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7" r:id="rId2"/>
    <p:sldId id="360" r:id="rId3"/>
    <p:sldId id="429" r:id="rId4"/>
    <p:sldId id="425" r:id="rId5"/>
    <p:sldId id="407" r:id="rId6"/>
    <p:sldId id="393" r:id="rId7"/>
    <p:sldId id="414" r:id="rId8"/>
    <p:sldId id="392" r:id="rId9"/>
    <p:sldId id="438" r:id="rId10"/>
    <p:sldId id="416" r:id="rId11"/>
    <p:sldId id="436" r:id="rId12"/>
    <p:sldId id="435" r:id="rId13"/>
    <p:sldId id="391" r:id="rId14"/>
    <p:sldId id="389" r:id="rId15"/>
    <p:sldId id="427" r:id="rId16"/>
    <p:sldId id="440" r:id="rId17"/>
    <p:sldId id="387" r:id="rId18"/>
    <p:sldId id="386" r:id="rId19"/>
    <p:sldId id="385" r:id="rId20"/>
    <p:sldId id="381" r:id="rId21"/>
    <p:sldId id="284" r:id="rId22"/>
    <p:sldId id="287" r:id="rId23"/>
    <p:sldId id="371" r:id="rId24"/>
    <p:sldId id="376" r:id="rId25"/>
    <p:sldId id="375" r:id="rId26"/>
    <p:sldId id="398" r:id="rId27"/>
    <p:sldId id="400" r:id="rId28"/>
    <p:sldId id="402" r:id="rId29"/>
    <p:sldId id="261" r:id="rId30"/>
    <p:sldId id="262" r:id="rId31"/>
    <p:sldId id="263" r:id="rId32"/>
    <p:sldId id="264" r:id="rId33"/>
    <p:sldId id="357" r:id="rId34"/>
    <p:sldId id="309" r:id="rId35"/>
    <p:sldId id="310" r:id="rId36"/>
    <p:sldId id="394" r:id="rId37"/>
    <p:sldId id="330" r:id="rId38"/>
    <p:sldId id="331" r:id="rId39"/>
    <p:sldId id="334" r:id="rId40"/>
    <p:sldId id="406" r:id="rId41"/>
    <p:sldId id="335" r:id="rId42"/>
    <p:sldId id="336" r:id="rId43"/>
    <p:sldId id="337" r:id="rId44"/>
    <p:sldId id="338" r:id="rId45"/>
    <p:sldId id="340" r:id="rId46"/>
    <p:sldId id="413" r:id="rId47"/>
    <p:sldId id="359" r:id="rId48"/>
    <p:sldId id="409" r:id="rId49"/>
    <p:sldId id="341" r:id="rId50"/>
    <p:sldId id="411" r:id="rId51"/>
    <p:sldId id="342" r:id="rId52"/>
    <p:sldId id="343" r:id="rId53"/>
    <p:sldId id="404" r:id="rId54"/>
    <p:sldId id="344" r:id="rId55"/>
    <p:sldId id="345" r:id="rId56"/>
    <p:sldId id="346" r:id="rId57"/>
    <p:sldId id="347" r:id="rId58"/>
    <p:sldId id="349" r:id="rId59"/>
    <p:sldId id="351" r:id="rId60"/>
    <p:sldId id="352" r:id="rId61"/>
    <p:sldId id="353" r:id="rId62"/>
    <p:sldId id="354" r:id="rId63"/>
    <p:sldId id="418" r:id="rId64"/>
    <p:sldId id="442" r:id="rId65"/>
    <p:sldId id="363" r:id="rId66"/>
    <p:sldId id="364" r:id="rId67"/>
    <p:sldId id="365" r:id="rId68"/>
    <p:sldId id="366" r:id="rId69"/>
    <p:sldId id="443" r:id="rId7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0" d="100"/>
          <a:sy n="100" d="100"/>
        </p:scale>
        <p:origin x="-946" y="-58"/>
      </p:cViewPr>
      <p:guideLst>
        <p:guide orient="horz" pos="2160"/>
        <p:guide pos="2880"/>
      </p:guideLst>
    </p:cSldViewPr>
  </p:slideViewPr>
  <p:notesTextViewPr>
    <p:cViewPr>
      <p:scale>
        <a:sx n="1" d="1"/>
        <a:sy n="1" d="1"/>
      </p:scale>
      <p:origin x="0" y="0"/>
    </p:cViewPr>
  </p:notesTextViewPr>
  <p:sorterViewPr>
    <p:cViewPr>
      <p:scale>
        <a:sx n="100" d="100"/>
        <a:sy n="100" d="100"/>
      </p:scale>
      <p:origin x="0" y="1355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FC78ED4-0BE2-432C-AA1A-0CDCCB3CBF5D}" type="datetimeFigureOut">
              <a:rPr lang="en-US" smtClean="0"/>
              <a:t>03/10/24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A6F775-60C2-47AD-A9D0-2BA580A0182B}" type="slidenum">
              <a:rPr lang="en-US" smtClean="0"/>
              <a:t>‹#›</a:t>
            </a:fld>
            <a:endParaRPr lang="en-US"/>
          </a:p>
        </p:txBody>
      </p:sp>
    </p:spTree>
    <p:extLst>
      <p:ext uri="{BB962C8B-B14F-4D97-AF65-F5344CB8AC3E}">
        <p14:creationId xmlns:p14="http://schemas.microsoft.com/office/powerpoint/2010/main" val="34276392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FC78ED4-0BE2-432C-AA1A-0CDCCB3CBF5D}" type="datetimeFigureOut">
              <a:rPr lang="en-US" smtClean="0"/>
              <a:t>03/10/24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A6F775-60C2-47AD-A9D0-2BA580A0182B}" type="slidenum">
              <a:rPr lang="en-US" smtClean="0"/>
              <a:t>‹#›</a:t>
            </a:fld>
            <a:endParaRPr lang="en-US"/>
          </a:p>
        </p:txBody>
      </p:sp>
    </p:spTree>
    <p:extLst>
      <p:ext uri="{BB962C8B-B14F-4D97-AF65-F5344CB8AC3E}">
        <p14:creationId xmlns:p14="http://schemas.microsoft.com/office/powerpoint/2010/main" val="36641720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FC78ED4-0BE2-432C-AA1A-0CDCCB3CBF5D}" type="datetimeFigureOut">
              <a:rPr lang="en-US" smtClean="0"/>
              <a:t>03/10/24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A6F775-60C2-47AD-A9D0-2BA580A0182B}" type="slidenum">
              <a:rPr lang="en-US" smtClean="0"/>
              <a:t>‹#›</a:t>
            </a:fld>
            <a:endParaRPr lang="en-US"/>
          </a:p>
        </p:txBody>
      </p:sp>
    </p:spTree>
    <p:extLst>
      <p:ext uri="{BB962C8B-B14F-4D97-AF65-F5344CB8AC3E}">
        <p14:creationId xmlns:p14="http://schemas.microsoft.com/office/powerpoint/2010/main" val="33640069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FC78ED4-0BE2-432C-AA1A-0CDCCB3CBF5D}" type="datetimeFigureOut">
              <a:rPr lang="en-US" smtClean="0"/>
              <a:t>03/10/24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A6F775-60C2-47AD-A9D0-2BA580A0182B}" type="slidenum">
              <a:rPr lang="en-US" smtClean="0"/>
              <a:t>‹#›</a:t>
            </a:fld>
            <a:endParaRPr lang="en-US"/>
          </a:p>
        </p:txBody>
      </p:sp>
    </p:spTree>
    <p:extLst>
      <p:ext uri="{BB962C8B-B14F-4D97-AF65-F5344CB8AC3E}">
        <p14:creationId xmlns:p14="http://schemas.microsoft.com/office/powerpoint/2010/main" val="24827928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FC78ED4-0BE2-432C-AA1A-0CDCCB3CBF5D}" type="datetimeFigureOut">
              <a:rPr lang="en-US" smtClean="0"/>
              <a:t>03/10/24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A6F775-60C2-47AD-A9D0-2BA580A0182B}" type="slidenum">
              <a:rPr lang="en-US" smtClean="0"/>
              <a:t>‹#›</a:t>
            </a:fld>
            <a:endParaRPr lang="en-US"/>
          </a:p>
        </p:txBody>
      </p:sp>
    </p:spTree>
    <p:extLst>
      <p:ext uri="{BB962C8B-B14F-4D97-AF65-F5344CB8AC3E}">
        <p14:creationId xmlns:p14="http://schemas.microsoft.com/office/powerpoint/2010/main" val="26932991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FC78ED4-0BE2-432C-AA1A-0CDCCB3CBF5D}" type="datetimeFigureOut">
              <a:rPr lang="en-US" smtClean="0"/>
              <a:t>03/10/24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4A6F775-60C2-47AD-A9D0-2BA580A0182B}" type="slidenum">
              <a:rPr lang="en-US" smtClean="0"/>
              <a:t>‹#›</a:t>
            </a:fld>
            <a:endParaRPr lang="en-US"/>
          </a:p>
        </p:txBody>
      </p:sp>
    </p:spTree>
    <p:extLst>
      <p:ext uri="{BB962C8B-B14F-4D97-AF65-F5344CB8AC3E}">
        <p14:creationId xmlns:p14="http://schemas.microsoft.com/office/powerpoint/2010/main" val="37545479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FC78ED4-0BE2-432C-AA1A-0CDCCB3CBF5D}" type="datetimeFigureOut">
              <a:rPr lang="en-US" smtClean="0"/>
              <a:t>03/10/24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4A6F775-60C2-47AD-A9D0-2BA580A0182B}" type="slidenum">
              <a:rPr lang="en-US" smtClean="0"/>
              <a:t>‹#›</a:t>
            </a:fld>
            <a:endParaRPr lang="en-US"/>
          </a:p>
        </p:txBody>
      </p:sp>
    </p:spTree>
    <p:extLst>
      <p:ext uri="{BB962C8B-B14F-4D97-AF65-F5344CB8AC3E}">
        <p14:creationId xmlns:p14="http://schemas.microsoft.com/office/powerpoint/2010/main" val="15331895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FC78ED4-0BE2-432C-AA1A-0CDCCB3CBF5D}" type="datetimeFigureOut">
              <a:rPr lang="en-US" smtClean="0"/>
              <a:t>03/10/24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4A6F775-60C2-47AD-A9D0-2BA580A0182B}" type="slidenum">
              <a:rPr lang="en-US" smtClean="0"/>
              <a:t>‹#›</a:t>
            </a:fld>
            <a:endParaRPr lang="en-US"/>
          </a:p>
        </p:txBody>
      </p:sp>
    </p:spTree>
    <p:extLst>
      <p:ext uri="{BB962C8B-B14F-4D97-AF65-F5344CB8AC3E}">
        <p14:creationId xmlns:p14="http://schemas.microsoft.com/office/powerpoint/2010/main" val="29358391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FC78ED4-0BE2-432C-AA1A-0CDCCB3CBF5D}" type="datetimeFigureOut">
              <a:rPr lang="en-US" smtClean="0"/>
              <a:t>03/10/24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4A6F775-60C2-47AD-A9D0-2BA580A0182B}" type="slidenum">
              <a:rPr lang="en-US" smtClean="0"/>
              <a:t>‹#›</a:t>
            </a:fld>
            <a:endParaRPr lang="en-US"/>
          </a:p>
        </p:txBody>
      </p:sp>
    </p:spTree>
    <p:extLst>
      <p:ext uri="{BB962C8B-B14F-4D97-AF65-F5344CB8AC3E}">
        <p14:creationId xmlns:p14="http://schemas.microsoft.com/office/powerpoint/2010/main" val="12654766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FC78ED4-0BE2-432C-AA1A-0CDCCB3CBF5D}" type="datetimeFigureOut">
              <a:rPr lang="en-US" smtClean="0"/>
              <a:t>03/10/24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4A6F775-60C2-47AD-A9D0-2BA580A0182B}" type="slidenum">
              <a:rPr lang="en-US" smtClean="0"/>
              <a:t>‹#›</a:t>
            </a:fld>
            <a:endParaRPr lang="en-US"/>
          </a:p>
        </p:txBody>
      </p:sp>
    </p:spTree>
    <p:extLst>
      <p:ext uri="{BB962C8B-B14F-4D97-AF65-F5344CB8AC3E}">
        <p14:creationId xmlns:p14="http://schemas.microsoft.com/office/powerpoint/2010/main" val="10541329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FC78ED4-0BE2-432C-AA1A-0CDCCB3CBF5D}" type="datetimeFigureOut">
              <a:rPr lang="en-US" smtClean="0"/>
              <a:t>03/10/24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4A6F775-60C2-47AD-A9D0-2BA580A0182B}" type="slidenum">
              <a:rPr lang="en-US" smtClean="0"/>
              <a:t>‹#›</a:t>
            </a:fld>
            <a:endParaRPr lang="en-US"/>
          </a:p>
        </p:txBody>
      </p:sp>
    </p:spTree>
    <p:extLst>
      <p:ext uri="{BB962C8B-B14F-4D97-AF65-F5344CB8AC3E}">
        <p14:creationId xmlns:p14="http://schemas.microsoft.com/office/powerpoint/2010/main" val="36314544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FC78ED4-0BE2-432C-AA1A-0CDCCB3CBF5D}" type="datetimeFigureOut">
              <a:rPr lang="en-US" smtClean="0"/>
              <a:t>03/10/24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4A6F775-60C2-47AD-A9D0-2BA580A0182B}" type="slidenum">
              <a:rPr lang="en-US" smtClean="0"/>
              <a:t>‹#›</a:t>
            </a:fld>
            <a:endParaRPr lang="en-US"/>
          </a:p>
        </p:txBody>
      </p:sp>
    </p:spTree>
    <p:extLst>
      <p:ext uri="{BB962C8B-B14F-4D97-AF65-F5344CB8AC3E}">
        <p14:creationId xmlns:p14="http://schemas.microsoft.com/office/powerpoint/2010/main" val="41327043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solidFill>
                  <a:srgbClr val="FF0000"/>
                </a:solidFill>
              </a:rPr>
              <a:t>QUẢN LÝ </a:t>
            </a:r>
            <a:br>
              <a:rPr lang="en-US" b="1" dirty="0" smtClean="0">
                <a:solidFill>
                  <a:srgbClr val="FF0000"/>
                </a:solidFill>
              </a:rPr>
            </a:br>
            <a:r>
              <a:rPr lang="en-US" b="1" dirty="0" smtClean="0">
                <a:solidFill>
                  <a:srgbClr val="FF0000"/>
                </a:solidFill>
              </a:rPr>
              <a:t>THỰC PHẨM CHỨC NĂNG</a:t>
            </a:r>
            <a:endParaRPr lang="en-US" b="1" dirty="0">
              <a:solidFill>
                <a:srgbClr val="FF0000"/>
              </a:solidFill>
            </a:endParaRPr>
          </a:p>
        </p:txBody>
      </p:sp>
      <p:sp>
        <p:nvSpPr>
          <p:cNvPr id="3" name="Subtitle 2"/>
          <p:cNvSpPr>
            <a:spLocks noGrp="1"/>
          </p:cNvSpPr>
          <p:nvPr>
            <p:ph type="subTitle" idx="1"/>
          </p:nvPr>
        </p:nvSpPr>
        <p:spPr/>
        <p:txBody>
          <a:bodyPr>
            <a:normAutofit/>
          </a:bodyPr>
          <a:lstStyle/>
          <a:p>
            <a:r>
              <a:rPr lang="en-US" sz="1600" dirty="0" smtClean="0"/>
              <a:t>                                                </a:t>
            </a:r>
          </a:p>
          <a:p>
            <a:endParaRPr lang="en-US" sz="1600" dirty="0"/>
          </a:p>
          <a:p>
            <a:r>
              <a:rPr lang="en-US" sz="2000" dirty="0" smtClean="0"/>
              <a:t>                                                   </a:t>
            </a:r>
            <a:r>
              <a:rPr lang="en-US" sz="2000" dirty="0" smtClean="0">
                <a:solidFill>
                  <a:srgbClr val="FF0000"/>
                </a:solidFill>
              </a:rPr>
              <a:t>ThS.BS. </a:t>
            </a:r>
            <a:r>
              <a:rPr lang="en-US" sz="2000" dirty="0" err="1" smtClean="0">
                <a:solidFill>
                  <a:srgbClr val="FF0000"/>
                </a:solidFill>
              </a:rPr>
              <a:t>Đặng</a:t>
            </a:r>
            <a:r>
              <a:rPr lang="en-US" sz="2000" dirty="0" smtClean="0">
                <a:solidFill>
                  <a:srgbClr val="FF0000"/>
                </a:solidFill>
              </a:rPr>
              <a:t> </a:t>
            </a:r>
            <a:r>
              <a:rPr lang="en-US" sz="2000" dirty="0" err="1" smtClean="0">
                <a:solidFill>
                  <a:srgbClr val="FF0000"/>
                </a:solidFill>
              </a:rPr>
              <a:t>Chính</a:t>
            </a:r>
            <a:endParaRPr lang="en-US" sz="2000" dirty="0" smtClean="0">
              <a:solidFill>
                <a:srgbClr val="FF0000"/>
              </a:solidFill>
            </a:endParaRPr>
          </a:p>
          <a:p>
            <a:r>
              <a:rPr lang="en-US" sz="2000" dirty="0" smtClean="0">
                <a:solidFill>
                  <a:srgbClr val="FF0000"/>
                </a:solidFill>
              </a:rPr>
              <a:t>                                                   CCT. Chi </a:t>
            </a:r>
            <a:r>
              <a:rPr lang="en-US" sz="2000" dirty="0" err="1" smtClean="0">
                <a:solidFill>
                  <a:srgbClr val="FF0000"/>
                </a:solidFill>
              </a:rPr>
              <a:t>cục</a:t>
            </a:r>
            <a:r>
              <a:rPr lang="en-US" sz="2000" dirty="0" smtClean="0">
                <a:solidFill>
                  <a:srgbClr val="FF0000"/>
                </a:solidFill>
              </a:rPr>
              <a:t> ATVSTP </a:t>
            </a:r>
            <a:r>
              <a:rPr lang="en-US" sz="2000" dirty="0" err="1" smtClean="0">
                <a:solidFill>
                  <a:srgbClr val="FF0000"/>
                </a:solidFill>
              </a:rPr>
              <a:t>Quảng</a:t>
            </a:r>
            <a:r>
              <a:rPr lang="en-US" sz="2000" dirty="0" smtClean="0">
                <a:solidFill>
                  <a:srgbClr val="FF0000"/>
                </a:solidFill>
              </a:rPr>
              <a:t> </a:t>
            </a:r>
            <a:r>
              <a:rPr lang="en-US" sz="2000" dirty="0" err="1" smtClean="0">
                <a:solidFill>
                  <a:srgbClr val="FF0000"/>
                </a:solidFill>
              </a:rPr>
              <a:t>Ngãi</a:t>
            </a:r>
            <a:endParaRPr lang="en-US" sz="2000" dirty="0">
              <a:solidFill>
                <a:srgbClr val="FF0000"/>
              </a:solidFill>
            </a:endParaRPr>
          </a:p>
        </p:txBody>
      </p:sp>
    </p:spTree>
    <p:extLst>
      <p:ext uri="{BB962C8B-B14F-4D97-AF65-F5344CB8AC3E}">
        <p14:creationId xmlns:p14="http://schemas.microsoft.com/office/powerpoint/2010/main" val="369422248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61925" y="1219200"/>
            <a:ext cx="8839200" cy="4093428"/>
          </a:xfrm>
          <a:prstGeom prst="rect">
            <a:avLst/>
          </a:prstGeom>
        </p:spPr>
        <p:txBody>
          <a:bodyPr wrap="square">
            <a:spAutoFit/>
          </a:bodyPr>
          <a:lstStyle/>
          <a:p>
            <a:r>
              <a:rPr lang="en-US" sz="2000" dirty="0" err="1">
                <a:latin typeface="Arial" pitchFamily="34" charset="0"/>
                <a:cs typeface="Arial" pitchFamily="34" charset="0"/>
              </a:rPr>
              <a:t>Thực</a:t>
            </a:r>
            <a:r>
              <a:rPr lang="en-US" sz="2000" dirty="0">
                <a:latin typeface="Arial" pitchFamily="34" charset="0"/>
                <a:cs typeface="Arial" pitchFamily="34" charset="0"/>
              </a:rPr>
              <a:t> </a:t>
            </a:r>
            <a:r>
              <a:rPr lang="en-US" sz="2000" dirty="0" err="1">
                <a:latin typeface="Arial" pitchFamily="34" charset="0"/>
                <a:cs typeface="Arial" pitchFamily="34" charset="0"/>
              </a:rPr>
              <a:t>phẩm</a:t>
            </a:r>
            <a:r>
              <a:rPr lang="en-US" sz="2000" dirty="0">
                <a:latin typeface="Arial" pitchFamily="34" charset="0"/>
                <a:cs typeface="Arial" pitchFamily="34" charset="0"/>
              </a:rPr>
              <a:t> </a:t>
            </a:r>
            <a:r>
              <a:rPr lang="en-US" sz="2000" dirty="0" err="1">
                <a:latin typeface="Arial" pitchFamily="34" charset="0"/>
                <a:cs typeface="Arial" pitchFamily="34" charset="0"/>
              </a:rPr>
              <a:t>chức</a:t>
            </a:r>
            <a:r>
              <a:rPr lang="en-US" sz="2000" dirty="0">
                <a:latin typeface="Arial" pitchFamily="34" charset="0"/>
                <a:cs typeface="Arial" pitchFamily="34" charset="0"/>
              </a:rPr>
              <a:t> </a:t>
            </a:r>
            <a:r>
              <a:rPr lang="en-US" sz="2000" dirty="0" err="1">
                <a:latin typeface="Arial" pitchFamily="34" charset="0"/>
                <a:cs typeface="Arial" pitchFamily="34" charset="0"/>
              </a:rPr>
              <a:t>năng</a:t>
            </a:r>
            <a:r>
              <a:rPr lang="en-US" sz="2000" dirty="0">
                <a:latin typeface="Arial" pitchFamily="34" charset="0"/>
                <a:cs typeface="Arial" pitchFamily="34" charset="0"/>
              </a:rPr>
              <a:t> </a:t>
            </a:r>
            <a:r>
              <a:rPr lang="en-US" sz="2000" dirty="0" err="1">
                <a:latin typeface="Arial" pitchFamily="34" charset="0"/>
                <a:cs typeface="Arial" pitchFamily="34" charset="0"/>
              </a:rPr>
              <a:t>không</a:t>
            </a:r>
            <a:r>
              <a:rPr lang="en-US" sz="2000" dirty="0">
                <a:latin typeface="Arial" pitchFamily="34" charset="0"/>
                <a:cs typeface="Arial" pitchFamily="34" charset="0"/>
              </a:rPr>
              <a:t> </a:t>
            </a:r>
            <a:r>
              <a:rPr lang="en-US" sz="2000" dirty="0" err="1">
                <a:latin typeface="Arial" pitchFamily="34" charset="0"/>
                <a:cs typeface="Arial" pitchFamily="34" charset="0"/>
              </a:rPr>
              <a:t>phải</a:t>
            </a:r>
            <a:r>
              <a:rPr lang="en-US" sz="2000" dirty="0">
                <a:latin typeface="Arial" pitchFamily="34" charset="0"/>
                <a:cs typeface="Arial" pitchFamily="34" charset="0"/>
              </a:rPr>
              <a:t> </a:t>
            </a:r>
            <a:r>
              <a:rPr lang="en-US" sz="2000" dirty="0" err="1">
                <a:latin typeface="Arial" pitchFamily="34" charset="0"/>
                <a:cs typeface="Arial" pitchFamily="34" charset="0"/>
              </a:rPr>
              <a:t>là</a:t>
            </a:r>
            <a:r>
              <a:rPr lang="en-US" sz="2000" dirty="0">
                <a:latin typeface="Arial" pitchFamily="34" charset="0"/>
                <a:cs typeface="Arial" pitchFamily="34" charset="0"/>
              </a:rPr>
              <a:t> </a:t>
            </a:r>
            <a:r>
              <a:rPr lang="en-US" sz="2000" dirty="0" err="1">
                <a:latin typeface="Arial" pitchFamily="34" charset="0"/>
                <a:cs typeface="Arial" pitchFamily="34" charset="0"/>
              </a:rPr>
              <a:t>thuốc</a:t>
            </a:r>
            <a:r>
              <a:rPr lang="en-US" sz="2000" dirty="0">
                <a:latin typeface="Arial" pitchFamily="34" charset="0"/>
                <a:cs typeface="Arial" pitchFamily="34" charset="0"/>
              </a:rPr>
              <a:t> </a:t>
            </a:r>
            <a:r>
              <a:rPr lang="en-US" sz="2000" dirty="0" err="1">
                <a:latin typeface="Arial" pitchFamily="34" charset="0"/>
                <a:cs typeface="Arial" pitchFamily="34" charset="0"/>
              </a:rPr>
              <a:t>mà</a:t>
            </a:r>
            <a:r>
              <a:rPr lang="en-US" sz="2000" dirty="0">
                <a:latin typeface="Arial" pitchFamily="34" charset="0"/>
                <a:cs typeface="Arial" pitchFamily="34" charset="0"/>
              </a:rPr>
              <a:t> </a:t>
            </a:r>
            <a:r>
              <a:rPr lang="en-US" sz="2000" dirty="0" err="1">
                <a:latin typeface="Arial" pitchFamily="34" charset="0"/>
                <a:cs typeface="Arial" pitchFamily="34" charset="0"/>
              </a:rPr>
              <a:t>là</a:t>
            </a:r>
            <a:r>
              <a:rPr lang="en-US" sz="2000" dirty="0">
                <a:latin typeface="Arial" pitchFamily="34" charset="0"/>
                <a:cs typeface="Arial" pitchFamily="34" charset="0"/>
              </a:rPr>
              <a:t> </a:t>
            </a:r>
            <a:r>
              <a:rPr lang="en-US" sz="2000" dirty="0" err="1">
                <a:latin typeface="Arial" pitchFamily="34" charset="0"/>
                <a:cs typeface="Arial" pitchFamily="34" charset="0"/>
              </a:rPr>
              <a:t>thực</a:t>
            </a:r>
            <a:r>
              <a:rPr lang="en-US" sz="2000" dirty="0">
                <a:latin typeface="Arial" pitchFamily="34" charset="0"/>
                <a:cs typeface="Arial" pitchFamily="34" charset="0"/>
              </a:rPr>
              <a:t> </a:t>
            </a:r>
            <a:r>
              <a:rPr lang="en-US" sz="2000" dirty="0" err="1">
                <a:latin typeface="Arial" pitchFamily="34" charset="0"/>
                <a:cs typeface="Arial" pitchFamily="34" charset="0"/>
              </a:rPr>
              <a:t>phẩm</a:t>
            </a:r>
            <a:r>
              <a:rPr lang="en-US" sz="2000" dirty="0">
                <a:latin typeface="Arial" pitchFamily="34" charset="0"/>
                <a:cs typeface="Arial" pitchFamily="34" charset="0"/>
              </a:rPr>
              <a:t> </a:t>
            </a:r>
            <a:r>
              <a:rPr lang="en-US" sz="2000" dirty="0" err="1">
                <a:latin typeface="Arial" pitchFamily="34" charset="0"/>
                <a:cs typeface="Arial" pitchFamily="34" charset="0"/>
              </a:rPr>
              <a:t>dùng</a:t>
            </a:r>
            <a:r>
              <a:rPr lang="en-US" sz="2000" dirty="0">
                <a:latin typeface="Arial" pitchFamily="34" charset="0"/>
                <a:cs typeface="Arial" pitchFamily="34" charset="0"/>
              </a:rPr>
              <a:t> </a:t>
            </a:r>
            <a:r>
              <a:rPr lang="en-US" sz="2000" dirty="0" err="1">
                <a:latin typeface="Arial" pitchFamily="34" charset="0"/>
                <a:cs typeface="Arial" pitchFamily="34" charset="0"/>
              </a:rPr>
              <a:t>để</a:t>
            </a:r>
            <a:r>
              <a:rPr lang="en-US" sz="2000" dirty="0">
                <a:latin typeface="Arial" pitchFamily="34" charset="0"/>
                <a:cs typeface="Arial" pitchFamily="34" charset="0"/>
              </a:rPr>
              <a:t> </a:t>
            </a:r>
            <a:r>
              <a:rPr lang="en-US" sz="2000" dirty="0" err="1">
                <a:latin typeface="Arial" pitchFamily="34" charset="0"/>
                <a:cs typeface="Arial" pitchFamily="34" charset="0"/>
              </a:rPr>
              <a:t>hỗ</a:t>
            </a:r>
            <a:r>
              <a:rPr lang="en-US" sz="2000" dirty="0">
                <a:latin typeface="Arial" pitchFamily="34" charset="0"/>
                <a:cs typeface="Arial" pitchFamily="34" charset="0"/>
              </a:rPr>
              <a:t> </a:t>
            </a:r>
            <a:r>
              <a:rPr lang="en-US" sz="2000" dirty="0" err="1">
                <a:latin typeface="Arial" pitchFamily="34" charset="0"/>
                <a:cs typeface="Arial" pitchFamily="34" charset="0"/>
              </a:rPr>
              <a:t>trợ</a:t>
            </a:r>
            <a:r>
              <a:rPr lang="en-US" sz="2000" dirty="0">
                <a:latin typeface="Arial" pitchFamily="34" charset="0"/>
                <a:cs typeface="Arial" pitchFamily="34" charset="0"/>
              </a:rPr>
              <a:t> </a:t>
            </a:r>
            <a:r>
              <a:rPr lang="en-US" sz="2000" dirty="0" err="1">
                <a:latin typeface="Arial" pitchFamily="34" charset="0"/>
                <a:cs typeface="Arial" pitchFamily="34" charset="0"/>
              </a:rPr>
              <a:t>chức</a:t>
            </a:r>
            <a:r>
              <a:rPr lang="en-US" sz="2000" dirty="0">
                <a:latin typeface="Arial" pitchFamily="34" charset="0"/>
                <a:cs typeface="Arial" pitchFamily="34" charset="0"/>
              </a:rPr>
              <a:t> </a:t>
            </a:r>
            <a:r>
              <a:rPr lang="en-US" sz="2000" dirty="0" err="1">
                <a:latin typeface="Arial" pitchFamily="34" charset="0"/>
                <a:cs typeface="Arial" pitchFamily="34" charset="0"/>
              </a:rPr>
              <a:t>năng</a:t>
            </a:r>
            <a:r>
              <a:rPr lang="en-US" sz="2000" dirty="0">
                <a:latin typeface="Arial" pitchFamily="34" charset="0"/>
                <a:cs typeface="Arial" pitchFamily="34" charset="0"/>
              </a:rPr>
              <a:t> </a:t>
            </a:r>
            <a:r>
              <a:rPr lang="en-US" sz="2000" dirty="0" err="1">
                <a:latin typeface="Arial" pitchFamily="34" charset="0"/>
                <a:cs typeface="Arial" pitchFamily="34" charset="0"/>
              </a:rPr>
              <a:t>của</a:t>
            </a:r>
            <a:r>
              <a:rPr lang="en-US" sz="2000" dirty="0">
                <a:latin typeface="Arial" pitchFamily="34" charset="0"/>
                <a:cs typeface="Arial" pitchFamily="34" charset="0"/>
              </a:rPr>
              <a:t> </a:t>
            </a:r>
            <a:r>
              <a:rPr lang="en-US" sz="2000" dirty="0" err="1">
                <a:latin typeface="Arial" pitchFamily="34" charset="0"/>
                <a:cs typeface="Arial" pitchFamily="34" charset="0"/>
              </a:rPr>
              <a:t>cơ</a:t>
            </a:r>
            <a:r>
              <a:rPr lang="en-US" sz="2000" dirty="0">
                <a:latin typeface="Arial" pitchFamily="34" charset="0"/>
                <a:cs typeface="Arial" pitchFamily="34" charset="0"/>
              </a:rPr>
              <a:t> </a:t>
            </a:r>
            <a:r>
              <a:rPr lang="en-US" sz="2000" dirty="0" err="1">
                <a:latin typeface="Arial" pitchFamily="34" charset="0"/>
                <a:cs typeface="Arial" pitchFamily="34" charset="0"/>
              </a:rPr>
              <a:t>thể</a:t>
            </a:r>
            <a:r>
              <a:rPr lang="en-US" sz="2000" dirty="0">
                <a:latin typeface="Arial" pitchFamily="34" charset="0"/>
                <a:cs typeface="Arial" pitchFamily="34" charset="0"/>
              </a:rPr>
              <a:t> con </a:t>
            </a:r>
            <a:r>
              <a:rPr lang="en-US" sz="2000" dirty="0" err="1">
                <a:latin typeface="Arial" pitchFamily="34" charset="0"/>
                <a:cs typeface="Arial" pitchFamily="34" charset="0"/>
              </a:rPr>
              <a:t>người</a:t>
            </a:r>
            <a:r>
              <a:rPr lang="en-US" sz="2000" dirty="0">
                <a:latin typeface="Arial" pitchFamily="34" charset="0"/>
                <a:cs typeface="Arial" pitchFamily="34" charset="0"/>
              </a:rPr>
              <a:t>, </a:t>
            </a:r>
            <a:r>
              <a:rPr lang="en-US" sz="2000" dirty="0" err="1">
                <a:latin typeface="Arial" pitchFamily="34" charset="0"/>
                <a:cs typeface="Arial" pitchFamily="34" charset="0"/>
              </a:rPr>
              <a:t>tạo</a:t>
            </a:r>
            <a:r>
              <a:rPr lang="en-US" sz="2000" dirty="0">
                <a:latin typeface="Arial" pitchFamily="34" charset="0"/>
                <a:cs typeface="Arial" pitchFamily="34" charset="0"/>
              </a:rPr>
              <a:t> </a:t>
            </a:r>
            <a:r>
              <a:rPr lang="en-US" sz="2000" dirty="0" err="1">
                <a:latin typeface="Arial" pitchFamily="34" charset="0"/>
                <a:cs typeface="Arial" pitchFamily="34" charset="0"/>
              </a:rPr>
              <a:t>cho</a:t>
            </a:r>
            <a:r>
              <a:rPr lang="en-US" sz="2000" dirty="0">
                <a:latin typeface="Arial" pitchFamily="34" charset="0"/>
                <a:cs typeface="Arial" pitchFamily="34" charset="0"/>
              </a:rPr>
              <a:t> </a:t>
            </a:r>
            <a:r>
              <a:rPr lang="en-US" sz="2000" dirty="0" err="1">
                <a:latin typeface="Arial" pitchFamily="34" charset="0"/>
                <a:cs typeface="Arial" pitchFamily="34" charset="0"/>
              </a:rPr>
              <a:t>cơ</a:t>
            </a:r>
            <a:r>
              <a:rPr lang="en-US" sz="2000" dirty="0">
                <a:latin typeface="Arial" pitchFamily="34" charset="0"/>
                <a:cs typeface="Arial" pitchFamily="34" charset="0"/>
              </a:rPr>
              <a:t> </a:t>
            </a:r>
            <a:r>
              <a:rPr lang="en-US" sz="2000" dirty="0" err="1">
                <a:latin typeface="Arial" pitchFamily="34" charset="0"/>
                <a:cs typeface="Arial" pitchFamily="34" charset="0"/>
              </a:rPr>
              <a:t>thể</a:t>
            </a:r>
            <a:r>
              <a:rPr lang="en-US" sz="2000" dirty="0">
                <a:latin typeface="Arial" pitchFamily="34" charset="0"/>
                <a:cs typeface="Arial" pitchFamily="34" charset="0"/>
              </a:rPr>
              <a:t> </a:t>
            </a:r>
            <a:r>
              <a:rPr lang="en-US" sz="2000" dirty="0" err="1">
                <a:latin typeface="Arial" pitchFamily="34" charset="0"/>
                <a:cs typeface="Arial" pitchFamily="34" charset="0"/>
              </a:rPr>
              <a:t>tình</a:t>
            </a:r>
            <a:r>
              <a:rPr lang="en-US" sz="2000" dirty="0">
                <a:latin typeface="Arial" pitchFamily="34" charset="0"/>
                <a:cs typeface="Arial" pitchFamily="34" charset="0"/>
              </a:rPr>
              <a:t> </a:t>
            </a:r>
            <a:r>
              <a:rPr lang="en-US" sz="2000" dirty="0" err="1">
                <a:latin typeface="Arial" pitchFamily="34" charset="0"/>
                <a:cs typeface="Arial" pitchFamily="34" charset="0"/>
              </a:rPr>
              <a:t>trạng</a:t>
            </a:r>
            <a:r>
              <a:rPr lang="en-US" sz="2000" dirty="0">
                <a:latin typeface="Arial" pitchFamily="34" charset="0"/>
                <a:cs typeface="Arial" pitchFamily="34" charset="0"/>
              </a:rPr>
              <a:t> </a:t>
            </a:r>
            <a:r>
              <a:rPr lang="en-US" sz="2000" dirty="0" err="1">
                <a:latin typeface="Arial" pitchFamily="34" charset="0"/>
                <a:cs typeface="Arial" pitchFamily="34" charset="0"/>
              </a:rPr>
              <a:t>thoải</a:t>
            </a:r>
            <a:r>
              <a:rPr lang="en-US" sz="2000" dirty="0">
                <a:latin typeface="Arial" pitchFamily="34" charset="0"/>
                <a:cs typeface="Arial" pitchFamily="34" charset="0"/>
              </a:rPr>
              <a:t> </a:t>
            </a:r>
            <a:r>
              <a:rPr lang="en-US" sz="2000" dirty="0" err="1">
                <a:latin typeface="Arial" pitchFamily="34" charset="0"/>
                <a:cs typeface="Arial" pitchFamily="34" charset="0"/>
              </a:rPr>
              <a:t>mái</a:t>
            </a:r>
            <a:r>
              <a:rPr lang="en-US" sz="2000" dirty="0">
                <a:latin typeface="Arial" pitchFamily="34" charset="0"/>
                <a:cs typeface="Arial" pitchFamily="34" charset="0"/>
              </a:rPr>
              <a:t>, </a:t>
            </a:r>
            <a:r>
              <a:rPr lang="en-US" sz="2000" dirty="0" err="1">
                <a:latin typeface="Arial" pitchFamily="34" charset="0"/>
                <a:cs typeface="Arial" pitchFamily="34" charset="0"/>
              </a:rPr>
              <a:t>tăng</a:t>
            </a:r>
            <a:r>
              <a:rPr lang="en-US" sz="2000" dirty="0">
                <a:latin typeface="Arial" pitchFamily="34" charset="0"/>
                <a:cs typeface="Arial" pitchFamily="34" charset="0"/>
              </a:rPr>
              <a:t> </a:t>
            </a:r>
            <a:r>
              <a:rPr lang="en-US" sz="2000" dirty="0" err="1">
                <a:latin typeface="Arial" pitchFamily="34" charset="0"/>
                <a:cs typeface="Arial" pitchFamily="34" charset="0"/>
              </a:rPr>
              <a:t>sức</a:t>
            </a:r>
            <a:r>
              <a:rPr lang="en-US" sz="2000" dirty="0">
                <a:latin typeface="Arial" pitchFamily="34" charset="0"/>
                <a:cs typeface="Arial" pitchFamily="34" charset="0"/>
              </a:rPr>
              <a:t> </a:t>
            </a:r>
            <a:r>
              <a:rPr lang="en-US" sz="2000" dirty="0" err="1">
                <a:latin typeface="Arial" pitchFamily="34" charset="0"/>
                <a:cs typeface="Arial" pitchFamily="34" charset="0"/>
              </a:rPr>
              <a:t>đề</a:t>
            </a:r>
            <a:r>
              <a:rPr lang="en-US" sz="2000" dirty="0">
                <a:latin typeface="Arial" pitchFamily="34" charset="0"/>
                <a:cs typeface="Arial" pitchFamily="34" charset="0"/>
              </a:rPr>
              <a:t> </a:t>
            </a:r>
            <a:r>
              <a:rPr lang="en-US" sz="2000" dirty="0" err="1">
                <a:latin typeface="Arial" pitchFamily="34" charset="0"/>
                <a:cs typeface="Arial" pitchFamily="34" charset="0"/>
              </a:rPr>
              <a:t>kháng</a:t>
            </a:r>
            <a:r>
              <a:rPr lang="en-US" sz="2000" dirty="0">
                <a:latin typeface="Arial" pitchFamily="34" charset="0"/>
                <a:cs typeface="Arial" pitchFamily="34" charset="0"/>
              </a:rPr>
              <a:t>, </a:t>
            </a:r>
            <a:r>
              <a:rPr lang="en-US" sz="2000" dirty="0" err="1">
                <a:latin typeface="Arial" pitchFamily="34" charset="0"/>
                <a:cs typeface="Arial" pitchFamily="34" charset="0"/>
              </a:rPr>
              <a:t>giảm</a:t>
            </a:r>
            <a:r>
              <a:rPr lang="en-US" sz="2000" dirty="0">
                <a:latin typeface="Arial" pitchFamily="34" charset="0"/>
                <a:cs typeface="Arial" pitchFamily="34" charset="0"/>
              </a:rPr>
              <a:t> </a:t>
            </a:r>
            <a:r>
              <a:rPr lang="en-US" sz="2000" dirty="0" err="1">
                <a:latin typeface="Arial" pitchFamily="34" charset="0"/>
                <a:cs typeface="Arial" pitchFamily="34" charset="0"/>
              </a:rPr>
              <a:t>bớt</a:t>
            </a:r>
            <a:r>
              <a:rPr lang="en-US" sz="2000" dirty="0">
                <a:latin typeface="Arial" pitchFamily="34" charset="0"/>
                <a:cs typeface="Arial" pitchFamily="34" charset="0"/>
              </a:rPr>
              <a:t> </a:t>
            </a:r>
            <a:r>
              <a:rPr lang="en-US" sz="2000" dirty="0" err="1">
                <a:latin typeface="Arial" pitchFamily="34" charset="0"/>
                <a:cs typeface="Arial" pitchFamily="34" charset="0"/>
              </a:rPr>
              <a:t>nguy</a:t>
            </a:r>
            <a:r>
              <a:rPr lang="en-US" sz="2000" dirty="0">
                <a:latin typeface="Arial" pitchFamily="34" charset="0"/>
                <a:cs typeface="Arial" pitchFamily="34" charset="0"/>
              </a:rPr>
              <a:t> </a:t>
            </a:r>
            <a:r>
              <a:rPr lang="en-US" sz="2000" dirty="0" err="1">
                <a:latin typeface="Arial" pitchFamily="34" charset="0"/>
                <a:cs typeface="Arial" pitchFamily="34" charset="0"/>
              </a:rPr>
              <a:t>cơ</a:t>
            </a:r>
            <a:r>
              <a:rPr lang="en-US" sz="2000" dirty="0">
                <a:latin typeface="Arial" pitchFamily="34" charset="0"/>
                <a:cs typeface="Arial" pitchFamily="34" charset="0"/>
              </a:rPr>
              <a:t> </a:t>
            </a:r>
            <a:r>
              <a:rPr lang="en-US" sz="2000" dirty="0" err="1">
                <a:latin typeface="Arial" pitchFamily="34" charset="0"/>
                <a:cs typeface="Arial" pitchFamily="34" charset="0"/>
              </a:rPr>
              <a:t>mắc</a:t>
            </a:r>
            <a:r>
              <a:rPr lang="en-US" sz="2000" dirty="0">
                <a:latin typeface="Arial" pitchFamily="34" charset="0"/>
                <a:cs typeface="Arial" pitchFamily="34" charset="0"/>
              </a:rPr>
              <a:t> </a:t>
            </a:r>
            <a:r>
              <a:rPr lang="en-US" sz="2000" dirty="0" err="1" smtClean="0">
                <a:latin typeface="Arial" pitchFamily="34" charset="0"/>
                <a:cs typeface="Arial" pitchFamily="34" charset="0"/>
              </a:rPr>
              <a:t>bệnh</a:t>
            </a:r>
            <a:r>
              <a:rPr lang="en-US" sz="2000" dirty="0" smtClean="0">
                <a:latin typeface="Arial" pitchFamily="34" charset="0"/>
                <a:cs typeface="Arial" pitchFamily="34" charset="0"/>
              </a:rPr>
              <a:t>.</a:t>
            </a:r>
          </a:p>
          <a:p>
            <a:r>
              <a:rPr lang="en-US" sz="2000" dirty="0" err="1" smtClean="0">
                <a:latin typeface="Arial" pitchFamily="34" charset="0"/>
                <a:cs typeface="Arial" pitchFamily="34" charset="0"/>
              </a:rPr>
              <a:t>Việt</a:t>
            </a:r>
            <a:r>
              <a:rPr lang="en-US" sz="2000" dirty="0" smtClean="0">
                <a:latin typeface="Arial" pitchFamily="34" charset="0"/>
                <a:cs typeface="Arial" pitchFamily="34" charset="0"/>
              </a:rPr>
              <a:t> </a:t>
            </a:r>
            <a:r>
              <a:rPr lang="en-US" sz="2000" dirty="0">
                <a:latin typeface="Arial" pitchFamily="34" charset="0"/>
                <a:cs typeface="Arial" pitchFamily="34" charset="0"/>
              </a:rPr>
              <a:t>Nam </a:t>
            </a:r>
            <a:r>
              <a:rPr lang="en-US" sz="2000" dirty="0" err="1">
                <a:latin typeface="Arial" pitchFamily="34" charset="0"/>
                <a:cs typeface="Arial" pitchFamily="34" charset="0"/>
              </a:rPr>
              <a:t>được</a:t>
            </a:r>
            <a:r>
              <a:rPr lang="en-US" sz="2000" dirty="0">
                <a:latin typeface="Arial" pitchFamily="34" charset="0"/>
                <a:cs typeface="Arial" pitchFamily="34" charset="0"/>
              </a:rPr>
              <a:t> </a:t>
            </a:r>
            <a:r>
              <a:rPr lang="en-US" sz="2000" dirty="0" err="1">
                <a:latin typeface="Arial" pitchFamily="34" charset="0"/>
                <a:cs typeface="Arial" pitchFamily="34" charset="0"/>
              </a:rPr>
              <a:t>đánh</a:t>
            </a:r>
            <a:r>
              <a:rPr lang="en-US" sz="2000" dirty="0">
                <a:latin typeface="Arial" pitchFamily="34" charset="0"/>
                <a:cs typeface="Arial" pitchFamily="34" charset="0"/>
              </a:rPr>
              <a:t> </a:t>
            </a:r>
            <a:r>
              <a:rPr lang="en-US" sz="2000" dirty="0" err="1">
                <a:latin typeface="Arial" pitchFamily="34" charset="0"/>
                <a:cs typeface="Arial" pitchFamily="34" charset="0"/>
              </a:rPr>
              <a:t>giá</a:t>
            </a:r>
            <a:r>
              <a:rPr lang="en-US" sz="2000" dirty="0">
                <a:latin typeface="Arial" pitchFamily="34" charset="0"/>
                <a:cs typeface="Arial" pitchFamily="34" charset="0"/>
              </a:rPr>
              <a:t> </a:t>
            </a:r>
            <a:r>
              <a:rPr lang="en-US" sz="2000" dirty="0" err="1">
                <a:latin typeface="Arial" pitchFamily="34" charset="0"/>
                <a:cs typeface="Arial" pitchFamily="34" charset="0"/>
              </a:rPr>
              <a:t>là</a:t>
            </a:r>
            <a:r>
              <a:rPr lang="en-US" sz="2000" dirty="0">
                <a:latin typeface="Arial" pitchFamily="34" charset="0"/>
                <a:cs typeface="Arial" pitchFamily="34" charset="0"/>
              </a:rPr>
              <a:t> </a:t>
            </a:r>
            <a:r>
              <a:rPr lang="en-US" sz="2000" dirty="0" err="1">
                <a:latin typeface="Arial" pitchFamily="34" charset="0"/>
                <a:cs typeface="Arial" pitchFamily="34" charset="0"/>
              </a:rPr>
              <a:t>có</a:t>
            </a:r>
            <a:r>
              <a:rPr lang="en-US" sz="2000" dirty="0">
                <a:latin typeface="Arial" pitchFamily="34" charset="0"/>
                <a:cs typeface="Arial" pitchFamily="34" charset="0"/>
              </a:rPr>
              <a:t> </a:t>
            </a:r>
            <a:r>
              <a:rPr lang="en-US" sz="2000" dirty="0" err="1">
                <a:latin typeface="Arial" pitchFamily="34" charset="0"/>
                <a:cs typeface="Arial" pitchFamily="34" charset="0"/>
              </a:rPr>
              <a:t>thị</a:t>
            </a:r>
            <a:r>
              <a:rPr lang="en-US" sz="2000" dirty="0">
                <a:latin typeface="Arial" pitchFamily="34" charset="0"/>
                <a:cs typeface="Arial" pitchFamily="34" charset="0"/>
              </a:rPr>
              <a:t> </a:t>
            </a:r>
            <a:r>
              <a:rPr lang="en-US" sz="2000" dirty="0" err="1">
                <a:latin typeface="Arial" pitchFamily="34" charset="0"/>
                <a:cs typeface="Arial" pitchFamily="34" charset="0"/>
              </a:rPr>
              <a:t>trường</a:t>
            </a:r>
            <a:r>
              <a:rPr lang="en-US" sz="2000" dirty="0">
                <a:latin typeface="Arial" pitchFamily="34" charset="0"/>
                <a:cs typeface="Arial" pitchFamily="34" charset="0"/>
              </a:rPr>
              <a:t> </a:t>
            </a:r>
            <a:r>
              <a:rPr lang="en-US" sz="2000" dirty="0" err="1">
                <a:latin typeface="Arial" pitchFamily="34" charset="0"/>
                <a:cs typeface="Arial" pitchFamily="34" charset="0"/>
              </a:rPr>
              <a:t>thực</a:t>
            </a:r>
            <a:r>
              <a:rPr lang="en-US" sz="2000" dirty="0">
                <a:latin typeface="Arial" pitchFamily="34" charset="0"/>
                <a:cs typeface="Arial" pitchFamily="34" charset="0"/>
              </a:rPr>
              <a:t> </a:t>
            </a:r>
            <a:r>
              <a:rPr lang="en-US" sz="2000" dirty="0" err="1">
                <a:latin typeface="Arial" pitchFamily="34" charset="0"/>
                <a:cs typeface="Arial" pitchFamily="34" charset="0"/>
              </a:rPr>
              <a:t>phẩm</a:t>
            </a:r>
            <a:r>
              <a:rPr lang="en-US" sz="2000" dirty="0">
                <a:latin typeface="Arial" pitchFamily="34" charset="0"/>
                <a:cs typeface="Arial" pitchFamily="34" charset="0"/>
              </a:rPr>
              <a:t> </a:t>
            </a:r>
            <a:r>
              <a:rPr lang="en-US" sz="2000" dirty="0" err="1">
                <a:latin typeface="Arial" pitchFamily="34" charset="0"/>
                <a:cs typeface="Arial" pitchFamily="34" charset="0"/>
              </a:rPr>
              <a:t>chức</a:t>
            </a:r>
            <a:r>
              <a:rPr lang="en-US" sz="2000" dirty="0">
                <a:latin typeface="Arial" pitchFamily="34" charset="0"/>
                <a:cs typeface="Arial" pitchFamily="34" charset="0"/>
              </a:rPr>
              <a:t> </a:t>
            </a:r>
            <a:r>
              <a:rPr lang="en-US" sz="2000" dirty="0" err="1">
                <a:latin typeface="Arial" pitchFamily="34" charset="0"/>
                <a:cs typeface="Arial" pitchFamily="34" charset="0"/>
              </a:rPr>
              <a:t>năng</a:t>
            </a:r>
            <a:r>
              <a:rPr lang="en-US" sz="2000" dirty="0">
                <a:latin typeface="Arial" pitchFamily="34" charset="0"/>
                <a:cs typeface="Arial" pitchFamily="34" charset="0"/>
              </a:rPr>
              <a:t> </a:t>
            </a:r>
            <a:r>
              <a:rPr lang="en-US" sz="2000" dirty="0" err="1">
                <a:latin typeface="Arial" pitchFamily="34" charset="0"/>
                <a:cs typeface="Arial" pitchFamily="34" charset="0"/>
              </a:rPr>
              <a:t>phát</a:t>
            </a:r>
            <a:r>
              <a:rPr lang="en-US" sz="2000" dirty="0">
                <a:latin typeface="Arial" pitchFamily="34" charset="0"/>
                <a:cs typeface="Arial" pitchFamily="34" charset="0"/>
              </a:rPr>
              <a:t> </a:t>
            </a:r>
            <a:r>
              <a:rPr lang="en-US" sz="2000" dirty="0" err="1">
                <a:latin typeface="Arial" pitchFamily="34" charset="0"/>
                <a:cs typeface="Arial" pitchFamily="34" charset="0"/>
              </a:rPr>
              <a:t>triển</a:t>
            </a:r>
            <a:r>
              <a:rPr lang="en-US" sz="2000" dirty="0">
                <a:latin typeface="Arial" pitchFamily="34" charset="0"/>
                <a:cs typeface="Arial" pitchFamily="34" charset="0"/>
              </a:rPr>
              <a:t> </a:t>
            </a:r>
            <a:r>
              <a:rPr lang="en-US" sz="2000" dirty="0" err="1">
                <a:latin typeface="Arial" pitchFamily="34" charset="0"/>
                <a:cs typeface="Arial" pitchFamily="34" charset="0"/>
              </a:rPr>
              <a:t>thuộc</a:t>
            </a:r>
            <a:r>
              <a:rPr lang="en-US" sz="2000" dirty="0">
                <a:latin typeface="Arial" pitchFamily="34" charset="0"/>
                <a:cs typeface="Arial" pitchFamily="34" charset="0"/>
              </a:rPr>
              <a:t> </a:t>
            </a:r>
            <a:r>
              <a:rPr lang="en-US" sz="2000" dirty="0" err="1">
                <a:latin typeface="Arial" pitchFamily="34" charset="0"/>
                <a:cs typeface="Arial" pitchFamily="34" charset="0"/>
              </a:rPr>
              <a:t>loại</a:t>
            </a:r>
            <a:r>
              <a:rPr lang="en-US" sz="2000" dirty="0">
                <a:latin typeface="Arial" pitchFamily="34" charset="0"/>
                <a:cs typeface="Arial" pitchFamily="34" charset="0"/>
              </a:rPr>
              <a:t> </a:t>
            </a:r>
            <a:r>
              <a:rPr lang="en-US" sz="2000" dirty="0" err="1">
                <a:latin typeface="Arial" pitchFamily="34" charset="0"/>
                <a:cs typeface="Arial" pitchFamily="34" charset="0"/>
              </a:rPr>
              <a:t>nhanh</a:t>
            </a:r>
            <a:r>
              <a:rPr lang="en-US" sz="2000" dirty="0">
                <a:latin typeface="Arial" pitchFamily="34" charset="0"/>
                <a:cs typeface="Arial" pitchFamily="34" charset="0"/>
              </a:rPr>
              <a:t> </a:t>
            </a:r>
            <a:r>
              <a:rPr lang="en-US" sz="2000" dirty="0" err="1">
                <a:latin typeface="Arial" pitchFamily="34" charset="0"/>
                <a:cs typeface="Arial" pitchFamily="34" charset="0"/>
              </a:rPr>
              <a:t>nhất</a:t>
            </a:r>
            <a:r>
              <a:rPr lang="en-US" sz="2000" dirty="0">
                <a:latin typeface="Arial" pitchFamily="34" charset="0"/>
                <a:cs typeface="Arial" pitchFamily="34" charset="0"/>
              </a:rPr>
              <a:t> </a:t>
            </a:r>
            <a:r>
              <a:rPr lang="en-US" sz="2000" dirty="0" err="1">
                <a:latin typeface="Arial" pitchFamily="34" charset="0"/>
                <a:cs typeface="Arial" pitchFamily="34" charset="0"/>
              </a:rPr>
              <a:t>thế</a:t>
            </a:r>
            <a:r>
              <a:rPr lang="en-US" sz="2000" dirty="0">
                <a:latin typeface="Arial" pitchFamily="34" charset="0"/>
                <a:cs typeface="Arial" pitchFamily="34" charset="0"/>
              </a:rPr>
              <a:t> </a:t>
            </a:r>
            <a:r>
              <a:rPr lang="en-US" sz="2000" dirty="0" err="1">
                <a:latin typeface="Arial" pitchFamily="34" charset="0"/>
                <a:cs typeface="Arial" pitchFamily="34" charset="0"/>
              </a:rPr>
              <a:t>giới</a:t>
            </a:r>
            <a:r>
              <a:rPr lang="en-US" sz="2000" dirty="0">
                <a:latin typeface="Arial" pitchFamily="34" charset="0"/>
                <a:cs typeface="Arial" pitchFamily="34" charset="0"/>
              </a:rPr>
              <a:t>. </a:t>
            </a:r>
            <a:r>
              <a:rPr lang="en-US" sz="2000" dirty="0" err="1">
                <a:latin typeface="Arial" pitchFamily="34" charset="0"/>
                <a:cs typeface="Arial" pitchFamily="34" charset="0"/>
              </a:rPr>
              <a:t>Nếu</a:t>
            </a:r>
            <a:r>
              <a:rPr lang="en-US" sz="2000" dirty="0">
                <a:latin typeface="Arial" pitchFamily="34" charset="0"/>
                <a:cs typeface="Arial" pitchFamily="34" charset="0"/>
              </a:rPr>
              <a:t> </a:t>
            </a:r>
            <a:r>
              <a:rPr lang="en-US" sz="2000" dirty="0" err="1">
                <a:latin typeface="Arial" pitchFamily="34" charset="0"/>
                <a:cs typeface="Arial" pitchFamily="34" charset="0"/>
              </a:rPr>
              <a:t>như</a:t>
            </a:r>
            <a:r>
              <a:rPr lang="en-US" sz="2000" dirty="0">
                <a:latin typeface="Arial" pitchFamily="34" charset="0"/>
                <a:cs typeface="Arial" pitchFamily="34" charset="0"/>
              </a:rPr>
              <a:t> </a:t>
            </a:r>
            <a:r>
              <a:rPr lang="en-US" sz="2000" dirty="0" err="1">
                <a:latin typeface="Arial" pitchFamily="34" charset="0"/>
                <a:cs typeface="Arial" pitchFamily="34" charset="0"/>
              </a:rPr>
              <a:t>năm</a:t>
            </a:r>
            <a:r>
              <a:rPr lang="en-US" sz="2000" dirty="0">
                <a:latin typeface="Arial" pitchFamily="34" charset="0"/>
                <a:cs typeface="Arial" pitchFamily="34" charset="0"/>
              </a:rPr>
              <a:t> 2000, ở </a:t>
            </a:r>
            <a:r>
              <a:rPr lang="en-US" sz="2000" dirty="0" err="1">
                <a:latin typeface="Arial" pitchFamily="34" charset="0"/>
                <a:cs typeface="Arial" pitchFamily="34" charset="0"/>
              </a:rPr>
              <a:t>nước</a:t>
            </a:r>
            <a:r>
              <a:rPr lang="en-US" sz="2000" dirty="0">
                <a:latin typeface="Arial" pitchFamily="34" charset="0"/>
                <a:cs typeface="Arial" pitchFamily="34" charset="0"/>
              </a:rPr>
              <a:t> ta </a:t>
            </a:r>
            <a:r>
              <a:rPr lang="en-US" sz="2000" dirty="0" err="1">
                <a:latin typeface="Arial" pitchFamily="34" charset="0"/>
                <a:cs typeface="Arial" pitchFamily="34" charset="0"/>
              </a:rPr>
              <a:t>chỉ</a:t>
            </a:r>
            <a:r>
              <a:rPr lang="en-US" sz="2000" dirty="0">
                <a:latin typeface="Arial" pitchFamily="34" charset="0"/>
                <a:cs typeface="Arial" pitchFamily="34" charset="0"/>
              </a:rPr>
              <a:t> </a:t>
            </a:r>
            <a:r>
              <a:rPr lang="en-US" sz="2000" dirty="0" err="1">
                <a:latin typeface="Arial" pitchFamily="34" charset="0"/>
                <a:cs typeface="Arial" pitchFamily="34" charset="0"/>
              </a:rPr>
              <a:t>có</a:t>
            </a:r>
            <a:r>
              <a:rPr lang="en-US" sz="2000" dirty="0">
                <a:latin typeface="Arial" pitchFamily="34" charset="0"/>
                <a:cs typeface="Arial" pitchFamily="34" charset="0"/>
              </a:rPr>
              <a:t> </a:t>
            </a:r>
            <a:r>
              <a:rPr lang="en-US" sz="2000" dirty="0" err="1">
                <a:latin typeface="Arial" pitchFamily="34" charset="0"/>
                <a:cs typeface="Arial" pitchFamily="34" charset="0"/>
              </a:rPr>
              <a:t>vài</a:t>
            </a:r>
            <a:r>
              <a:rPr lang="en-US" sz="2000" dirty="0">
                <a:latin typeface="Arial" pitchFamily="34" charset="0"/>
                <a:cs typeface="Arial" pitchFamily="34" charset="0"/>
              </a:rPr>
              <a:t> </a:t>
            </a:r>
            <a:r>
              <a:rPr lang="en-US" sz="2000" dirty="0" err="1">
                <a:latin typeface="Arial" pitchFamily="34" charset="0"/>
                <a:cs typeface="Arial" pitchFamily="34" charset="0"/>
              </a:rPr>
              <a:t>chục</a:t>
            </a:r>
            <a:r>
              <a:rPr lang="en-US" sz="2000" dirty="0">
                <a:latin typeface="Arial" pitchFamily="34" charset="0"/>
                <a:cs typeface="Arial" pitchFamily="34" charset="0"/>
              </a:rPr>
              <a:t> </a:t>
            </a:r>
            <a:r>
              <a:rPr lang="en-US" sz="2000" dirty="0" err="1">
                <a:latin typeface="Arial" pitchFamily="34" charset="0"/>
                <a:cs typeface="Arial" pitchFamily="34" charset="0"/>
              </a:rPr>
              <a:t>loại</a:t>
            </a:r>
            <a:r>
              <a:rPr lang="en-US" sz="2000" dirty="0">
                <a:latin typeface="Arial" pitchFamily="34" charset="0"/>
                <a:cs typeface="Arial" pitchFamily="34" charset="0"/>
              </a:rPr>
              <a:t> </a:t>
            </a:r>
            <a:r>
              <a:rPr lang="en-US" sz="2000" dirty="0" err="1">
                <a:latin typeface="Arial" pitchFamily="34" charset="0"/>
                <a:cs typeface="Arial" pitchFamily="34" charset="0"/>
              </a:rPr>
              <a:t>thực</a:t>
            </a:r>
            <a:r>
              <a:rPr lang="en-US" sz="2000" dirty="0">
                <a:latin typeface="Arial" pitchFamily="34" charset="0"/>
                <a:cs typeface="Arial" pitchFamily="34" charset="0"/>
              </a:rPr>
              <a:t> </a:t>
            </a:r>
            <a:r>
              <a:rPr lang="en-US" sz="2000" dirty="0" err="1">
                <a:latin typeface="Arial" pitchFamily="34" charset="0"/>
                <a:cs typeface="Arial" pitchFamily="34" charset="0"/>
              </a:rPr>
              <a:t>phẩm</a:t>
            </a:r>
            <a:r>
              <a:rPr lang="en-US" sz="2000" dirty="0">
                <a:latin typeface="Arial" pitchFamily="34" charset="0"/>
                <a:cs typeface="Arial" pitchFamily="34" charset="0"/>
              </a:rPr>
              <a:t> </a:t>
            </a:r>
            <a:r>
              <a:rPr lang="en-US" sz="2000" dirty="0" err="1">
                <a:latin typeface="Arial" pitchFamily="34" charset="0"/>
                <a:cs typeface="Arial" pitchFamily="34" charset="0"/>
              </a:rPr>
              <a:t>chức</a:t>
            </a:r>
            <a:r>
              <a:rPr lang="en-US" sz="2000" dirty="0">
                <a:latin typeface="Arial" pitchFamily="34" charset="0"/>
                <a:cs typeface="Arial" pitchFamily="34" charset="0"/>
              </a:rPr>
              <a:t> </a:t>
            </a:r>
            <a:r>
              <a:rPr lang="en-US" sz="2000" dirty="0" err="1">
                <a:latin typeface="Arial" pitchFamily="34" charset="0"/>
                <a:cs typeface="Arial" pitchFamily="34" charset="0"/>
              </a:rPr>
              <a:t>năng</a:t>
            </a:r>
            <a:r>
              <a:rPr lang="en-US" sz="2000" dirty="0">
                <a:latin typeface="Arial" pitchFamily="34" charset="0"/>
                <a:cs typeface="Arial" pitchFamily="34" charset="0"/>
              </a:rPr>
              <a:t> </a:t>
            </a:r>
            <a:r>
              <a:rPr lang="en-US" sz="2000" dirty="0" err="1">
                <a:latin typeface="Arial" pitchFamily="34" charset="0"/>
                <a:cs typeface="Arial" pitchFamily="34" charset="0"/>
              </a:rPr>
              <a:t>và</a:t>
            </a:r>
            <a:r>
              <a:rPr lang="en-US" sz="2000" dirty="0">
                <a:latin typeface="Arial" pitchFamily="34" charset="0"/>
                <a:cs typeface="Arial" pitchFamily="34" charset="0"/>
              </a:rPr>
              <a:t> </a:t>
            </a:r>
            <a:r>
              <a:rPr lang="en-US" sz="2000" dirty="0" err="1">
                <a:latin typeface="Arial" pitchFamily="34" charset="0"/>
                <a:cs typeface="Arial" pitchFamily="34" charset="0"/>
              </a:rPr>
              <a:t>chủ</a:t>
            </a:r>
            <a:r>
              <a:rPr lang="en-US" sz="2000" dirty="0">
                <a:latin typeface="Arial" pitchFamily="34" charset="0"/>
                <a:cs typeface="Arial" pitchFamily="34" charset="0"/>
              </a:rPr>
              <a:t> </a:t>
            </a:r>
            <a:r>
              <a:rPr lang="en-US" sz="2000" dirty="0" err="1">
                <a:latin typeface="Arial" pitchFamily="34" charset="0"/>
                <a:cs typeface="Arial" pitchFamily="34" charset="0"/>
              </a:rPr>
              <a:t>yếu</a:t>
            </a:r>
            <a:r>
              <a:rPr lang="en-US" sz="2000" dirty="0">
                <a:latin typeface="Arial" pitchFamily="34" charset="0"/>
                <a:cs typeface="Arial" pitchFamily="34" charset="0"/>
              </a:rPr>
              <a:t> </a:t>
            </a:r>
            <a:r>
              <a:rPr lang="en-US" sz="2000" dirty="0" err="1">
                <a:latin typeface="Arial" pitchFamily="34" charset="0"/>
                <a:cs typeface="Arial" pitchFamily="34" charset="0"/>
              </a:rPr>
              <a:t>là</a:t>
            </a:r>
            <a:r>
              <a:rPr lang="en-US" sz="2000" dirty="0">
                <a:latin typeface="Arial" pitchFamily="34" charset="0"/>
                <a:cs typeface="Arial" pitchFamily="34" charset="0"/>
              </a:rPr>
              <a:t> </a:t>
            </a:r>
            <a:r>
              <a:rPr lang="en-US" sz="2000" dirty="0" err="1">
                <a:latin typeface="Arial" pitchFamily="34" charset="0"/>
                <a:cs typeface="Arial" pitchFamily="34" charset="0"/>
              </a:rPr>
              <a:t>sản</a:t>
            </a:r>
            <a:r>
              <a:rPr lang="en-US" sz="2000" dirty="0">
                <a:latin typeface="Arial" pitchFamily="34" charset="0"/>
                <a:cs typeface="Arial" pitchFamily="34" charset="0"/>
              </a:rPr>
              <a:t> </a:t>
            </a:r>
            <a:r>
              <a:rPr lang="en-US" sz="2000" dirty="0" err="1">
                <a:latin typeface="Arial" pitchFamily="34" charset="0"/>
                <a:cs typeface="Arial" pitchFamily="34" charset="0"/>
              </a:rPr>
              <a:t>phẩm</a:t>
            </a:r>
            <a:r>
              <a:rPr lang="en-US" sz="2000" dirty="0">
                <a:latin typeface="Arial" pitchFamily="34" charset="0"/>
                <a:cs typeface="Arial" pitchFamily="34" charset="0"/>
              </a:rPr>
              <a:t> </a:t>
            </a:r>
            <a:r>
              <a:rPr lang="en-US" sz="2000" dirty="0" err="1">
                <a:latin typeface="Arial" pitchFamily="34" charset="0"/>
                <a:cs typeface="Arial" pitchFamily="34" charset="0"/>
              </a:rPr>
              <a:t>nhập</a:t>
            </a:r>
            <a:r>
              <a:rPr lang="en-US" sz="2000" dirty="0">
                <a:latin typeface="Arial" pitchFamily="34" charset="0"/>
                <a:cs typeface="Arial" pitchFamily="34" charset="0"/>
              </a:rPr>
              <a:t> </a:t>
            </a:r>
            <a:r>
              <a:rPr lang="en-US" sz="2000" dirty="0" err="1">
                <a:latin typeface="Arial" pitchFamily="34" charset="0"/>
                <a:cs typeface="Arial" pitchFamily="34" charset="0"/>
              </a:rPr>
              <a:t>khẩu</a:t>
            </a:r>
            <a:r>
              <a:rPr lang="en-US" sz="2000" dirty="0">
                <a:latin typeface="Arial" pitchFamily="34" charset="0"/>
                <a:cs typeface="Arial" pitchFamily="34" charset="0"/>
              </a:rPr>
              <a:t> </a:t>
            </a:r>
            <a:r>
              <a:rPr lang="en-US" sz="2000" dirty="0" err="1">
                <a:latin typeface="Arial" pitchFamily="34" charset="0"/>
                <a:cs typeface="Arial" pitchFamily="34" charset="0"/>
              </a:rPr>
              <a:t>thì</a:t>
            </a:r>
            <a:r>
              <a:rPr lang="en-US" sz="2000" dirty="0">
                <a:latin typeface="Arial" pitchFamily="34" charset="0"/>
                <a:cs typeface="Arial" pitchFamily="34" charset="0"/>
              </a:rPr>
              <a:t> </a:t>
            </a:r>
            <a:r>
              <a:rPr lang="en-US" sz="2000" dirty="0" err="1">
                <a:latin typeface="Arial" pitchFamily="34" charset="0"/>
                <a:cs typeface="Arial" pitchFamily="34" charset="0"/>
              </a:rPr>
              <a:t>đến</a:t>
            </a:r>
            <a:r>
              <a:rPr lang="en-US" sz="2000" dirty="0">
                <a:latin typeface="Arial" pitchFamily="34" charset="0"/>
                <a:cs typeface="Arial" pitchFamily="34" charset="0"/>
              </a:rPr>
              <a:t> nay, </a:t>
            </a:r>
            <a:r>
              <a:rPr lang="en-US" sz="2000" dirty="0" err="1">
                <a:latin typeface="Arial" pitchFamily="34" charset="0"/>
                <a:cs typeface="Arial" pitchFamily="34" charset="0"/>
              </a:rPr>
              <a:t>số</a:t>
            </a:r>
            <a:r>
              <a:rPr lang="en-US" sz="2000" dirty="0">
                <a:latin typeface="Arial" pitchFamily="34" charset="0"/>
                <a:cs typeface="Arial" pitchFamily="34" charset="0"/>
              </a:rPr>
              <a:t> </a:t>
            </a:r>
            <a:r>
              <a:rPr lang="en-US" sz="2000" dirty="0" err="1">
                <a:latin typeface="Arial" pitchFamily="34" charset="0"/>
                <a:cs typeface="Arial" pitchFamily="34" charset="0"/>
              </a:rPr>
              <a:t>lượng</a:t>
            </a:r>
            <a:r>
              <a:rPr lang="en-US" sz="2000" dirty="0">
                <a:latin typeface="Arial" pitchFamily="34" charset="0"/>
                <a:cs typeface="Arial" pitchFamily="34" charset="0"/>
              </a:rPr>
              <a:t> </a:t>
            </a:r>
            <a:r>
              <a:rPr lang="en-US" sz="2000" dirty="0" err="1">
                <a:solidFill>
                  <a:srgbClr val="FF0000"/>
                </a:solidFill>
                <a:latin typeface="Arial" pitchFamily="34" charset="0"/>
                <a:cs typeface="Arial" pitchFamily="34" charset="0"/>
              </a:rPr>
              <a:t>đăng</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ký</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mới</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hàng</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năm</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đã</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lên</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đến</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hàng</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chục</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nghìn</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sản</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phẩm</a:t>
            </a:r>
            <a:r>
              <a:rPr lang="en-US" sz="2000" dirty="0">
                <a:latin typeface="Arial" pitchFamily="34" charset="0"/>
                <a:cs typeface="Arial" pitchFamily="34" charset="0"/>
              </a:rPr>
              <a:t>. </a:t>
            </a:r>
            <a:r>
              <a:rPr lang="en-US" sz="2000" dirty="0" err="1">
                <a:latin typeface="Arial" pitchFamily="34" charset="0"/>
                <a:cs typeface="Arial" pitchFamily="34" charset="0"/>
              </a:rPr>
              <a:t>Trong</a:t>
            </a:r>
            <a:r>
              <a:rPr lang="en-US" sz="2000" dirty="0">
                <a:latin typeface="Arial" pitchFamily="34" charset="0"/>
                <a:cs typeface="Arial" pitchFamily="34" charset="0"/>
              </a:rPr>
              <a:t> </a:t>
            </a:r>
            <a:r>
              <a:rPr lang="en-US" sz="2000" dirty="0" err="1">
                <a:latin typeface="Arial" pitchFamily="34" charset="0"/>
                <a:cs typeface="Arial" pitchFamily="34" charset="0"/>
              </a:rPr>
              <a:t>đó</a:t>
            </a:r>
            <a:r>
              <a:rPr lang="en-US" sz="2000" dirty="0">
                <a:latin typeface="Arial" pitchFamily="34" charset="0"/>
                <a:cs typeface="Arial" pitchFamily="34" charset="0"/>
              </a:rPr>
              <a:t>, </a:t>
            </a:r>
            <a:r>
              <a:rPr lang="en-US" sz="2000" dirty="0" err="1">
                <a:latin typeface="Arial" pitchFamily="34" charset="0"/>
                <a:cs typeface="Arial" pitchFamily="34" charset="0"/>
              </a:rPr>
              <a:t>hơn</a:t>
            </a:r>
            <a:r>
              <a:rPr lang="en-US" sz="2000" dirty="0">
                <a:latin typeface="Arial" pitchFamily="34" charset="0"/>
                <a:cs typeface="Arial" pitchFamily="34" charset="0"/>
              </a:rPr>
              <a:t> </a:t>
            </a:r>
            <a:r>
              <a:rPr lang="en-US" sz="2000" dirty="0">
                <a:solidFill>
                  <a:srgbClr val="FF0000"/>
                </a:solidFill>
                <a:latin typeface="Arial" pitchFamily="34" charset="0"/>
                <a:cs typeface="Arial" pitchFamily="34" charset="0"/>
              </a:rPr>
              <a:t>70%</a:t>
            </a:r>
            <a:r>
              <a:rPr lang="en-US" sz="2000" dirty="0">
                <a:latin typeface="Arial" pitchFamily="34" charset="0"/>
                <a:cs typeface="Arial" pitchFamily="34" charset="0"/>
              </a:rPr>
              <a:t> </a:t>
            </a:r>
            <a:r>
              <a:rPr lang="en-US" sz="2000" dirty="0" err="1">
                <a:latin typeface="Arial" pitchFamily="34" charset="0"/>
                <a:cs typeface="Arial" pitchFamily="34" charset="0"/>
              </a:rPr>
              <a:t>thực</a:t>
            </a:r>
            <a:r>
              <a:rPr lang="en-US" sz="2000" dirty="0">
                <a:latin typeface="Arial" pitchFamily="34" charset="0"/>
                <a:cs typeface="Arial" pitchFamily="34" charset="0"/>
              </a:rPr>
              <a:t> </a:t>
            </a:r>
            <a:r>
              <a:rPr lang="en-US" sz="2000" dirty="0" err="1">
                <a:latin typeface="Arial" pitchFamily="34" charset="0"/>
                <a:cs typeface="Arial" pitchFamily="34" charset="0"/>
              </a:rPr>
              <a:t>phẩm</a:t>
            </a:r>
            <a:r>
              <a:rPr lang="en-US" sz="2000" dirty="0">
                <a:latin typeface="Arial" pitchFamily="34" charset="0"/>
                <a:cs typeface="Arial" pitchFamily="34" charset="0"/>
              </a:rPr>
              <a:t> </a:t>
            </a:r>
            <a:r>
              <a:rPr lang="en-US" sz="2000" dirty="0" err="1">
                <a:latin typeface="Arial" pitchFamily="34" charset="0"/>
                <a:cs typeface="Arial" pitchFamily="34" charset="0"/>
              </a:rPr>
              <a:t>chức</a:t>
            </a:r>
            <a:r>
              <a:rPr lang="en-US" sz="2000" dirty="0">
                <a:latin typeface="Arial" pitchFamily="34" charset="0"/>
                <a:cs typeface="Arial" pitchFamily="34" charset="0"/>
              </a:rPr>
              <a:t> </a:t>
            </a:r>
            <a:r>
              <a:rPr lang="en-US" sz="2000" dirty="0" err="1">
                <a:latin typeface="Arial" pitchFamily="34" charset="0"/>
                <a:cs typeface="Arial" pitchFamily="34" charset="0"/>
              </a:rPr>
              <a:t>năng</a:t>
            </a:r>
            <a:r>
              <a:rPr lang="en-US" sz="2000" dirty="0">
                <a:latin typeface="Arial" pitchFamily="34" charset="0"/>
                <a:cs typeface="Arial" pitchFamily="34" charset="0"/>
              </a:rPr>
              <a:t> </a:t>
            </a:r>
            <a:r>
              <a:rPr lang="en-US" sz="2000" dirty="0" err="1">
                <a:latin typeface="Arial" pitchFamily="34" charset="0"/>
                <a:cs typeface="Arial" pitchFamily="34" charset="0"/>
              </a:rPr>
              <a:t>trên</a:t>
            </a:r>
            <a:r>
              <a:rPr lang="en-US" sz="2000" dirty="0">
                <a:latin typeface="Arial" pitchFamily="34" charset="0"/>
                <a:cs typeface="Arial" pitchFamily="34" charset="0"/>
              </a:rPr>
              <a:t> </a:t>
            </a:r>
            <a:r>
              <a:rPr lang="en-US" sz="2000" dirty="0" err="1">
                <a:latin typeface="Arial" pitchFamily="34" charset="0"/>
                <a:cs typeface="Arial" pitchFamily="34" charset="0"/>
              </a:rPr>
              <a:t>thị</a:t>
            </a:r>
            <a:r>
              <a:rPr lang="en-US" sz="2000" dirty="0">
                <a:latin typeface="Arial" pitchFamily="34" charset="0"/>
                <a:cs typeface="Arial" pitchFamily="34" charset="0"/>
              </a:rPr>
              <a:t> </a:t>
            </a:r>
            <a:r>
              <a:rPr lang="en-US" sz="2000" dirty="0" err="1">
                <a:latin typeface="Arial" pitchFamily="34" charset="0"/>
                <a:cs typeface="Arial" pitchFamily="34" charset="0"/>
              </a:rPr>
              <a:t>trường</a:t>
            </a:r>
            <a:r>
              <a:rPr lang="en-US" sz="2000" dirty="0">
                <a:latin typeface="Arial" pitchFamily="34" charset="0"/>
                <a:cs typeface="Arial" pitchFamily="34" charset="0"/>
              </a:rPr>
              <a:t> </a:t>
            </a:r>
            <a:r>
              <a:rPr lang="en-US" sz="2000" dirty="0" err="1">
                <a:latin typeface="Arial" pitchFamily="34" charset="0"/>
                <a:cs typeface="Arial" pitchFamily="34" charset="0"/>
              </a:rPr>
              <a:t>là</a:t>
            </a:r>
            <a:r>
              <a:rPr lang="en-US" sz="2000" dirty="0">
                <a:latin typeface="Arial" pitchFamily="34" charset="0"/>
                <a:cs typeface="Arial" pitchFamily="34" charset="0"/>
              </a:rPr>
              <a:t> </a:t>
            </a:r>
            <a:r>
              <a:rPr lang="en-US" sz="2000" dirty="0" err="1">
                <a:latin typeface="Arial" pitchFamily="34" charset="0"/>
                <a:cs typeface="Arial" pitchFamily="34" charset="0"/>
              </a:rPr>
              <a:t>sản</a:t>
            </a:r>
            <a:r>
              <a:rPr lang="en-US" sz="2000" dirty="0">
                <a:latin typeface="Arial" pitchFamily="34" charset="0"/>
                <a:cs typeface="Arial" pitchFamily="34" charset="0"/>
              </a:rPr>
              <a:t> </a:t>
            </a:r>
            <a:r>
              <a:rPr lang="en-US" sz="2000" dirty="0" err="1">
                <a:latin typeface="Arial" pitchFamily="34" charset="0"/>
                <a:cs typeface="Arial" pitchFamily="34" charset="0"/>
              </a:rPr>
              <a:t>xuất</a:t>
            </a:r>
            <a:r>
              <a:rPr lang="en-US" sz="2000" dirty="0">
                <a:latin typeface="Arial" pitchFamily="34" charset="0"/>
                <a:cs typeface="Arial" pitchFamily="34" charset="0"/>
              </a:rPr>
              <a:t> </a:t>
            </a:r>
            <a:r>
              <a:rPr lang="en-US" sz="2000" dirty="0" err="1">
                <a:solidFill>
                  <a:srgbClr val="FF0000"/>
                </a:solidFill>
                <a:latin typeface="Arial" pitchFamily="34" charset="0"/>
                <a:cs typeface="Arial" pitchFamily="34" charset="0"/>
              </a:rPr>
              <a:t>trong</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nước</a:t>
            </a:r>
            <a:r>
              <a:rPr lang="en-US" sz="2000" dirty="0">
                <a:latin typeface="Arial" pitchFamily="34" charset="0"/>
                <a:cs typeface="Arial" pitchFamily="34" charset="0"/>
              </a:rPr>
              <a:t>. </a:t>
            </a:r>
            <a:r>
              <a:rPr lang="en-US" sz="2000" dirty="0" err="1">
                <a:latin typeface="Arial" pitchFamily="34" charset="0"/>
                <a:cs typeface="Arial" pitchFamily="34" charset="0"/>
              </a:rPr>
              <a:t>Điều</a:t>
            </a:r>
            <a:r>
              <a:rPr lang="en-US" sz="2000" dirty="0">
                <a:latin typeface="Arial" pitchFamily="34" charset="0"/>
                <a:cs typeface="Arial" pitchFamily="34" charset="0"/>
              </a:rPr>
              <a:t> </a:t>
            </a:r>
            <a:r>
              <a:rPr lang="en-US" sz="2000" dirty="0" err="1">
                <a:latin typeface="Arial" pitchFamily="34" charset="0"/>
                <a:cs typeface="Arial" pitchFamily="34" charset="0"/>
              </a:rPr>
              <a:t>này</a:t>
            </a:r>
            <a:r>
              <a:rPr lang="en-US" sz="2000" dirty="0">
                <a:latin typeface="Arial" pitchFamily="34" charset="0"/>
                <a:cs typeface="Arial" pitchFamily="34" charset="0"/>
              </a:rPr>
              <a:t> </a:t>
            </a:r>
            <a:r>
              <a:rPr lang="en-US" sz="2000" dirty="0" err="1">
                <a:latin typeface="Arial" pitchFamily="34" charset="0"/>
                <a:cs typeface="Arial" pitchFamily="34" charset="0"/>
              </a:rPr>
              <a:t>đặt</a:t>
            </a:r>
            <a:r>
              <a:rPr lang="en-US" sz="2000" dirty="0">
                <a:latin typeface="Arial" pitchFamily="34" charset="0"/>
                <a:cs typeface="Arial" pitchFamily="34" charset="0"/>
              </a:rPr>
              <a:t> </a:t>
            </a:r>
            <a:r>
              <a:rPr lang="en-US" sz="2000" dirty="0" err="1">
                <a:latin typeface="Arial" pitchFamily="34" charset="0"/>
                <a:cs typeface="Arial" pitchFamily="34" charset="0"/>
              </a:rPr>
              <a:t>ra</a:t>
            </a:r>
            <a:r>
              <a:rPr lang="en-US" sz="2000" dirty="0">
                <a:latin typeface="Arial" pitchFamily="34" charset="0"/>
                <a:cs typeface="Arial" pitchFamily="34" charset="0"/>
              </a:rPr>
              <a:t> </a:t>
            </a:r>
            <a:r>
              <a:rPr lang="en-US" sz="2000" dirty="0" err="1">
                <a:latin typeface="Arial" pitchFamily="34" charset="0"/>
                <a:cs typeface="Arial" pitchFamily="34" charset="0"/>
              </a:rPr>
              <a:t>yêu</a:t>
            </a:r>
            <a:r>
              <a:rPr lang="en-US" sz="2000" dirty="0">
                <a:latin typeface="Arial" pitchFamily="34" charset="0"/>
                <a:cs typeface="Arial" pitchFamily="34" charset="0"/>
              </a:rPr>
              <a:t> </a:t>
            </a:r>
            <a:r>
              <a:rPr lang="en-US" sz="2000" dirty="0" err="1">
                <a:latin typeface="Arial" pitchFamily="34" charset="0"/>
                <a:cs typeface="Arial" pitchFamily="34" charset="0"/>
              </a:rPr>
              <a:t>cầu</a:t>
            </a:r>
            <a:r>
              <a:rPr lang="en-US" sz="2000" dirty="0">
                <a:latin typeface="Arial" pitchFamily="34" charset="0"/>
                <a:cs typeface="Arial" pitchFamily="34" charset="0"/>
              </a:rPr>
              <a:t> </a:t>
            </a:r>
            <a:r>
              <a:rPr lang="en-US" sz="2000" dirty="0" err="1">
                <a:latin typeface="Arial" pitchFamily="34" charset="0"/>
                <a:cs typeface="Arial" pitchFamily="34" charset="0"/>
              </a:rPr>
              <a:t>với</a:t>
            </a:r>
            <a:r>
              <a:rPr lang="en-US" sz="2000" dirty="0">
                <a:latin typeface="Arial" pitchFamily="34" charset="0"/>
                <a:cs typeface="Arial" pitchFamily="34" charset="0"/>
              </a:rPr>
              <a:t> </a:t>
            </a:r>
            <a:r>
              <a:rPr lang="en-US" sz="2000" dirty="0" err="1">
                <a:solidFill>
                  <a:srgbClr val="FF0000"/>
                </a:solidFill>
                <a:latin typeface="Arial" pitchFamily="34" charset="0"/>
                <a:cs typeface="Arial" pitchFamily="34" charset="0"/>
              </a:rPr>
              <a:t>cơ</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quan</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chức</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năng</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là</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vừa</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phải</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quản</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lý</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tốt</a:t>
            </a:r>
            <a:r>
              <a:rPr lang="en-US" sz="2000" dirty="0">
                <a:latin typeface="Arial" pitchFamily="34" charset="0"/>
                <a:cs typeface="Arial" pitchFamily="34" charset="0"/>
              </a:rPr>
              <a:t>, </a:t>
            </a:r>
            <a:r>
              <a:rPr lang="en-US" sz="2000" dirty="0" err="1">
                <a:latin typeface="Arial" pitchFamily="34" charset="0"/>
                <a:cs typeface="Arial" pitchFamily="34" charset="0"/>
              </a:rPr>
              <a:t>lại</a:t>
            </a:r>
            <a:r>
              <a:rPr lang="en-US" sz="2000" dirty="0">
                <a:latin typeface="Arial" pitchFamily="34" charset="0"/>
                <a:cs typeface="Arial" pitchFamily="34" charset="0"/>
              </a:rPr>
              <a:t> </a:t>
            </a:r>
            <a:r>
              <a:rPr lang="en-US" sz="2000" dirty="0" err="1">
                <a:latin typeface="Arial" pitchFamily="34" charset="0"/>
                <a:cs typeface="Arial" pitchFamily="34" charset="0"/>
              </a:rPr>
              <a:t>vừa</a:t>
            </a:r>
            <a:r>
              <a:rPr lang="en-US" sz="2000" dirty="0">
                <a:latin typeface="Arial" pitchFamily="34" charset="0"/>
                <a:cs typeface="Arial" pitchFamily="34" charset="0"/>
              </a:rPr>
              <a:t> </a:t>
            </a:r>
            <a:r>
              <a:rPr lang="en-US" sz="2000" dirty="0" err="1">
                <a:latin typeface="Arial" pitchFamily="34" charset="0"/>
                <a:cs typeface="Arial" pitchFamily="34" charset="0"/>
              </a:rPr>
              <a:t>tạo</a:t>
            </a:r>
            <a:r>
              <a:rPr lang="en-US" sz="2000" dirty="0">
                <a:latin typeface="Arial" pitchFamily="34" charset="0"/>
                <a:cs typeface="Arial" pitchFamily="34" charset="0"/>
              </a:rPr>
              <a:t> </a:t>
            </a:r>
            <a:r>
              <a:rPr lang="en-US" sz="2000" dirty="0" err="1">
                <a:latin typeface="Arial" pitchFamily="34" charset="0"/>
                <a:cs typeface="Arial" pitchFamily="34" charset="0"/>
              </a:rPr>
              <a:t>điều</a:t>
            </a:r>
            <a:r>
              <a:rPr lang="en-US" sz="2000" dirty="0">
                <a:latin typeface="Arial" pitchFamily="34" charset="0"/>
                <a:cs typeface="Arial" pitchFamily="34" charset="0"/>
              </a:rPr>
              <a:t> </a:t>
            </a:r>
            <a:r>
              <a:rPr lang="en-US" sz="2000" dirty="0" err="1">
                <a:latin typeface="Arial" pitchFamily="34" charset="0"/>
                <a:cs typeface="Arial" pitchFamily="34" charset="0"/>
              </a:rPr>
              <a:t>kiện</a:t>
            </a:r>
            <a:r>
              <a:rPr lang="en-US" sz="2000" dirty="0">
                <a:latin typeface="Arial" pitchFamily="34" charset="0"/>
                <a:cs typeface="Arial" pitchFamily="34" charset="0"/>
              </a:rPr>
              <a:t> </a:t>
            </a:r>
            <a:r>
              <a:rPr lang="en-US" sz="2000" dirty="0" err="1">
                <a:latin typeface="Arial" pitchFamily="34" charset="0"/>
                <a:cs typeface="Arial" pitchFamily="34" charset="0"/>
              </a:rPr>
              <a:t>cho</a:t>
            </a:r>
            <a:r>
              <a:rPr lang="en-US" sz="2000" dirty="0">
                <a:latin typeface="Arial" pitchFamily="34" charset="0"/>
                <a:cs typeface="Arial" pitchFamily="34" charset="0"/>
              </a:rPr>
              <a:t> </a:t>
            </a:r>
            <a:r>
              <a:rPr lang="en-US" sz="2000" dirty="0" err="1">
                <a:latin typeface="Arial" pitchFamily="34" charset="0"/>
                <a:cs typeface="Arial" pitchFamily="34" charset="0"/>
              </a:rPr>
              <a:t>những</a:t>
            </a:r>
            <a:r>
              <a:rPr lang="en-US" sz="2000" dirty="0">
                <a:latin typeface="Arial" pitchFamily="34" charset="0"/>
                <a:cs typeface="Arial" pitchFamily="34" charset="0"/>
              </a:rPr>
              <a:t> </a:t>
            </a:r>
            <a:r>
              <a:rPr lang="en-US" sz="2000" dirty="0" err="1">
                <a:latin typeface="Arial" pitchFamily="34" charset="0"/>
                <a:cs typeface="Arial" pitchFamily="34" charset="0"/>
              </a:rPr>
              <a:t>thực</a:t>
            </a:r>
            <a:r>
              <a:rPr lang="en-US" sz="2000" dirty="0">
                <a:latin typeface="Arial" pitchFamily="34" charset="0"/>
                <a:cs typeface="Arial" pitchFamily="34" charset="0"/>
              </a:rPr>
              <a:t> </a:t>
            </a:r>
            <a:r>
              <a:rPr lang="en-US" sz="2000" dirty="0" err="1">
                <a:latin typeface="Arial" pitchFamily="34" charset="0"/>
                <a:cs typeface="Arial" pitchFamily="34" charset="0"/>
              </a:rPr>
              <a:t>phẩm</a:t>
            </a:r>
            <a:r>
              <a:rPr lang="en-US" sz="2000" dirty="0">
                <a:latin typeface="Arial" pitchFamily="34" charset="0"/>
                <a:cs typeface="Arial" pitchFamily="34" charset="0"/>
              </a:rPr>
              <a:t> </a:t>
            </a:r>
            <a:r>
              <a:rPr lang="en-US" sz="2000" dirty="0" err="1">
                <a:latin typeface="Arial" pitchFamily="34" charset="0"/>
                <a:cs typeface="Arial" pitchFamily="34" charset="0"/>
              </a:rPr>
              <a:t>chức</a:t>
            </a:r>
            <a:r>
              <a:rPr lang="en-US" sz="2000" dirty="0">
                <a:latin typeface="Arial" pitchFamily="34" charset="0"/>
                <a:cs typeface="Arial" pitchFamily="34" charset="0"/>
              </a:rPr>
              <a:t> </a:t>
            </a:r>
            <a:r>
              <a:rPr lang="en-US" sz="2000" dirty="0" err="1">
                <a:latin typeface="Arial" pitchFamily="34" charset="0"/>
                <a:cs typeface="Arial" pitchFamily="34" charset="0"/>
              </a:rPr>
              <a:t>năng</a:t>
            </a:r>
            <a:r>
              <a:rPr lang="en-US" sz="2000" dirty="0">
                <a:latin typeface="Arial" pitchFamily="34" charset="0"/>
                <a:cs typeface="Arial" pitchFamily="34" charset="0"/>
              </a:rPr>
              <a:t> </a:t>
            </a:r>
            <a:r>
              <a:rPr lang="en-US" sz="2000" dirty="0" err="1">
                <a:latin typeface="Arial" pitchFamily="34" charset="0"/>
                <a:cs typeface="Arial" pitchFamily="34" charset="0"/>
              </a:rPr>
              <a:t>chất</a:t>
            </a:r>
            <a:r>
              <a:rPr lang="en-US" sz="2000" dirty="0">
                <a:latin typeface="Arial" pitchFamily="34" charset="0"/>
                <a:cs typeface="Arial" pitchFamily="34" charset="0"/>
              </a:rPr>
              <a:t> </a:t>
            </a:r>
            <a:r>
              <a:rPr lang="en-US" sz="2000" dirty="0" err="1">
                <a:latin typeface="Arial" pitchFamily="34" charset="0"/>
                <a:cs typeface="Arial" pitchFamily="34" charset="0"/>
              </a:rPr>
              <a:t>lượng</a:t>
            </a:r>
            <a:r>
              <a:rPr lang="en-US" sz="2000" dirty="0">
                <a:latin typeface="Arial" pitchFamily="34" charset="0"/>
                <a:cs typeface="Arial" pitchFamily="34" charset="0"/>
              </a:rPr>
              <a:t> </a:t>
            </a:r>
            <a:r>
              <a:rPr lang="en-US" sz="2000" dirty="0" err="1">
                <a:latin typeface="Arial" pitchFamily="34" charset="0"/>
                <a:cs typeface="Arial" pitchFamily="34" charset="0"/>
              </a:rPr>
              <a:t>đến</a:t>
            </a:r>
            <a:r>
              <a:rPr lang="en-US" sz="2000" dirty="0">
                <a:latin typeface="Arial" pitchFamily="34" charset="0"/>
                <a:cs typeface="Arial" pitchFamily="34" charset="0"/>
              </a:rPr>
              <a:t> </a:t>
            </a:r>
            <a:r>
              <a:rPr lang="en-US" sz="2000" dirty="0" err="1">
                <a:latin typeface="Arial" pitchFamily="34" charset="0"/>
                <a:cs typeface="Arial" pitchFamily="34" charset="0"/>
              </a:rPr>
              <a:t>được</a:t>
            </a:r>
            <a:r>
              <a:rPr lang="en-US" sz="2000" dirty="0">
                <a:latin typeface="Arial" pitchFamily="34" charset="0"/>
                <a:cs typeface="Arial" pitchFamily="34" charset="0"/>
              </a:rPr>
              <a:t> </a:t>
            </a:r>
            <a:r>
              <a:rPr lang="en-US" sz="2000" dirty="0" err="1">
                <a:latin typeface="Arial" pitchFamily="34" charset="0"/>
                <a:cs typeface="Arial" pitchFamily="34" charset="0"/>
              </a:rPr>
              <a:t>tay</a:t>
            </a:r>
            <a:r>
              <a:rPr lang="en-US" sz="2000" dirty="0">
                <a:latin typeface="Arial" pitchFamily="34" charset="0"/>
                <a:cs typeface="Arial" pitchFamily="34" charset="0"/>
              </a:rPr>
              <a:t> </a:t>
            </a:r>
            <a:r>
              <a:rPr lang="en-US" sz="2000" dirty="0" err="1">
                <a:latin typeface="Arial" pitchFamily="34" charset="0"/>
                <a:cs typeface="Arial" pitchFamily="34" charset="0"/>
              </a:rPr>
              <a:t>người</a:t>
            </a:r>
            <a:r>
              <a:rPr lang="en-US" sz="2000" dirty="0">
                <a:latin typeface="Arial" pitchFamily="34" charset="0"/>
                <a:cs typeface="Arial" pitchFamily="34" charset="0"/>
              </a:rPr>
              <a:t> </a:t>
            </a:r>
            <a:r>
              <a:rPr lang="en-US" sz="2000" dirty="0" err="1">
                <a:latin typeface="Arial" pitchFamily="34" charset="0"/>
                <a:cs typeface="Arial" pitchFamily="34" charset="0"/>
              </a:rPr>
              <a:t>tiêu</a:t>
            </a:r>
            <a:r>
              <a:rPr lang="en-US" sz="2000" dirty="0">
                <a:latin typeface="Arial" pitchFamily="34" charset="0"/>
                <a:cs typeface="Arial" pitchFamily="34" charset="0"/>
              </a:rPr>
              <a:t> </a:t>
            </a:r>
            <a:r>
              <a:rPr lang="en-US" sz="2000" dirty="0" err="1">
                <a:latin typeface="Arial" pitchFamily="34" charset="0"/>
                <a:cs typeface="Arial" pitchFamily="34" charset="0"/>
              </a:rPr>
              <a:t>dùng</a:t>
            </a:r>
            <a:r>
              <a:rPr lang="en-US" sz="2000" dirty="0">
                <a:latin typeface="Arial" pitchFamily="34" charset="0"/>
                <a:cs typeface="Arial" pitchFamily="34" charset="0"/>
              </a:rPr>
              <a:t>. </a:t>
            </a:r>
            <a:r>
              <a:rPr lang="en-US" sz="2000" dirty="0" err="1">
                <a:latin typeface="Arial" pitchFamily="34" charset="0"/>
                <a:cs typeface="Arial" pitchFamily="34" charset="0"/>
              </a:rPr>
              <a:t>Nhất</a:t>
            </a:r>
            <a:r>
              <a:rPr lang="en-US" sz="2000" dirty="0">
                <a:latin typeface="Arial" pitchFamily="34" charset="0"/>
                <a:cs typeface="Arial" pitchFamily="34" charset="0"/>
              </a:rPr>
              <a:t> </a:t>
            </a:r>
            <a:r>
              <a:rPr lang="en-US" sz="2000" dirty="0" err="1">
                <a:latin typeface="Arial" pitchFamily="34" charset="0"/>
                <a:cs typeface="Arial" pitchFamily="34" charset="0"/>
              </a:rPr>
              <a:t>là</a:t>
            </a:r>
            <a:r>
              <a:rPr lang="en-US" sz="2000" dirty="0">
                <a:latin typeface="Arial" pitchFamily="34" charset="0"/>
                <a:cs typeface="Arial" pitchFamily="34" charset="0"/>
              </a:rPr>
              <a:t> </a:t>
            </a:r>
            <a:r>
              <a:rPr lang="en-US" sz="2000" dirty="0" err="1">
                <a:latin typeface="Arial" pitchFamily="34" charset="0"/>
                <a:cs typeface="Arial" pitchFamily="34" charset="0"/>
              </a:rPr>
              <a:t>khi</a:t>
            </a:r>
            <a:r>
              <a:rPr lang="en-US" sz="2000" dirty="0">
                <a:latin typeface="Arial" pitchFamily="34" charset="0"/>
                <a:cs typeface="Arial" pitchFamily="34" charset="0"/>
              </a:rPr>
              <a:t>, </a:t>
            </a:r>
            <a:r>
              <a:rPr lang="en-US" sz="2000" dirty="0" err="1">
                <a:latin typeface="Arial" pitchFamily="34" charset="0"/>
                <a:cs typeface="Arial" pitchFamily="34" charset="0"/>
              </a:rPr>
              <a:t>thời</a:t>
            </a:r>
            <a:r>
              <a:rPr lang="en-US" sz="2000" dirty="0">
                <a:latin typeface="Arial" pitchFamily="34" charset="0"/>
                <a:cs typeface="Arial" pitchFamily="34" charset="0"/>
              </a:rPr>
              <a:t> </a:t>
            </a:r>
            <a:r>
              <a:rPr lang="en-US" sz="2000" dirty="0" err="1">
                <a:latin typeface="Arial" pitchFamily="34" charset="0"/>
                <a:cs typeface="Arial" pitchFamily="34" charset="0"/>
              </a:rPr>
              <a:t>gian</a:t>
            </a:r>
            <a:r>
              <a:rPr lang="en-US" sz="2000" dirty="0">
                <a:latin typeface="Arial" pitchFamily="34" charset="0"/>
                <a:cs typeface="Arial" pitchFamily="34" charset="0"/>
              </a:rPr>
              <a:t> qua, </a:t>
            </a:r>
            <a:r>
              <a:rPr lang="en-US" sz="2000" dirty="0" err="1">
                <a:latin typeface="Arial" pitchFamily="34" charset="0"/>
                <a:cs typeface="Arial" pitchFamily="34" charset="0"/>
              </a:rPr>
              <a:t>rất</a:t>
            </a:r>
            <a:r>
              <a:rPr lang="en-US" sz="2000" dirty="0">
                <a:latin typeface="Arial" pitchFamily="34" charset="0"/>
                <a:cs typeface="Arial" pitchFamily="34" charset="0"/>
              </a:rPr>
              <a:t> </a:t>
            </a:r>
            <a:r>
              <a:rPr lang="en-US" sz="2000" dirty="0" err="1">
                <a:latin typeface="Arial" pitchFamily="34" charset="0"/>
                <a:cs typeface="Arial" pitchFamily="34" charset="0"/>
              </a:rPr>
              <a:t>nhiều</a:t>
            </a:r>
            <a:r>
              <a:rPr lang="en-US" sz="2000" dirty="0">
                <a:latin typeface="Arial" pitchFamily="34" charset="0"/>
                <a:cs typeface="Arial" pitchFamily="34" charset="0"/>
              </a:rPr>
              <a:t> </a:t>
            </a:r>
            <a:r>
              <a:rPr lang="en-US" sz="2000" dirty="0" err="1">
                <a:latin typeface="Arial" pitchFamily="34" charset="0"/>
                <a:cs typeface="Arial" pitchFamily="34" charset="0"/>
              </a:rPr>
              <a:t>mặt</a:t>
            </a:r>
            <a:r>
              <a:rPr lang="en-US" sz="2000" dirty="0">
                <a:latin typeface="Arial" pitchFamily="34" charset="0"/>
                <a:cs typeface="Arial" pitchFamily="34" charset="0"/>
              </a:rPr>
              <a:t> </a:t>
            </a:r>
            <a:r>
              <a:rPr lang="en-US" sz="2000" dirty="0" err="1">
                <a:latin typeface="Arial" pitchFamily="34" charset="0"/>
                <a:cs typeface="Arial" pitchFamily="34" charset="0"/>
              </a:rPr>
              <a:t>hàng</a:t>
            </a:r>
            <a:r>
              <a:rPr lang="en-US" sz="2000" dirty="0">
                <a:latin typeface="Arial" pitchFamily="34" charset="0"/>
                <a:cs typeface="Arial" pitchFamily="34" charset="0"/>
              </a:rPr>
              <a:t> </a:t>
            </a:r>
            <a:r>
              <a:rPr lang="en-US" sz="2000" dirty="0" err="1">
                <a:latin typeface="Arial" pitchFamily="34" charset="0"/>
                <a:cs typeface="Arial" pitchFamily="34" charset="0"/>
              </a:rPr>
              <a:t>bị</a:t>
            </a:r>
            <a:r>
              <a:rPr lang="en-US" sz="2000" dirty="0">
                <a:latin typeface="Arial" pitchFamily="34" charset="0"/>
                <a:cs typeface="Arial" pitchFamily="34" charset="0"/>
              </a:rPr>
              <a:t> </a:t>
            </a:r>
            <a:r>
              <a:rPr lang="en-US" sz="2000" dirty="0" err="1">
                <a:latin typeface="Arial" pitchFamily="34" charset="0"/>
                <a:cs typeface="Arial" pitchFamily="34" charset="0"/>
              </a:rPr>
              <a:t>nhái</a:t>
            </a:r>
            <a:r>
              <a:rPr lang="en-US" sz="2000" dirty="0">
                <a:latin typeface="Arial" pitchFamily="34" charset="0"/>
                <a:cs typeface="Arial" pitchFamily="34" charset="0"/>
              </a:rPr>
              <a:t> </a:t>
            </a:r>
            <a:r>
              <a:rPr lang="en-US" sz="2000" dirty="0" err="1">
                <a:latin typeface="Arial" pitchFamily="34" charset="0"/>
                <a:cs typeface="Arial" pitchFamily="34" charset="0"/>
              </a:rPr>
              <a:t>nhãn</a:t>
            </a:r>
            <a:r>
              <a:rPr lang="en-US" sz="2000" dirty="0">
                <a:latin typeface="Arial" pitchFamily="34" charset="0"/>
                <a:cs typeface="Arial" pitchFamily="34" charset="0"/>
              </a:rPr>
              <a:t> </a:t>
            </a:r>
            <a:r>
              <a:rPr lang="en-US" sz="2000" dirty="0" err="1">
                <a:latin typeface="Arial" pitchFamily="34" charset="0"/>
                <a:cs typeface="Arial" pitchFamily="34" charset="0"/>
              </a:rPr>
              <a:t>mác</a:t>
            </a:r>
            <a:r>
              <a:rPr lang="en-US" sz="2000" dirty="0">
                <a:latin typeface="Arial" pitchFamily="34" charset="0"/>
                <a:cs typeface="Arial" pitchFamily="34" charset="0"/>
              </a:rPr>
              <a:t>, </a:t>
            </a:r>
            <a:r>
              <a:rPr lang="en-US" sz="2000" dirty="0" err="1">
                <a:latin typeface="Arial" pitchFamily="34" charset="0"/>
                <a:cs typeface="Arial" pitchFamily="34" charset="0"/>
              </a:rPr>
              <a:t>thậm</a:t>
            </a:r>
            <a:r>
              <a:rPr lang="en-US" sz="2000" dirty="0">
                <a:latin typeface="Arial" pitchFamily="34" charset="0"/>
                <a:cs typeface="Arial" pitchFamily="34" charset="0"/>
              </a:rPr>
              <a:t> </a:t>
            </a:r>
            <a:r>
              <a:rPr lang="en-US" sz="2000" dirty="0" err="1">
                <a:latin typeface="Arial" pitchFamily="34" charset="0"/>
                <a:cs typeface="Arial" pitchFamily="34" charset="0"/>
              </a:rPr>
              <a:t>chí</a:t>
            </a:r>
            <a:r>
              <a:rPr lang="en-US" sz="2000" dirty="0">
                <a:latin typeface="Arial" pitchFamily="34" charset="0"/>
                <a:cs typeface="Arial" pitchFamily="34" charset="0"/>
              </a:rPr>
              <a:t> </a:t>
            </a:r>
            <a:r>
              <a:rPr lang="en-US" sz="2000" dirty="0" err="1">
                <a:latin typeface="Arial" pitchFamily="34" charset="0"/>
                <a:cs typeface="Arial" pitchFamily="34" charset="0"/>
              </a:rPr>
              <a:t>là</a:t>
            </a:r>
            <a:r>
              <a:rPr lang="en-US" sz="2000" dirty="0">
                <a:latin typeface="Arial" pitchFamily="34" charset="0"/>
                <a:cs typeface="Arial" pitchFamily="34" charset="0"/>
              </a:rPr>
              <a:t> </a:t>
            </a:r>
            <a:r>
              <a:rPr lang="en-US" sz="2000" dirty="0" err="1">
                <a:latin typeface="Arial" pitchFamily="34" charset="0"/>
                <a:cs typeface="Arial" pitchFamily="34" charset="0"/>
              </a:rPr>
              <a:t>làm</a:t>
            </a:r>
            <a:r>
              <a:rPr lang="en-US" sz="2000" dirty="0">
                <a:latin typeface="Arial" pitchFamily="34" charset="0"/>
                <a:cs typeface="Arial" pitchFamily="34" charset="0"/>
              </a:rPr>
              <a:t> </a:t>
            </a:r>
            <a:r>
              <a:rPr lang="en-US" sz="2000" dirty="0" err="1">
                <a:latin typeface="Arial" pitchFamily="34" charset="0"/>
                <a:cs typeface="Arial" pitchFamily="34" charset="0"/>
              </a:rPr>
              <a:t>giả</a:t>
            </a:r>
            <a:r>
              <a:rPr lang="en-US" sz="2000" dirty="0">
                <a:latin typeface="Arial" pitchFamily="34" charset="0"/>
                <a:cs typeface="Arial" pitchFamily="34" charset="0"/>
              </a:rPr>
              <a:t> </a:t>
            </a:r>
            <a:r>
              <a:rPr lang="en-US" sz="2000" dirty="0" err="1">
                <a:latin typeface="Arial" pitchFamily="34" charset="0"/>
                <a:cs typeface="Arial" pitchFamily="34" charset="0"/>
              </a:rPr>
              <a:t>được</a:t>
            </a:r>
            <a:r>
              <a:rPr lang="en-US" sz="2000" dirty="0">
                <a:latin typeface="Arial" pitchFamily="34" charset="0"/>
                <a:cs typeface="Arial" pitchFamily="34" charset="0"/>
              </a:rPr>
              <a:t> </a:t>
            </a:r>
            <a:r>
              <a:rPr lang="en-US" sz="2000" dirty="0" err="1">
                <a:latin typeface="Arial" pitchFamily="34" charset="0"/>
                <a:cs typeface="Arial" pitchFamily="34" charset="0"/>
              </a:rPr>
              <a:t>bán</a:t>
            </a:r>
            <a:r>
              <a:rPr lang="en-US" sz="2000" dirty="0">
                <a:latin typeface="Arial" pitchFamily="34" charset="0"/>
                <a:cs typeface="Arial" pitchFamily="34" charset="0"/>
              </a:rPr>
              <a:t> </a:t>
            </a:r>
            <a:r>
              <a:rPr lang="en-US" sz="2000" dirty="0" err="1">
                <a:latin typeface="Arial" pitchFamily="34" charset="0"/>
                <a:cs typeface="Arial" pitchFamily="34" charset="0"/>
              </a:rPr>
              <a:t>tràn</a:t>
            </a:r>
            <a:r>
              <a:rPr lang="en-US" sz="2000" dirty="0">
                <a:latin typeface="Arial" pitchFamily="34" charset="0"/>
                <a:cs typeface="Arial" pitchFamily="34" charset="0"/>
              </a:rPr>
              <a:t> </a:t>
            </a:r>
            <a:r>
              <a:rPr lang="en-US" sz="2000" dirty="0" err="1">
                <a:latin typeface="Arial" pitchFamily="34" charset="0"/>
                <a:cs typeface="Arial" pitchFamily="34" charset="0"/>
              </a:rPr>
              <a:t>lan</a:t>
            </a:r>
            <a:r>
              <a:rPr lang="en-US" sz="2000" dirty="0">
                <a:latin typeface="Arial" pitchFamily="34" charset="0"/>
                <a:cs typeface="Arial" pitchFamily="34" charset="0"/>
              </a:rPr>
              <a:t> </a:t>
            </a:r>
            <a:r>
              <a:rPr lang="en-US" sz="2000" dirty="0" err="1">
                <a:latin typeface="Arial" pitchFamily="34" charset="0"/>
                <a:cs typeface="Arial" pitchFamily="34" charset="0"/>
              </a:rPr>
              <a:t>trên</a:t>
            </a:r>
            <a:r>
              <a:rPr lang="en-US" sz="2000" dirty="0">
                <a:latin typeface="Arial" pitchFamily="34" charset="0"/>
                <a:cs typeface="Arial" pitchFamily="34" charset="0"/>
              </a:rPr>
              <a:t> </a:t>
            </a:r>
            <a:r>
              <a:rPr lang="en-US" sz="2000" dirty="0" err="1">
                <a:latin typeface="Arial" pitchFamily="34" charset="0"/>
                <a:cs typeface="Arial" pitchFamily="34" charset="0"/>
              </a:rPr>
              <a:t>mạng</a:t>
            </a:r>
            <a:r>
              <a:rPr lang="en-US" sz="2000" dirty="0">
                <a:latin typeface="Arial" pitchFamily="34" charset="0"/>
                <a:cs typeface="Arial" pitchFamily="34" charset="0"/>
              </a:rPr>
              <a:t> </a:t>
            </a:r>
            <a:r>
              <a:rPr lang="en-US" sz="2000" dirty="0" err="1">
                <a:latin typeface="Arial" pitchFamily="34" charset="0"/>
                <a:cs typeface="Arial" pitchFamily="34" charset="0"/>
              </a:rPr>
              <a:t>xã</a:t>
            </a:r>
            <a:r>
              <a:rPr lang="en-US" sz="2000" dirty="0">
                <a:latin typeface="Arial" pitchFamily="34" charset="0"/>
                <a:cs typeface="Arial" pitchFamily="34" charset="0"/>
              </a:rPr>
              <a:t> </a:t>
            </a:r>
            <a:r>
              <a:rPr lang="en-US" sz="2000" dirty="0" err="1">
                <a:latin typeface="Arial" pitchFamily="34" charset="0"/>
                <a:cs typeface="Arial" pitchFamily="34" charset="0"/>
              </a:rPr>
              <a:t>hội</a:t>
            </a:r>
            <a:r>
              <a:rPr lang="en-US" sz="2000" dirty="0">
                <a:latin typeface="Arial" pitchFamily="34" charset="0"/>
                <a:cs typeface="Arial" pitchFamily="34" charset="0"/>
              </a:rPr>
              <a:t>, </a:t>
            </a:r>
            <a:r>
              <a:rPr lang="en-US" sz="2000" dirty="0" err="1">
                <a:latin typeface="Arial" pitchFamily="34" charset="0"/>
                <a:cs typeface="Arial" pitchFamily="34" charset="0"/>
              </a:rPr>
              <a:t>cửa</a:t>
            </a:r>
            <a:r>
              <a:rPr lang="en-US" sz="2000" dirty="0">
                <a:latin typeface="Arial" pitchFamily="34" charset="0"/>
                <a:cs typeface="Arial" pitchFamily="34" charset="0"/>
              </a:rPr>
              <a:t> </a:t>
            </a:r>
            <a:r>
              <a:rPr lang="en-US" sz="2000" dirty="0" err="1">
                <a:latin typeface="Arial" pitchFamily="34" charset="0"/>
                <a:cs typeface="Arial" pitchFamily="34" charset="0"/>
              </a:rPr>
              <a:t>hàng</a:t>
            </a:r>
            <a:r>
              <a:rPr lang="en-US" sz="2000" dirty="0">
                <a:latin typeface="Arial" pitchFamily="34" charset="0"/>
                <a:cs typeface="Arial" pitchFamily="34" charset="0"/>
              </a:rPr>
              <a:t> </a:t>
            </a:r>
            <a:r>
              <a:rPr lang="en-US" sz="2000" dirty="0" err="1">
                <a:latin typeface="Arial" pitchFamily="34" charset="0"/>
                <a:cs typeface="Arial" pitchFamily="34" charset="0"/>
              </a:rPr>
              <a:t>thuốc</a:t>
            </a:r>
            <a:r>
              <a:rPr lang="en-US" sz="2000" dirty="0">
                <a:latin typeface="Arial" pitchFamily="34" charset="0"/>
                <a:cs typeface="Arial" pitchFamily="34" charset="0"/>
              </a:rPr>
              <a:t>, </a:t>
            </a:r>
            <a:r>
              <a:rPr lang="en-US" sz="2000" dirty="0" err="1">
                <a:latin typeface="Arial" pitchFamily="34" charset="0"/>
                <a:cs typeface="Arial" pitchFamily="34" charset="0"/>
              </a:rPr>
              <a:t>gây</a:t>
            </a:r>
            <a:r>
              <a:rPr lang="en-US" sz="2000" dirty="0">
                <a:latin typeface="Arial" pitchFamily="34" charset="0"/>
                <a:cs typeface="Arial" pitchFamily="34" charset="0"/>
              </a:rPr>
              <a:t> </a:t>
            </a:r>
            <a:r>
              <a:rPr lang="en-US" sz="2000" dirty="0" err="1">
                <a:latin typeface="Arial" pitchFamily="34" charset="0"/>
                <a:cs typeface="Arial" pitchFamily="34" charset="0"/>
              </a:rPr>
              <a:t>ảnh</a:t>
            </a:r>
            <a:r>
              <a:rPr lang="en-US" sz="2000" dirty="0">
                <a:latin typeface="Arial" pitchFamily="34" charset="0"/>
                <a:cs typeface="Arial" pitchFamily="34" charset="0"/>
              </a:rPr>
              <a:t> </a:t>
            </a:r>
            <a:r>
              <a:rPr lang="en-US" sz="2000" dirty="0" err="1">
                <a:latin typeface="Arial" pitchFamily="34" charset="0"/>
                <a:cs typeface="Arial" pitchFamily="34" charset="0"/>
              </a:rPr>
              <a:t>hưởng</a:t>
            </a:r>
            <a:r>
              <a:rPr lang="en-US" sz="2000" dirty="0">
                <a:latin typeface="Arial" pitchFamily="34" charset="0"/>
                <a:cs typeface="Arial" pitchFamily="34" charset="0"/>
              </a:rPr>
              <a:t> </a:t>
            </a:r>
            <a:r>
              <a:rPr lang="en-US" sz="2000" dirty="0" err="1">
                <a:latin typeface="Arial" pitchFamily="34" charset="0"/>
                <a:cs typeface="Arial" pitchFamily="34" charset="0"/>
              </a:rPr>
              <a:t>đến</a:t>
            </a:r>
            <a:r>
              <a:rPr lang="en-US" sz="2000" dirty="0">
                <a:latin typeface="Arial" pitchFamily="34" charset="0"/>
                <a:cs typeface="Arial" pitchFamily="34" charset="0"/>
              </a:rPr>
              <a:t> </a:t>
            </a:r>
            <a:r>
              <a:rPr lang="en-US" sz="2000" dirty="0" err="1">
                <a:latin typeface="Arial" pitchFamily="34" charset="0"/>
                <a:cs typeface="Arial" pitchFamily="34" charset="0"/>
              </a:rPr>
              <a:t>sức</a:t>
            </a:r>
            <a:r>
              <a:rPr lang="en-US" sz="2000" dirty="0">
                <a:latin typeface="Arial" pitchFamily="34" charset="0"/>
                <a:cs typeface="Arial" pitchFamily="34" charset="0"/>
              </a:rPr>
              <a:t> </a:t>
            </a:r>
            <a:r>
              <a:rPr lang="en-US" sz="2000" dirty="0" err="1">
                <a:latin typeface="Arial" pitchFamily="34" charset="0"/>
                <a:cs typeface="Arial" pitchFamily="34" charset="0"/>
              </a:rPr>
              <a:t>khỏe</a:t>
            </a:r>
            <a:r>
              <a:rPr lang="en-US" sz="2000" dirty="0">
                <a:latin typeface="Arial" pitchFamily="34" charset="0"/>
                <a:cs typeface="Arial" pitchFamily="34" charset="0"/>
              </a:rPr>
              <a:t> </a:t>
            </a:r>
            <a:r>
              <a:rPr lang="en-US" sz="2000" dirty="0" err="1">
                <a:latin typeface="Arial" pitchFamily="34" charset="0"/>
                <a:cs typeface="Arial" pitchFamily="34" charset="0"/>
              </a:rPr>
              <a:t>người</a:t>
            </a:r>
            <a:r>
              <a:rPr lang="en-US" sz="2000" dirty="0">
                <a:latin typeface="Arial" pitchFamily="34" charset="0"/>
                <a:cs typeface="Arial" pitchFamily="34" charset="0"/>
              </a:rPr>
              <a:t> </a:t>
            </a:r>
            <a:r>
              <a:rPr lang="en-US" sz="2000" dirty="0" err="1">
                <a:latin typeface="Arial" pitchFamily="34" charset="0"/>
                <a:cs typeface="Arial" pitchFamily="34" charset="0"/>
              </a:rPr>
              <a:t>tiêu</a:t>
            </a:r>
            <a:r>
              <a:rPr lang="en-US" sz="2000" dirty="0">
                <a:latin typeface="Arial" pitchFamily="34" charset="0"/>
                <a:cs typeface="Arial" pitchFamily="34" charset="0"/>
              </a:rPr>
              <a:t> </a:t>
            </a:r>
            <a:r>
              <a:rPr lang="en-US" sz="2000" dirty="0" err="1">
                <a:latin typeface="Arial" pitchFamily="34" charset="0"/>
                <a:cs typeface="Arial" pitchFamily="34" charset="0"/>
              </a:rPr>
              <a:t>dùng</a:t>
            </a:r>
            <a:r>
              <a:rPr lang="en-US" sz="2000" dirty="0">
                <a:latin typeface="Arial" pitchFamily="34" charset="0"/>
                <a:cs typeface="Arial" pitchFamily="34" charset="0"/>
              </a:rPr>
              <a:t>.</a:t>
            </a:r>
          </a:p>
        </p:txBody>
      </p:sp>
    </p:spTree>
    <p:extLst>
      <p:ext uri="{BB962C8B-B14F-4D97-AF65-F5344CB8AC3E}">
        <p14:creationId xmlns:p14="http://schemas.microsoft.com/office/powerpoint/2010/main" val="163577703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28600" y="1066800"/>
            <a:ext cx="8534400" cy="4154984"/>
          </a:xfrm>
          <a:prstGeom prst="rect">
            <a:avLst/>
          </a:prstGeom>
        </p:spPr>
        <p:txBody>
          <a:bodyPr wrap="square">
            <a:spAutoFit/>
          </a:bodyPr>
          <a:lstStyle/>
          <a:p>
            <a:pPr fontAlgn="base"/>
            <a:r>
              <a:rPr lang="vi-VN" sz="2400" dirty="0" smtClean="0"/>
              <a:t>Trung </a:t>
            </a:r>
            <a:r>
              <a:rPr lang="vi-VN" sz="2400" dirty="0"/>
              <a:t>tâm Chống độc (Bệnh viện Bạch </a:t>
            </a:r>
            <a:r>
              <a:rPr lang="vi-VN" sz="2400" dirty="0" smtClean="0"/>
              <a:t>Mai</a:t>
            </a:r>
            <a:r>
              <a:rPr lang="en-US" sz="2400" dirty="0" smtClean="0"/>
              <a:t>) </a:t>
            </a:r>
            <a:r>
              <a:rPr lang="vi-VN" sz="2400" dirty="0" smtClean="0"/>
              <a:t>đã tiếp nhận những trường hợp </a:t>
            </a:r>
            <a:r>
              <a:rPr lang="vi-VN" sz="2400" dirty="0" smtClean="0">
                <a:solidFill>
                  <a:srgbClr val="FF0000"/>
                </a:solidFill>
              </a:rPr>
              <a:t>ngộ độc </a:t>
            </a:r>
            <a:r>
              <a:rPr lang="vi-VN" sz="2400" dirty="0" smtClean="0"/>
              <a:t>thực phẩm chức năng có chứa chất cấm, trong đó có trường hợp bệnh nhân </a:t>
            </a:r>
            <a:r>
              <a:rPr lang="vi-VN" sz="2400" dirty="0" smtClean="0">
                <a:solidFill>
                  <a:srgbClr val="FF0000"/>
                </a:solidFill>
              </a:rPr>
              <a:t>hôn mê, co giật</a:t>
            </a:r>
            <a:r>
              <a:rPr lang="vi-VN" sz="2400" dirty="0" smtClean="0"/>
              <a:t>, tổn thương não và phải cấp cứu điều trị. Kết quả xét nghiệm cho thấy, những loại sản phẩm này có chứa </a:t>
            </a:r>
            <a:r>
              <a:rPr lang="vi-VN" sz="2400" dirty="0" smtClean="0">
                <a:solidFill>
                  <a:srgbClr val="FF0000"/>
                </a:solidFill>
              </a:rPr>
              <a:t>chất cấm</a:t>
            </a:r>
            <a:r>
              <a:rPr lang="vi-VN" sz="2400" dirty="0" smtClean="0"/>
              <a:t>, ảnh hưởng đến sức khỏe như </a:t>
            </a:r>
            <a:r>
              <a:rPr lang="vi-VN" sz="2400" dirty="0" smtClean="0">
                <a:solidFill>
                  <a:srgbClr val="FF0000"/>
                </a:solidFill>
              </a:rPr>
              <a:t>Sibutramine</a:t>
            </a:r>
            <a:r>
              <a:rPr lang="en-US" sz="2400" dirty="0" smtClean="0"/>
              <a:t> (</a:t>
            </a:r>
            <a:r>
              <a:rPr lang="en-US" sz="2400" dirty="0" err="1" smtClean="0"/>
              <a:t>gây</a:t>
            </a:r>
            <a:r>
              <a:rPr lang="en-US" sz="2400" dirty="0" smtClean="0"/>
              <a:t> </a:t>
            </a:r>
            <a:r>
              <a:rPr lang="en-US" sz="2400" dirty="0" err="1" smtClean="0"/>
              <a:t>chán</a:t>
            </a:r>
            <a:r>
              <a:rPr lang="en-US" sz="2400" dirty="0" smtClean="0"/>
              <a:t> </a:t>
            </a:r>
            <a:r>
              <a:rPr lang="en-US" sz="2400" dirty="0" err="1" smtClean="0"/>
              <a:t>ăn</a:t>
            </a:r>
            <a:r>
              <a:rPr lang="en-US" sz="2400" dirty="0" smtClean="0"/>
              <a:t>)</a:t>
            </a:r>
            <a:r>
              <a:rPr lang="vi-VN" sz="2400" dirty="0" smtClean="0"/>
              <a:t>, </a:t>
            </a:r>
            <a:r>
              <a:rPr lang="vi-VN" sz="2400" dirty="0" smtClean="0">
                <a:solidFill>
                  <a:srgbClr val="FF0000"/>
                </a:solidFill>
              </a:rPr>
              <a:t>Phenolphtalein</a:t>
            </a:r>
            <a:r>
              <a:rPr lang="en-US" sz="2400" dirty="0" smtClean="0"/>
              <a:t> (</a:t>
            </a:r>
            <a:r>
              <a:rPr lang="en-US" sz="2400" dirty="0" err="1" smtClean="0"/>
              <a:t>tẩy</a:t>
            </a:r>
            <a:r>
              <a:rPr lang="en-US" sz="2400" dirty="0" smtClean="0"/>
              <a:t> </a:t>
            </a:r>
            <a:r>
              <a:rPr lang="en-US" sz="2400" dirty="0" err="1" smtClean="0"/>
              <a:t>trắng</a:t>
            </a:r>
            <a:r>
              <a:rPr lang="en-US" sz="2400" dirty="0" smtClean="0"/>
              <a:t>, </a:t>
            </a:r>
            <a:r>
              <a:rPr lang="en-US" sz="2400" dirty="0" err="1" smtClean="0"/>
              <a:t>nhuận</a:t>
            </a:r>
            <a:r>
              <a:rPr lang="en-US" sz="2400" dirty="0" smtClean="0"/>
              <a:t> </a:t>
            </a:r>
            <a:r>
              <a:rPr lang="en-US" sz="2400" dirty="0" err="1" smtClean="0"/>
              <a:t>tràng</a:t>
            </a:r>
            <a:r>
              <a:rPr lang="en-US" sz="2400" dirty="0" smtClean="0"/>
              <a:t>)</a:t>
            </a:r>
            <a:r>
              <a:rPr lang="vi-VN" sz="2400" dirty="0" smtClean="0"/>
              <a:t>... Thậm chí, có những chất chỉ được phép có trong thuốc, nhưng lại được cho vào thực phẩm chức năng, người bệnh uống phải những chất này rất ảnh hưởng đến sức khỏe vì hoàn toàn </a:t>
            </a:r>
            <a:r>
              <a:rPr lang="vi-VN" sz="2400" dirty="0" smtClean="0">
                <a:solidFill>
                  <a:srgbClr val="FF0000"/>
                </a:solidFill>
              </a:rPr>
              <a:t>không thể kiểm soát chất lượng và liều lượng.</a:t>
            </a:r>
            <a:endParaRPr lang="vi-VN" sz="2400" dirty="0">
              <a:solidFill>
                <a:srgbClr val="FF0000"/>
              </a:solidFill>
            </a:endParaRPr>
          </a:p>
        </p:txBody>
      </p:sp>
    </p:spTree>
    <p:extLst>
      <p:ext uri="{BB962C8B-B14F-4D97-AF65-F5344CB8AC3E}">
        <p14:creationId xmlns:p14="http://schemas.microsoft.com/office/powerpoint/2010/main" val="367769515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6200" y="1645503"/>
            <a:ext cx="9067800" cy="3785652"/>
          </a:xfrm>
          <a:prstGeom prst="rect">
            <a:avLst/>
          </a:prstGeom>
        </p:spPr>
        <p:txBody>
          <a:bodyPr wrap="square">
            <a:spAutoFit/>
          </a:bodyPr>
          <a:lstStyle/>
          <a:p>
            <a:r>
              <a:rPr lang="vi-VN" sz="2000" dirty="0"/>
              <a:t>Theo các chuyên gia y tế, chỉ cần sử dụng </a:t>
            </a:r>
            <a:r>
              <a:rPr lang="vi-VN" sz="2000" dirty="0">
                <a:solidFill>
                  <a:srgbClr val="FF0000"/>
                </a:solidFill>
              </a:rPr>
              <a:t>mức khoáng chất gấp 5 lần </a:t>
            </a:r>
            <a:r>
              <a:rPr lang="vi-VN" sz="2000" dirty="0"/>
              <a:t>so với lượng khuyến nghị hằng ngày (RDI), kẽm, sắt, crom và selen có thể gây ra tác động tiêu cực đối với cơ thể. Vì việc tiêu thụ khoáng chất ở mức gấp 5 lần RDI có thể vượt quá khả năng chấp nhận và xử lý của cơ thể. Điều này dẫn đến sự tích tụ không mong muốn của các khoáng chất trong cơ thể, gây nguy hiểm cho sức khỏe, từ rối loạn tiêu hóa đến các vấn đề nghiêm trọng như tử vong</a:t>
            </a:r>
            <a:r>
              <a:rPr lang="vi-VN" sz="2000" dirty="0" smtClean="0"/>
              <a:t>.</a:t>
            </a:r>
            <a:endParaRPr lang="vi-VN" sz="2000" dirty="0"/>
          </a:p>
          <a:p>
            <a:r>
              <a:rPr lang="vi-VN" sz="2000" dirty="0"/>
              <a:t>Việc sử dụng </a:t>
            </a:r>
            <a:r>
              <a:rPr lang="vi-VN" sz="2000" dirty="0">
                <a:solidFill>
                  <a:srgbClr val="FF0000"/>
                </a:solidFill>
              </a:rPr>
              <a:t>lượng lớn fluoride</a:t>
            </a:r>
            <a:r>
              <a:rPr lang="vi-VN" sz="2000" dirty="0"/>
              <a:t>, đặc biệt ở trẻ em, không chỉ gây </a:t>
            </a:r>
            <a:r>
              <a:rPr lang="vi-VN" sz="2000" dirty="0">
                <a:solidFill>
                  <a:srgbClr val="FF0000"/>
                </a:solidFill>
              </a:rPr>
              <a:t>mờ mắt</a:t>
            </a:r>
            <a:r>
              <a:rPr lang="vi-VN" sz="2000" dirty="0"/>
              <a:t>, mà còn làm </a:t>
            </a:r>
            <a:r>
              <a:rPr lang="vi-VN" sz="2000" dirty="0">
                <a:solidFill>
                  <a:srgbClr val="FF0000"/>
                </a:solidFill>
              </a:rPr>
              <a:t>suy yếu răng</a:t>
            </a:r>
            <a:r>
              <a:rPr lang="vi-VN" sz="2000" dirty="0"/>
              <a:t>, gây ra các vấn đề liên quan </a:t>
            </a:r>
            <a:r>
              <a:rPr lang="vi-VN" sz="2000" dirty="0">
                <a:solidFill>
                  <a:srgbClr val="FF0000"/>
                </a:solidFill>
              </a:rPr>
              <a:t>nướu và răng</a:t>
            </a:r>
            <a:r>
              <a:rPr lang="vi-VN" sz="2000" dirty="0"/>
              <a:t>. Tiêu thụ lượng lớn </a:t>
            </a:r>
            <a:r>
              <a:rPr lang="vi-VN" sz="2000" dirty="0">
                <a:solidFill>
                  <a:srgbClr val="FF0000"/>
                </a:solidFill>
              </a:rPr>
              <a:t>dầu cá </a:t>
            </a:r>
            <a:r>
              <a:rPr lang="vi-VN" sz="2000" dirty="0"/>
              <a:t>có thể ảnh hưởng đến quá trình </a:t>
            </a:r>
            <a:r>
              <a:rPr lang="vi-VN" sz="2000" dirty="0">
                <a:solidFill>
                  <a:srgbClr val="FF0000"/>
                </a:solidFill>
              </a:rPr>
              <a:t>đông máu</a:t>
            </a:r>
            <a:r>
              <a:rPr lang="vi-VN" sz="2000" dirty="0"/>
              <a:t>, tăng nguy cơ về máu và tim mạch. Ngoài ra, </a:t>
            </a:r>
            <a:r>
              <a:rPr lang="vi-VN" sz="2000" dirty="0">
                <a:solidFill>
                  <a:srgbClr val="FF0000"/>
                </a:solidFill>
              </a:rPr>
              <a:t>ngộ độc sắt </a:t>
            </a:r>
            <a:r>
              <a:rPr lang="vi-VN" sz="2000" dirty="0"/>
              <a:t>cũng rất phổ biến. Ngay cả một lượng nhỏ vượt quá RDI cũng có thể gây rối loạn tiêu hóa, </a:t>
            </a:r>
            <a:r>
              <a:rPr lang="vi-VN" sz="2000" dirty="0">
                <a:solidFill>
                  <a:srgbClr val="FF0000"/>
                </a:solidFill>
              </a:rPr>
              <a:t>buồn nôn, phân đen</a:t>
            </a:r>
            <a:r>
              <a:rPr lang="vi-VN" sz="2000" dirty="0"/>
              <a:t>. Độc tính nghiêm trọng có thể dẫn đến </a:t>
            </a:r>
            <a:r>
              <a:rPr lang="vi-VN" sz="2000" dirty="0">
                <a:solidFill>
                  <a:srgbClr val="FF0000"/>
                </a:solidFill>
              </a:rPr>
              <a:t>hôn mê</a:t>
            </a:r>
            <a:r>
              <a:rPr lang="vi-VN" sz="2000" dirty="0"/>
              <a:t>, thậm chí tử vong.</a:t>
            </a:r>
            <a:endParaRPr lang="en-US" sz="2000" dirty="0"/>
          </a:p>
        </p:txBody>
      </p:sp>
    </p:spTree>
    <p:extLst>
      <p:ext uri="{BB962C8B-B14F-4D97-AF65-F5344CB8AC3E}">
        <p14:creationId xmlns:p14="http://schemas.microsoft.com/office/powerpoint/2010/main" val="245448323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71450" y="1143000"/>
            <a:ext cx="8382000" cy="4401205"/>
          </a:xfrm>
          <a:prstGeom prst="rect">
            <a:avLst/>
          </a:prstGeom>
        </p:spPr>
        <p:txBody>
          <a:bodyPr wrap="square">
            <a:spAutoFit/>
          </a:bodyPr>
          <a:lstStyle/>
          <a:p>
            <a:r>
              <a:rPr lang="en-US" sz="2800" dirty="0" err="1"/>
              <a:t>Trong</a:t>
            </a:r>
            <a:r>
              <a:rPr lang="en-US" sz="2800" dirty="0"/>
              <a:t> </a:t>
            </a:r>
            <a:r>
              <a:rPr lang="en-US" sz="2800" dirty="0" err="1"/>
              <a:t>khi</a:t>
            </a:r>
            <a:r>
              <a:rPr lang="en-US" sz="2800" dirty="0"/>
              <a:t> </a:t>
            </a:r>
            <a:r>
              <a:rPr lang="en-US" sz="2800" dirty="0" err="1"/>
              <a:t>những</a:t>
            </a:r>
            <a:r>
              <a:rPr lang="en-US" sz="2800" dirty="0"/>
              <a:t> </a:t>
            </a:r>
            <a:r>
              <a:rPr lang="en-US" sz="2800" dirty="0" err="1"/>
              <a:t>lời</a:t>
            </a:r>
            <a:r>
              <a:rPr lang="en-US" sz="2800" dirty="0"/>
              <a:t> </a:t>
            </a:r>
            <a:r>
              <a:rPr lang="en-US" sz="2800" dirty="0" err="1"/>
              <a:t>kêu</a:t>
            </a:r>
            <a:r>
              <a:rPr lang="en-US" sz="2800" dirty="0"/>
              <a:t> </a:t>
            </a:r>
            <a:r>
              <a:rPr lang="en-US" sz="2800" dirty="0" err="1"/>
              <a:t>gọi</a:t>
            </a:r>
            <a:r>
              <a:rPr lang="en-US" sz="2800" dirty="0"/>
              <a:t> </a:t>
            </a:r>
            <a:r>
              <a:rPr lang="en-US" sz="2800" dirty="0" err="1"/>
              <a:t>đề</a:t>
            </a:r>
            <a:r>
              <a:rPr lang="en-US" sz="2800" dirty="0"/>
              <a:t> </a:t>
            </a:r>
            <a:r>
              <a:rPr lang="en-US" sz="2800" dirty="0" err="1"/>
              <a:t>cao</a:t>
            </a:r>
            <a:r>
              <a:rPr lang="en-US" sz="2800" dirty="0"/>
              <a:t> </a:t>
            </a:r>
            <a:r>
              <a:rPr lang="en-US" sz="2800" dirty="0" err="1">
                <a:solidFill>
                  <a:srgbClr val="FF0000"/>
                </a:solidFill>
              </a:rPr>
              <a:t>văn</a:t>
            </a:r>
            <a:r>
              <a:rPr lang="en-US" sz="2800" dirty="0">
                <a:solidFill>
                  <a:srgbClr val="FF0000"/>
                </a:solidFill>
              </a:rPr>
              <a:t> </a:t>
            </a:r>
            <a:r>
              <a:rPr lang="en-US" sz="2800" dirty="0" err="1">
                <a:solidFill>
                  <a:srgbClr val="FF0000"/>
                </a:solidFill>
              </a:rPr>
              <a:t>hóa</a:t>
            </a:r>
            <a:r>
              <a:rPr lang="en-US" sz="2800" dirty="0">
                <a:solidFill>
                  <a:srgbClr val="FF0000"/>
                </a:solidFill>
              </a:rPr>
              <a:t>, </a:t>
            </a:r>
            <a:r>
              <a:rPr lang="en-US" sz="2800" dirty="0" err="1">
                <a:solidFill>
                  <a:srgbClr val="FF0000"/>
                </a:solidFill>
              </a:rPr>
              <a:t>đạo</a:t>
            </a:r>
            <a:r>
              <a:rPr lang="en-US" sz="2800" dirty="0">
                <a:solidFill>
                  <a:srgbClr val="FF0000"/>
                </a:solidFill>
              </a:rPr>
              <a:t> </a:t>
            </a:r>
            <a:r>
              <a:rPr lang="en-US" sz="2800" dirty="0" err="1">
                <a:solidFill>
                  <a:srgbClr val="FF0000"/>
                </a:solidFill>
              </a:rPr>
              <a:t>đức</a:t>
            </a:r>
            <a:r>
              <a:rPr lang="en-US" sz="2800" dirty="0">
                <a:solidFill>
                  <a:srgbClr val="FF0000"/>
                </a:solidFill>
              </a:rPr>
              <a:t> </a:t>
            </a:r>
            <a:r>
              <a:rPr lang="en-US" sz="2800" dirty="0" err="1"/>
              <a:t>kinh</a:t>
            </a:r>
            <a:r>
              <a:rPr lang="en-US" sz="2800" dirty="0"/>
              <a:t> </a:t>
            </a:r>
            <a:r>
              <a:rPr lang="en-US" sz="2800" dirty="0" err="1"/>
              <a:t>doanh</a:t>
            </a:r>
            <a:r>
              <a:rPr lang="en-US" sz="2800" dirty="0"/>
              <a:t> </a:t>
            </a:r>
            <a:r>
              <a:rPr lang="en-US" sz="2800" dirty="0" err="1"/>
              <a:t>chưa</a:t>
            </a:r>
            <a:r>
              <a:rPr lang="en-US" sz="2800" dirty="0"/>
              <a:t> </a:t>
            </a:r>
            <a:r>
              <a:rPr lang="en-US" sz="2800" dirty="0" err="1"/>
              <a:t>đủ</a:t>
            </a:r>
            <a:r>
              <a:rPr lang="en-US" sz="2800" dirty="0"/>
              <a:t> </a:t>
            </a:r>
            <a:r>
              <a:rPr lang="en-US" sz="2800" dirty="0" err="1"/>
              <a:t>sức</a:t>
            </a:r>
            <a:r>
              <a:rPr lang="en-US" sz="2800" dirty="0"/>
              <a:t> lay </a:t>
            </a:r>
            <a:r>
              <a:rPr lang="en-US" sz="2800" dirty="0" err="1"/>
              <a:t>động</a:t>
            </a:r>
            <a:r>
              <a:rPr lang="en-US" sz="2800" dirty="0"/>
              <a:t> </a:t>
            </a:r>
            <a:r>
              <a:rPr lang="en-US" sz="2800" dirty="0" err="1">
                <a:solidFill>
                  <a:srgbClr val="FF0000"/>
                </a:solidFill>
              </a:rPr>
              <a:t>tâm</a:t>
            </a:r>
            <a:r>
              <a:rPr lang="en-US" sz="2800" dirty="0">
                <a:solidFill>
                  <a:srgbClr val="FF0000"/>
                </a:solidFill>
              </a:rPr>
              <a:t> can </a:t>
            </a:r>
            <a:r>
              <a:rPr lang="en-US" sz="2800" dirty="0" err="1"/>
              <a:t>đối</a:t>
            </a:r>
            <a:r>
              <a:rPr lang="en-US" sz="2800" dirty="0"/>
              <a:t> </a:t>
            </a:r>
            <a:r>
              <a:rPr lang="en-US" sz="2800" dirty="0" err="1"/>
              <a:t>với</a:t>
            </a:r>
            <a:r>
              <a:rPr lang="en-US" sz="2800" dirty="0"/>
              <a:t> </a:t>
            </a:r>
            <a:r>
              <a:rPr lang="en-US" sz="2800" dirty="0" err="1"/>
              <a:t>các</a:t>
            </a:r>
            <a:r>
              <a:rPr lang="en-US" sz="2800" dirty="0"/>
              <a:t> </a:t>
            </a:r>
            <a:r>
              <a:rPr lang="en-US" sz="2800" dirty="0" err="1"/>
              <a:t>nhà</a:t>
            </a:r>
            <a:r>
              <a:rPr lang="en-US" sz="2800" dirty="0"/>
              <a:t> </a:t>
            </a:r>
            <a:r>
              <a:rPr lang="en-US" sz="2800" dirty="0" err="1"/>
              <a:t>sản</a:t>
            </a:r>
            <a:r>
              <a:rPr lang="en-US" sz="2800" dirty="0"/>
              <a:t> </a:t>
            </a:r>
            <a:r>
              <a:rPr lang="en-US" sz="2800" dirty="0" err="1"/>
              <a:t>xuất</a:t>
            </a:r>
            <a:r>
              <a:rPr lang="en-US" sz="2800" dirty="0"/>
              <a:t>, </a:t>
            </a:r>
            <a:r>
              <a:rPr lang="en-US" sz="2800" dirty="0" err="1"/>
              <a:t>kinh</a:t>
            </a:r>
            <a:r>
              <a:rPr lang="en-US" sz="2800" dirty="0"/>
              <a:t> </a:t>
            </a:r>
            <a:r>
              <a:rPr lang="en-US" sz="2800" dirty="0" err="1"/>
              <a:t>doanh</a:t>
            </a:r>
            <a:r>
              <a:rPr lang="en-US" sz="2800" dirty="0"/>
              <a:t> </a:t>
            </a:r>
            <a:r>
              <a:rPr lang="en-US" sz="2800" dirty="0" err="1"/>
              <a:t>thực</a:t>
            </a:r>
            <a:r>
              <a:rPr lang="en-US" sz="2800" dirty="0"/>
              <a:t> </a:t>
            </a:r>
            <a:r>
              <a:rPr lang="en-US" sz="2800" dirty="0" err="1"/>
              <a:t>phẩm</a:t>
            </a:r>
            <a:r>
              <a:rPr lang="en-US" sz="2800" dirty="0"/>
              <a:t> </a:t>
            </a:r>
            <a:r>
              <a:rPr lang="en-US" sz="2800" dirty="0" err="1"/>
              <a:t>chức</a:t>
            </a:r>
            <a:r>
              <a:rPr lang="en-US" sz="2800" dirty="0"/>
              <a:t> </a:t>
            </a:r>
            <a:r>
              <a:rPr lang="en-US" sz="2800" dirty="0" err="1"/>
              <a:t>năng</a:t>
            </a:r>
            <a:r>
              <a:rPr lang="en-US" sz="2800" dirty="0"/>
              <a:t> </a:t>
            </a:r>
            <a:r>
              <a:rPr lang="en-US" sz="2800" dirty="0" err="1"/>
              <a:t>và</a:t>
            </a:r>
            <a:r>
              <a:rPr lang="en-US" sz="2800" dirty="0"/>
              <a:t> </a:t>
            </a:r>
            <a:r>
              <a:rPr lang="en-US" sz="2800" dirty="0" err="1"/>
              <a:t>việc</a:t>
            </a:r>
            <a:r>
              <a:rPr lang="en-US" sz="2800" dirty="0"/>
              <a:t> </a:t>
            </a:r>
            <a:r>
              <a:rPr lang="en-US" sz="2800" dirty="0" err="1"/>
              <a:t>huy</a:t>
            </a:r>
            <a:r>
              <a:rPr lang="en-US" sz="2800" dirty="0"/>
              <a:t> </a:t>
            </a:r>
            <a:r>
              <a:rPr lang="en-US" sz="2800" dirty="0" err="1"/>
              <a:t>động</a:t>
            </a:r>
            <a:r>
              <a:rPr lang="en-US" sz="2800" dirty="0"/>
              <a:t>, </a:t>
            </a:r>
            <a:r>
              <a:rPr lang="en-US" sz="2800" dirty="0" err="1"/>
              <a:t>kết</a:t>
            </a:r>
            <a:r>
              <a:rPr lang="en-US" sz="2800" dirty="0"/>
              <a:t> </a:t>
            </a:r>
            <a:r>
              <a:rPr lang="en-US" sz="2800" dirty="0" err="1"/>
              <a:t>nối</a:t>
            </a:r>
            <a:r>
              <a:rPr lang="en-US" sz="2800" dirty="0"/>
              <a:t> </a:t>
            </a:r>
            <a:r>
              <a:rPr lang="en-US" sz="2800" dirty="0" err="1">
                <a:solidFill>
                  <a:srgbClr val="FF0000"/>
                </a:solidFill>
              </a:rPr>
              <a:t>sức</a:t>
            </a:r>
            <a:r>
              <a:rPr lang="en-US" sz="2800" dirty="0">
                <a:solidFill>
                  <a:srgbClr val="FF0000"/>
                </a:solidFill>
              </a:rPr>
              <a:t> </a:t>
            </a:r>
            <a:r>
              <a:rPr lang="en-US" sz="2800" dirty="0" err="1">
                <a:solidFill>
                  <a:srgbClr val="FF0000"/>
                </a:solidFill>
              </a:rPr>
              <a:t>mạnh</a:t>
            </a:r>
            <a:r>
              <a:rPr lang="en-US" sz="2800" dirty="0">
                <a:solidFill>
                  <a:srgbClr val="FF0000"/>
                </a:solidFill>
              </a:rPr>
              <a:t> </a:t>
            </a:r>
            <a:r>
              <a:rPr lang="en-US" sz="2800" dirty="0" err="1">
                <a:solidFill>
                  <a:srgbClr val="FF0000"/>
                </a:solidFill>
              </a:rPr>
              <a:t>của</a:t>
            </a:r>
            <a:r>
              <a:rPr lang="en-US" sz="2800" dirty="0">
                <a:solidFill>
                  <a:srgbClr val="FF0000"/>
                </a:solidFill>
              </a:rPr>
              <a:t> </a:t>
            </a:r>
            <a:r>
              <a:rPr lang="en-US" sz="2800" dirty="0" err="1">
                <a:solidFill>
                  <a:srgbClr val="FF0000"/>
                </a:solidFill>
              </a:rPr>
              <a:t>các</a:t>
            </a:r>
            <a:r>
              <a:rPr lang="en-US" sz="2800" dirty="0">
                <a:solidFill>
                  <a:srgbClr val="FF0000"/>
                </a:solidFill>
              </a:rPr>
              <a:t> </a:t>
            </a:r>
            <a:r>
              <a:rPr lang="en-US" sz="2800" dirty="0" err="1">
                <a:solidFill>
                  <a:srgbClr val="FF0000"/>
                </a:solidFill>
              </a:rPr>
              <a:t>nhà</a:t>
            </a:r>
            <a:r>
              <a:rPr lang="en-US" sz="2800" dirty="0">
                <a:solidFill>
                  <a:srgbClr val="FF0000"/>
                </a:solidFill>
              </a:rPr>
              <a:t> </a:t>
            </a:r>
            <a:r>
              <a:rPr lang="en-US" sz="2800" dirty="0" err="1">
                <a:solidFill>
                  <a:srgbClr val="FF0000"/>
                </a:solidFill>
              </a:rPr>
              <a:t>quản</a:t>
            </a:r>
            <a:r>
              <a:rPr lang="en-US" sz="2800" dirty="0">
                <a:solidFill>
                  <a:srgbClr val="FF0000"/>
                </a:solidFill>
              </a:rPr>
              <a:t> </a:t>
            </a:r>
            <a:r>
              <a:rPr lang="en-US" sz="2800" dirty="0" err="1">
                <a:solidFill>
                  <a:srgbClr val="FF0000"/>
                </a:solidFill>
              </a:rPr>
              <a:t>lý</a:t>
            </a:r>
            <a:r>
              <a:rPr lang="en-US" sz="2800" dirty="0">
                <a:solidFill>
                  <a:srgbClr val="FF0000"/>
                </a:solidFill>
              </a:rPr>
              <a:t> </a:t>
            </a:r>
            <a:r>
              <a:rPr lang="en-US" sz="2800" dirty="0" err="1"/>
              <a:t>chưa</a:t>
            </a:r>
            <a:r>
              <a:rPr lang="en-US" sz="2800" dirty="0"/>
              <a:t> </a:t>
            </a:r>
            <a:r>
              <a:rPr lang="en-US" sz="2800" dirty="0" err="1"/>
              <a:t>đủ</a:t>
            </a:r>
            <a:r>
              <a:rPr lang="en-US" sz="2800" dirty="0"/>
              <a:t> </a:t>
            </a:r>
            <a:r>
              <a:rPr lang="en-US" sz="2800" dirty="0" err="1"/>
              <a:t>sức</a:t>
            </a:r>
            <a:r>
              <a:rPr lang="en-US" sz="2800" dirty="0"/>
              <a:t> </a:t>
            </a:r>
            <a:r>
              <a:rPr lang="en-US" sz="2800" dirty="0" err="1"/>
              <a:t>ngăn</a:t>
            </a:r>
            <a:r>
              <a:rPr lang="en-US" sz="2800" dirty="0"/>
              <a:t> </a:t>
            </a:r>
            <a:r>
              <a:rPr lang="en-US" sz="2800" dirty="0" err="1"/>
              <a:t>chặn</a:t>
            </a:r>
            <a:r>
              <a:rPr lang="en-US" sz="2800" dirty="0"/>
              <a:t> </a:t>
            </a:r>
            <a:r>
              <a:rPr lang="en-US" sz="2800" dirty="0" err="1"/>
              <a:t>sự</a:t>
            </a:r>
            <a:r>
              <a:rPr lang="en-US" sz="2800" dirty="0"/>
              <a:t> </a:t>
            </a:r>
            <a:r>
              <a:rPr lang="en-US" sz="2800" dirty="0" err="1"/>
              <a:t>bát</a:t>
            </a:r>
            <a:r>
              <a:rPr lang="en-US" sz="2800" dirty="0"/>
              <a:t> </a:t>
            </a:r>
            <a:r>
              <a:rPr lang="en-US" sz="2800" dirty="0" err="1"/>
              <a:t>nháo</a:t>
            </a:r>
            <a:r>
              <a:rPr lang="en-US" sz="2800" dirty="0"/>
              <a:t> </a:t>
            </a:r>
            <a:r>
              <a:rPr lang="en-US" sz="2800" dirty="0" err="1"/>
              <a:t>của</a:t>
            </a:r>
            <a:r>
              <a:rPr lang="en-US" sz="2800" dirty="0"/>
              <a:t> </a:t>
            </a:r>
            <a:r>
              <a:rPr lang="en-US" sz="2800" dirty="0" err="1"/>
              <a:t>thị</a:t>
            </a:r>
            <a:r>
              <a:rPr lang="en-US" sz="2800" dirty="0"/>
              <a:t> </a:t>
            </a:r>
            <a:r>
              <a:rPr lang="en-US" sz="2800" dirty="0" err="1"/>
              <a:t>trường</a:t>
            </a:r>
            <a:r>
              <a:rPr lang="en-US" sz="2800" dirty="0"/>
              <a:t> </a:t>
            </a:r>
            <a:r>
              <a:rPr lang="en-US" sz="2800" dirty="0" err="1"/>
              <a:t>này</a:t>
            </a:r>
            <a:r>
              <a:rPr lang="en-US" sz="2800" dirty="0"/>
              <a:t> </a:t>
            </a:r>
            <a:r>
              <a:rPr lang="en-US" sz="2800" dirty="0" err="1"/>
              <a:t>thì</a:t>
            </a:r>
            <a:r>
              <a:rPr lang="en-US" sz="2800" dirty="0"/>
              <a:t> </a:t>
            </a:r>
            <a:r>
              <a:rPr lang="en-US" sz="2800" dirty="0" err="1"/>
              <a:t>việc</a:t>
            </a:r>
            <a:r>
              <a:rPr lang="en-US" sz="2800" dirty="0"/>
              <a:t> </a:t>
            </a:r>
            <a:r>
              <a:rPr lang="en-US" sz="2800" dirty="0" err="1"/>
              <a:t>chủ</a:t>
            </a:r>
            <a:r>
              <a:rPr lang="en-US" sz="2800" dirty="0"/>
              <a:t> </a:t>
            </a:r>
            <a:r>
              <a:rPr lang="en-US" sz="2800" dirty="0" err="1"/>
              <a:t>động</a:t>
            </a:r>
            <a:r>
              <a:rPr lang="en-US" sz="2800" dirty="0"/>
              <a:t> </a:t>
            </a:r>
            <a:r>
              <a:rPr lang="en-US" sz="2800" dirty="0" err="1">
                <a:solidFill>
                  <a:srgbClr val="FF0000"/>
                </a:solidFill>
              </a:rPr>
              <a:t>tìm</a:t>
            </a:r>
            <a:r>
              <a:rPr lang="en-US" sz="2800" dirty="0">
                <a:solidFill>
                  <a:srgbClr val="FF0000"/>
                </a:solidFill>
              </a:rPr>
              <a:t> </a:t>
            </a:r>
            <a:r>
              <a:rPr lang="en-US" sz="2800" dirty="0" err="1">
                <a:solidFill>
                  <a:srgbClr val="FF0000"/>
                </a:solidFill>
              </a:rPr>
              <a:t>hiểu</a:t>
            </a:r>
            <a:r>
              <a:rPr lang="en-US" sz="2800" dirty="0">
                <a:solidFill>
                  <a:srgbClr val="FF0000"/>
                </a:solidFill>
              </a:rPr>
              <a:t> </a:t>
            </a:r>
            <a:r>
              <a:rPr lang="en-US" sz="2800" dirty="0" err="1">
                <a:solidFill>
                  <a:srgbClr val="FF0000"/>
                </a:solidFill>
              </a:rPr>
              <a:t>kỹ</a:t>
            </a:r>
            <a:r>
              <a:rPr lang="en-US" sz="2800" dirty="0">
                <a:solidFill>
                  <a:srgbClr val="FF0000"/>
                </a:solidFill>
              </a:rPr>
              <a:t> </a:t>
            </a:r>
            <a:r>
              <a:rPr lang="en-US" sz="2800" dirty="0" err="1">
                <a:solidFill>
                  <a:srgbClr val="FF0000"/>
                </a:solidFill>
              </a:rPr>
              <a:t>lưỡng</a:t>
            </a:r>
            <a:r>
              <a:rPr lang="en-US" sz="2800" dirty="0">
                <a:solidFill>
                  <a:srgbClr val="FF0000"/>
                </a:solidFill>
              </a:rPr>
              <a:t>, </a:t>
            </a:r>
            <a:r>
              <a:rPr lang="en-US" sz="2800" dirty="0" err="1">
                <a:solidFill>
                  <a:srgbClr val="FF0000"/>
                </a:solidFill>
              </a:rPr>
              <a:t>thận</a:t>
            </a:r>
            <a:r>
              <a:rPr lang="en-US" sz="2800" dirty="0">
                <a:solidFill>
                  <a:srgbClr val="FF0000"/>
                </a:solidFill>
              </a:rPr>
              <a:t> </a:t>
            </a:r>
            <a:r>
              <a:rPr lang="en-US" sz="2800" dirty="0" err="1">
                <a:solidFill>
                  <a:srgbClr val="FF0000"/>
                </a:solidFill>
              </a:rPr>
              <a:t>trọng</a:t>
            </a:r>
            <a:r>
              <a:rPr lang="en-US" sz="2800" dirty="0">
                <a:solidFill>
                  <a:srgbClr val="FF0000"/>
                </a:solidFill>
              </a:rPr>
              <a:t> </a:t>
            </a:r>
            <a:r>
              <a:rPr lang="en-US" sz="2800" dirty="0" err="1"/>
              <a:t>để</a:t>
            </a:r>
            <a:r>
              <a:rPr lang="en-US" sz="2800" dirty="0"/>
              <a:t> </a:t>
            </a:r>
            <a:r>
              <a:rPr lang="en-US" sz="2800" dirty="0" err="1"/>
              <a:t>có</a:t>
            </a:r>
            <a:r>
              <a:rPr lang="en-US" sz="2800" dirty="0"/>
              <a:t> </a:t>
            </a:r>
            <a:r>
              <a:rPr lang="en-US" sz="2800" dirty="0" err="1"/>
              <a:t>cách</a:t>
            </a:r>
            <a:r>
              <a:rPr lang="en-US" sz="2800" dirty="0"/>
              <a:t> </a:t>
            </a:r>
            <a:r>
              <a:rPr lang="en-US" sz="2800" dirty="0" err="1">
                <a:solidFill>
                  <a:srgbClr val="FF0000"/>
                </a:solidFill>
              </a:rPr>
              <a:t>tiêu</a:t>
            </a:r>
            <a:r>
              <a:rPr lang="en-US" sz="2800" dirty="0">
                <a:solidFill>
                  <a:srgbClr val="FF0000"/>
                </a:solidFill>
              </a:rPr>
              <a:t> </a:t>
            </a:r>
            <a:r>
              <a:rPr lang="en-US" sz="2800" dirty="0" err="1">
                <a:solidFill>
                  <a:srgbClr val="FF0000"/>
                </a:solidFill>
              </a:rPr>
              <a:t>dùng</a:t>
            </a:r>
            <a:r>
              <a:rPr lang="en-US" sz="2800" dirty="0">
                <a:solidFill>
                  <a:srgbClr val="FF0000"/>
                </a:solidFill>
              </a:rPr>
              <a:t> </a:t>
            </a:r>
            <a:r>
              <a:rPr lang="en-US" sz="2800" dirty="0" err="1">
                <a:solidFill>
                  <a:srgbClr val="FF0000"/>
                </a:solidFill>
              </a:rPr>
              <a:t>thông</a:t>
            </a:r>
            <a:r>
              <a:rPr lang="en-US" sz="2800" dirty="0">
                <a:solidFill>
                  <a:srgbClr val="FF0000"/>
                </a:solidFill>
              </a:rPr>
              <a:t> minh</a:t>
            </a:r>
            <a:r>
              <a:rPr lang="en-US" sz="2800" dirty="0"/>
              <a:t>, </a:t>
            </a:r>
            <a:r>
              <a:rPr lang="en-US" sz="2800" dirty="0" err="1"/>
              <a:t>biết</a:t>
            </a:r>
            <a:r>
              <a:rPr lang="en-US" sz="2800" dirty="0"/>
              <a:t> </a:t>
            </a:r>
            <a:r>
              <a:rPr lang="en-US" sz="2800" dirty="0" err="1"/>
              <a:t>sử</a:t>
            </a:r>
            <a:r>
              <a:rPr lang="en-US" sz="2800" dirty="0"/>
              <a:t> </a:t>
            </a:r>
            <a:r>
              <a:rPr lang="en-US" sz="2800" dirty="0" err="1"/>
              <a:t>dụng</a:t>
            </a:r>
            <a:r>
              <a:rPr lang="en-US" sz="2800" dirty="0"/>
              <a:t> </a:t>
            </a:r>
            <a:r>
              <a:rPr lang="en-US" sz="2800" dirty="0" err="1"/>
              <a:t>thực</a:t>
            </a:r>
            <a:r>
              <a:rPr lang="en-US" sz="2800" dirty="0"/>
              <a:t> </a:t>
            </a:r>
            <a:r>
              <a:rPr lang="en-US" sz="2800" dirty="0" err="1"/>
              <a:t>phẩm</a:t>
            </a:r>
            <a:r>
              <a:rPr lang="en-US" sz="2800" dirty="0"/>
              <a:t> </a:t>
            </a:r>
            <a:r>
              <a:rPr lang="en-US" sz="2800" dirty="0" err="1"/>
              <a:t>chức</a:t>
            </a:r>
            <a:r>
              <a:rPr lang="en-US" sz="2800" dirty="0"/>
              <a:t> </a:t>
            </a:r>
            <a:r>
              <a:rPr lang="en-US" sz="2800" dirty="0" err="1"/>
              <a:t>năng</a:t>
            </a:r>
            <a:r>
              <a:rPr lang="en-US" sz="2800" dirty="0"/>
              <a:t> </a:t>
            </a:r>
            <a:r>
              <a:rPr lang="en-US" sz="2800" dirty="0" err="1"/>
              <a:t>đúng</a:t>
            </a:r>
            <a:r>
              <a:rPr lang="en-US" sz="2800" dirty="0"/>
              <a:t> </a:t>
            </a:r>
            <a:r>
              <a:rPr lang="en-US" sz="2800" dirty="0" err="1"/>
              <a:t>lúc</a:t>
            </a:r>
            <a:r>
              <a:rPr lang="en-US" sz="2800" dirty="0"/>
              <a:t>, </a:t>
            </a:r>
            <a:r>
              <a:rPr lang="en-US" sz="2800" dirty="0" err="1"/>
              <a:t>đúng</a:t>
            </a:r>
            <a:r>
              <a:rPr lang="en-US" sz="2800" dirty="0"/>
              <a:t> </a:t>
            </a:r>
            <a:r>
              <a:rPr lang="en-US" sz="2800" dirty="0" err="1"/>
              <a:t>loại</a:t>
            </a:r>
            <a:r>
              <a:rPr lang="en-US" sz="2800" dirty="0"/>
              <a:t>, </a:t>
            </a:r>
            <a:r>
              <a:rPr lang="en-US" sz="2800" dirty="0" err="1"/>
              <a:t>đúng</a:t>
            </a:r>
            <a:r>
              <a:rPr lang="en-US" sz="2800" dirty="0"/>
              <a:t> </a:t>
            </a:r>
            <a:r>
              <a:rPr lang="en-US" sz="2800" dirty="0" err="1"/>
              <a:t>liều</a:t>
            </a:r>
            <a:r>
              <a:rPr lang="en-US" sz="2800" dirty="0"/>
              <a:t> </a:t>
            </a:r>
            <a:r>
              <a:rPr lang="en-US" sz="2800" dirty="0" err="1"/>
              <a:t>chính</a:t>
            </a:r>
            <a:r>
              <a:rPr lang="en-US" sz="2800" dirty="0"/>
              <a:t> </a:t>
            </a:r>
            <a:r>
              <a:rPr lang="en-US" sz="2800" dirty="0" err="1"/>
              <a:t>là</a:t>
            </a:r>
            <a:r>
              <a:rPr lang="en-US" sz="2800" dirty="0"/>
              <a:t> </a:t>
            </a:r>
            <a:r>
              <a:rPr lang="en-US" sz="2800" dirty="0" err="1"/>
              <a:t>bảo</a:t>
            </a:r>
            <a:r>
              <a:rPr lang="en-US" sz="2800" dirty="0"/>
              <a:t> </a:t>
            </a:r>
            <a:r>
              <a:rPr lang="en-US" sz="2800" dirty="0" err="1"/>
              <a:t>bối</a:t>
            </a:r>
            <a:r>
              <a:rPr lang="en-US" sz="2800" dirty="0"/>
              <a:t> </a:t>
            </a:r>
            <a:r>
              <a:rPr lang="en-US" sz="2800" dirty="0" err="1"/>
              <a:t>giúp</a:t>
            </a:r>
            <a:r>
              <a:rPr lang="en-US" sz="2800" dirty="0"/>
              <a:t> </a:t>
            </a:r>
            <a:r>
              <a:rPr lang="en-US" sz="2800" dirty="0" err="1"/>
              <a:t>người</a:t>
            </a:r>
            <a:r>
              <a:rPr lang="en-US" sz="2800" dirty="0"/>
              <a:t> </a:t>
            </a:r>
            <a:r>
              <a:rPr lang="en-US" sz="2800" dirty="0" err="1"/>
              <a:t>dân</a:t>
            </a:r>
            <a:r>
              <a:rPr lang="en-US" sz="2800" dirty="0"/>
              <a:t> </a:t>
            </a:r>
            <a:r>
              <a:rPr lang="en-US" sz="2800" dirty="0" err="1"/>
              <a:t>đỡ</a:t>
            </a:r>
            <a:r>
              <a:rPr lang="en-US" sz="2800" dirty="0"/>
              <a:t> </a:t>
            </a:r>
            <a:r>
              <a:rPr lang="en-US" sz="2800" dirty="0" err="1"/>
              <a:t>phải</a:t>
            </a:r>
            <a:r>
              <a:rPr lang="en-US" sz="2800" dirty="0"/>
              <a:t> </a:t>
            </a:r>
            <a:r>
              <a:rPr lang="en-US" sz="2800" dirty="0" err="1"/>
              <a:t>tốn</a:t>
            </a:r>
            <a:r>
              <a:rPr lang="en-US" sz="2800" dirty="0"/>
              <a:t> </a:t>
            </a:r>
            <a:r>
              <a:rPr lang="en-US" sz="2800" dirty="0" err="1"/>
              <a:t>tiền</a:t>
            </a:r>
            <a:r>
              <a:rPr lang="en-US" sz="2800" dirty="0"/>
              <a:t> </a:t>
            </a:r>
            <a:r>
              <a:rPr lang="en-US" sz="2800" dirty="0" err="1"/>
              <a:t>oan</a:t>
            </a:r>
            <a:r>
              <a:rPr lang="en-US" sz="2800" dirty="0"/>
              <a:t> </a:t>
            </a:r>
            <a:r>
              <a:rPr lang="en-US" sz="2800" dirty="0" err="1"/>
              <a:t>cho</a:t>
            </a:r>
            <a:r>
              <a:rPr lang="en-US" sz="2800" dirty="0"/>
              <a:t> </a:t>
            </a:r>
            <a:r>
              <a:rPr lang="en-US" sz="2800" dirty="0" err="1"/>
              <a:t>loại</a:t>
            </a:r>
            <a:r>
              <a:rPr lang="en-US" sz="2800" dirty="0"/>
              <a:t> </a:t>
            </a:r>
            <a:r>
              <a:rPr lang="en-US" sz="2800" dirty="0" err="1"/>
              <a:t>thực</a:t>
            </a:r>
            <a:r>
              <a:rPr lang="en-US" sz="2800" dirty="0"/>
              <a:t> </a:t>
            </a:r>
            <a:r>
              <a:rPr lang="en-US" sz="2800" dirty="0" err="1"/>
              <a:t>phẩm</a:t>
            </a:r>
            <a:r>
              <a:rPr lang="en-US" sz="2800" dirty="0"/>
              <a:t> </a:t>
            </a:r>
            <a:r>
              <a:rPr lang="en-US" sz="2800" dirty="0" err="1"/>
              <a:t>này</a:t>
            </a:r>
            <a:r>
              <a:rPr lang="en-US" sz="2800" dirty="0"/>
              <a:t>.</a:t>
            </a:r>
          </a:p>
          <a:p>
            <a:r>
              <a:rPr lang="en-US" sz="2800" dirty="0"/>
              <a:t> </a:t>
            </a:r>
          </a:p>
        </p:txBody>
      </p:sp>
    </p:spTree>
    <p:extLst>
      <p:ext uri="{BB962C8B-B14F-4D97-AF65-F5344CB8AC3E}">
        <p14:creationId xmlns:p14="http://schemas.microsoft.com/office/powerpoint/2010/main" val="234319111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52400" y="1143000"/>
            <a:ext cx="8991600" cy="3970318"/>
          </a:xfrm>
          <a:prstGeom prst="rect">
            <a:avLst/>
          </a:prstGeom>
        </p:spPr>
        <p:txBody>
          <a:bodyPr wrap="square">
            <a:spAutoFit/>
          </a:bodyPr>
          <a:lstStyle/>
          <a:p>
            <a:r>
              <a:rPr lang="vi-VN" sz="2800" dirty="0"/>
              <a:t>Tiếp tay cho sự </a:t>
            </a:r>
            <a:r>
              <a:rPr lang="vi-VN" sz="2800" dirty="0">
                <a:solidFill>
                  <a:srgbClr val="FF0000"/>
                </a:solidFill>
              </a:rPr>
              <a:t>loạn chuẩn </a:t>
            </a:r>
            <a:r>
              <a:rPr lang="vi-VN" sz="2800" dirty="0"/>
              <a:t>của thực phẩm chức năng chính là sự </a:t>
            </a:r>
            <a:r>
              <a:rPr lang="vi-VN" sz="2800" dirty="0">
                <a:solidFill>
                  <a:srgbClr val="FF0000"/>
                </a:solidFill>
              </a:rPr>
              <a:t>loạn ngôn </a:t>
            </a:r>
            <a:r>
              <a:rPr lang="vi-VN" sz="2800" dirty="0"/>
              <a:t>thổi phồng công dụng của không ít </a:t>
            </a:r>
            <a:r>
              <a:rPr lang="vi-VN" sz="2800" dirty="0">
                <a:solidFill>
                  <a:srgbClr val="FF0000"/>
                </a:solidFill>
              </a:rPr>
              <a:t>nghệ sĩ</a:t>
            </a:r>
            <a:r>
              <a:rPr lang="vi-VN" sz="2800" dirty="0"/>
              <a:t>, </a:t>
            </a:r>
            <a:r>
              <a:rPr lang="vi-VN" sz="2800" dirty="0">
                <a:solidFill>
                  <a:srgbClr val="FF0000"/>
                </a:solidFill>
              </a:rPr>
              <a:t>người nổi tiếng</a:t>
            </a:r>
            <a:r>
              <a:rPr lang="vi-VN" sz="2800" dirty="0"/>
              <a:t>, thậm chí có cả </a:t>
            </a:r>
            <a:r>
              <a:rPr lang="vi-VN" sz="2800" dirty="0">
                <a:solidFill>
                  <a:srgbClr val="FF0000"/>
                </a:solidFill>
              </a:rPr>
              <a:t>dược sĩ, bác sĩ</a:t>
            </a:r>
            <a:r>
              <a:rPr lang="vi-VN" sz="2800" dirty="0"/>
              <a:t>, nhân viên y tế đã </a:t>
            </a:r>
            <a:r>
              <a:rPr lang="vi-VN" sz="2800" dirty="0">
                <a:solidFill>
                  <a:srgbClr val="FF0000"/>
                </a:solidFill>
              </a:rPr>
              <a:t>về hưu </a:t>
            </a:r>
            <a:r>
              <a:rPr lang="vi-VN" sz="2800" dirty="0"/>
              <a:t>cũng tham gia thị trường béo bở này. Đại diện Cục An toàn thực phẩm (Bộ Y tế) cho biết, chỉ tính hai năm gần đây (</a:t>
            </a:r>
            <a:r>
              <a:rPr lang="vi-VN" sz="2800" dirty="0">
                <a:solidFill>
                  <a:srgbClr val="FF0000"/>
                </a:solidFill>
              </a:rPr>
              <a:t>2022-2023</a:t>
            </a:r>
            <a:r>
              <a:rPr lang="vi-VN" sz="2800" dirty="0"/>
              <a:t>), thanh tra Bộ này đã kiểm tra, xử phạt hành chính 68 cơ sở với số tiền </a:t>
            </a:r>
            <a:r>
              <a:rPr lang="vi-VN" sz="2800" dirty="0">
                <a:solidFill>
                  <a:srgbClr val="FF0000"/>
                </a:solidFill>
              </a:rPr>
              <a:t>4,66 tỷ </a:t>
            </a:r>
            <a:r>
              <a:rPr lang="vi-VN" sz="2800" dirty="0"/>
              <a:t>đồng. Trong đó vi phạm về quảng cáo không đúng sự thật chiếm tỷ lệ cao nhất</a:t>
            </a:r>
            <a:endParaRPr lang="en-US" sz="2800" dirty="0"/>
          </a:p>
        </p:txBody>
      </p:sp>
    </p:spTree>
    <p:extLst>
      <p:ext uri="{BB962C8B-B14F-4D97-AF65-F5344CB8AC3E}">
        <p14:creationId xmlns:p14="http://schemas.microsoft.com/office/powerpoint/2010/main" val="319213825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42900" y="1447800"/>
            <a:ext cx="8458200" cy="3785652"/>
          </a:xfrm>
          <a:prstGeom prst="rect">
            <a:avLst/>
          </a:prstGeom>
        </p:spPr>
        <p:txBody>
          <a:bodyPr wrap="square">
            <a:spAutoFit/>
          </a:bodyPr>
          <a:lstStyle/>
          <a:p>
            <a:r>
              <a:rPr lang="en-US" sz="2400" dirty="0"/>
              <a:t>Đ</a:t>
            </a:r>
            <a:r>
              <a:rPr lang="vi-VN" sz="2400" dirty="0" smtClean="0"/>
              <a:t>iều </a:t>
            </a:r>
            <a:r>
              <a:rPr lang="vi-VN" sz="2400" dirty="0"/>
              <a:t>quan trọng nữa là phải chứng minh được rằng, các </a:t>
            </a:r>
            <a:r>
              <a:rPr lang="vi-VN" sz="2400" dirty="0">
                <a:solidFill>
                  <a:srgbClr val="FF0000"/>
                </a:solidFill>
              </a:rPr>
              <a:t>chủ nhà thuốc</a:t>
            </a:r>
            <a:r>
              <a:rPr lang="vi-VN" sz="2400" dirty="0"/>
              <a:t>, </a:t>
            </a:r>
            <a:r>
              <a:rPr lang="vi-VN" sz="2400" dirty="0">
                <a:solidFill>
                  <a:srgbClr val="FF0000"/>
                </a:solidFill>
              </a:rPr>
              <a:t>đơn vị bán hàng </a:t>
            </a:r>
            <a:r>
              <a:rPr lang="vi-VN" sz="2400" dirty="0"/>
              <a:t>biết đây là </a:t>
            </a:r>
            <a:r>
              <a:rPr lang="vi-VN" sz="2400" dirty="0">
                <a:solidFill>
                  <a:srgbClr val="FF0000"/>
                </a:solidFill>
              </a:rPr>
              <a:t>hàng giả, hàng nhái </a:t>
            </a:r>
            <a:r>
              <a:rPr lang="vi-VN" sz="2400" dirty="0"/>
              <a:t>nhưng vẫn </a:t>
            </a:r>
            <a:r>
              <a:rPr lang="vi-VN" sz="2400" dirty="0">
                <a:solidFill>
                  <a:srgbClr val="FF0000"/>
                </a:solidFill>
              </a:rPr>
              <a:t>cố tình nhập </a:t>
            </a:r>
            <a:r>
              <a:rPr lang="vi-VN" sz="2400" dirty="0"/>
              <a:t>hàng để bán lại hưởng chênh lệch.</a:t>
            </a:r>
            <a:endParaRPr lang="en-US" sz="2400" dirty="0" smtClean="0"/>
          </a:p>
          <a:p>
            <a:r>
              <a:rPr lang="en-US" sz="2400" dirty="0" smtClean="0"/>
              <a:t>- </a:t>
            </a:r>
            <a:r>
              <a:rPr lang="vi-VN" sz="2400" dirty="0" smtClean="0"/>
              <a:t>Công </a:t>
            </a:r>
            <a:r>
              <a:rPr lang="vi-VN" sz="2400" dirty="0"/>
              <a:t>an </a:t>
            </a:r>
            <a:r>
              <a:rPr lang="vi-VN" sz="2400" dirty="0" smtClean="0"/>
              <a:t>khuyến </a:t>
            </a:r>
            <a:r>
              <a:rPr lang="vi-VN" sz="2400" dirty="0"/>
              <a:t>cáo người dân khi mua thực phẩm chức năng nhập khẩu nói riêng, các sản phẩm nhập khẩu nói chung cần phải tìm hiểu các </a:t>
            </a:r>
            <a:r>
              <a:rPr lang="vi-VN" sz="2400" dirty="0">
                <a:solidFill>
                  <a:srgbClr val="FF0000"/>
                </a:solidFill>
              </a:rPr>
              <a:t>đơn vị sản xuất có uy tín</a:t>
            </a:r>
            <a:r>
              <a:rPr lang="vi-VN" sz="2400" dirty="0"/>
              <a:t>, thương hiệu lâu năm. Đặc biệt, đối với sản phẩm nhập khẩu phải </a:t>
            </a:r>
            <a:r>
              <a:rPr lang="vi-VN" sz="2400" dirty="0">
                <a:solidFill>
                  <a:srgbClr val="FF0000"/>
                </a:solidFill>
              </a:rPr>
              <a:t>kiểm tra rõ giấy tờ xuất, nhập khẩu</a:t>
            </a:r>
            <a:r>
              <a:rPr lang="vi-VN" sz="2400" dirty="0"/>
              <a:t>; sản phẩm phải có </a:t>
            </a:r>
            <a:r>
              <a:rPr lang="vi-VN" sz="2400" dirty="0">
                <a:solidFill>
                  <a:srgbClr val="FF0000"/>
                </a:solidFill>
              </a:rPr>
              <a:t>tem phụ </a:t>
            </a:r>
            <a:r>
              <a:rPr lang="vi-VN" sz="2400" dirty="0"/>
              <a:t>của đơn vị nhập khẩu; </a:t>
            </a:r>
            <a:r>
              <a:rPr lang="vi-VN" sz="2400" dirty="0">
                <a:solidFill>
                  <a:srgbClr val="FF0000"/>
                </a:solidFill>
              </a:rPr>
              <a:t>quét QR </a:t>
            </a:r>
            <a:r>
              <a:rPr lang="vi-VN" sz="2400" dirty="0"/>
              <a:t>truy xuất thông tin về sản phẩm…</a:t>
            </a:r>
            <a:endParaRPr lang="en-US" sz="2400" dirty="0"/>
          </a:p>
        </p:txBody>
      </p:sp>
    </p:spTree>
    <p:extLst>
      <p:ext uri="{BB962C8B-B14F-4D97-AF65-F5344CB8AC3E}">
        <p14:creationId xmlns:p14="http://schemas.microsoft.com/office/powerpoint/2010/main" val="385778091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57200" y="1371600"/>
            <a:ext cx="8839200" cy="3477875"/>
          </a:xfrm>
          <a:prstGeom prst="rect">
            <a:avLst/>
          </a:prstGeom>
        </p:spPr>
        <p:txBody>
          <a:bodyPr wrap="square">
            <a:spAutoFit/>
          </a:bodyPr>
          <a:lstStyle/>
          <a:p>
            <a:pPr fontAlgn="base"/>
            <a:r>
              <a:rPr lang="en-US" sz="2000" dirty="0"/>
              <a:t>Theo </a:t>
            </a:r>
            <a:r>
              <a:rPr lang="en-US" sz="2000" dirty="0" err="1"/>
              <a:t>thống</a:t>
            </a:r>
            <a:r>
              <a:rPr lang="en-US" sz="2000" dirty="0"/>
              <a:t> </a:t>
            </a:r>
            <a:r>
              <a:rPr lang="en-US" sz="2000" dirty="0" err="1"/>
              <a:t>kê</a:t>
            </a:r>
            <a:r>
              <a:rPr lang="en-US" sz="2000" dirty="0"/>
              <a:t> </a:t>
            </a:r>
            <a:r>
              <a:rPr lang="en-US" sz="2000" dirty="0" err="1"/>
              <a:t>của</a:t>
            </a:r>
            <a:r>
              <a:rPr lang="en-US" sz="2000" dirty="0"/>
              <a:t> </a:t>
            </a:r>
            <a:r>
              <a:rPr lang="en-US" sz="2000" dirty="0" err="1"/>
              <a:t>Hiệp</a:t>
            </a:r>
            <a:r>
              <a:rPr lang="en-US" sz="2000" dirty="0"/>
              <a:t> </a:t>
            </a:r>
            <a:r>
              <a:rPr lang="en-US" sz="2000" dirty="0" err="1"/>
              <a:t>hội</a:t>
            </a:r>
            <a:r>
              <a:rPr lang="en-US" sz="2000" dirty="0"/>
              <a:t> </a:t>
            </a:r>
            <a:r>
              <a:rPr lang="en-US" sz="2000" dirty="0" err="1"/>
              <a:t>Thực</a:t>
            </a:r>
            <a:r>
              <a:rPr lang="en-US" sz="2000" dirty="0"/>
              <a:t> </a:t>
            </a:r>
            <a:r>
              <a:rPr lang="en-US" sz="2000" dirty="0" err="1"/>
              <a:t>phẩm</a:t>
            </a:r>
            <a:r>
              <a:rPr lang="en-US" sz="2000" dirty="0"/>
              <a:t> </a:t>
            </a:r>
            <a:r>
              <a:rPr lang="en-US" sz="2000" dirty="0" err="1"/>
              <a:t>chức</a:t>
            </a:r>
            <a:r>
              <a:rPr lang="en-US" sz="2000" dirty="0"/>
              <a:t> </a:t>
            </a:r>
            <a:r>
              <a:rPr lang="en-US" sz="2000" dirty="0" err="1"/>
              <a:t>năng</a:t>
            </a:r>
            <a:r>
              <a:rPr lang="en-US" sz="2000" dirty="0"/>
              <a:t> </a:t>
            </a:r>
            <a:r>
              <a:rPr lang="en-US" sz="2000" dirty="0" err="1"/>
              <a:t>Việt</a:t>
            </a:r>
            <a:r>
              <a:rPr lang="en-US" sz="2000" dirty="0"/>
              <a:t> Nam, </a:t>
            </a:r>
            <a:r>
              <a:rPr lang="en-US" sz="2000" dirty="0" err="1"/>
              <a:t>có</a:t>
            </a:r>
            <a:r>
              <a:rPr lang="en-US" sz="2000" dirty="0"/>
              <a:t> </a:t>
            </a:r>
            <a:r>
              <a:rPr lang="en-US" sz="2000" dirty="0" err="1"/>
              <a:t>tới</a:t>
            </a:r>
            <a:r>
              <a:rPr lang="en-US" sz="2000" dirty="0"/>
              <a:t> </a:t>
            </a:r>
            <a:r>
              <a:rPr lang="en-US" sz="2000" dirty="0">
                <a:solidFill>
                  <a:srgbClr val="FF0000"/>
                </a:solidFill>
              </a:rPr>
              <a:t>80% </a:t>
            </a:r>
            <a:r>
              <a:rPr lang="en-US" sz="2000" dirty="0" err="1">
                <a:solidFill>
                  <a:srgbClr val="FF0000"/>
                </a:solidFill>
              </a:rPr>
              <a:t>các</a:t>
            </a:r>
            <a:r>
              <a:rPr lang="en-US" sz="2000" dirty="0">
                <a:solidFill>
                  <a:srgbClr val="FF0000"/>
                </a:solidFill>
              </a:rPr>
              <a:t> </a:t>
            </a:r>
            <a:r>
              <a:rPr lang="en-US" sz="2000" dirty="0" err="1">
                <a:solidFill>
                  <a:srgbClr val="FF0000"/>
                </a:solidFill>
              </a:rPr>
              <a:t>quảng</a:t>
            </a:r>
            <a:r>
              <a:rPr lang="en-US" sz="2000" dirty="0">
                <a:solidFill>
                  <a:srgbClr val="FF0000"/>
                </a:solidFill>
              </a:rPr>
              <a:t> </a:t>
            </a:r>
            <a:r>
              <a:rPr lang="en-US" sz="2000" dirty="0" err="1">
                <a:solidFill>
                  <a:srgbClr val="FF0000"/>
                </a:solidFill>
              </a:rPr>
              <a:t>cáo</a:t>
            </a:r>
            <a:r>
              <a:rPr lang="en-US" sz="2000" dirty="0">
                <a:solidFill>
                  <a:srgbClr val="FF0000"/>
                </a:solidFill>
              </a:rPr>
              <a:t> </a:t>
            </a:r>
            <a:r>
              <a:rPr lang="en-US" sz="2000" dirty="0" err="1"/>
              <a:t>trong</a:t>
            </a:r>
            <a:r>
              <a:rPr lang="en-US" sz="2000" dirty="0"/>
              <a:t> </a:t>
            </a:r>
            <a:r>
              <a:rPr lang="en-US" sz="2000" dirty="0" err="1"/>
              <a:t>lĩnh</a:t>
            </a:r>
            <a:r>
              <a:rPr lang="en-US" sz="2000" dirty="0"/>
              <a:t> </a:t>
            </a:r>
            <a:r>
              <a:rPr lang="en-US" sz="2000" dirty="0" err="1"/>
              <a:t>vực</a:t>
            </a:r>
            <a:r>
              <a:rPr lang="en-US" sz="2000" dirty="0"/>
              <a:t> </a:t>
            </a:r>
            <a:r>
              <a:rPr lang="en-US" sz="2000" dirty="0" err="1"/>
              <a:t>phòng</a:t>
            </a:r>
            <a:r>
              <a:rPr lang="en-US" sz="2000" dirty="0"/>
              <a:t> </a:t>
            </a:r>
            <a:r>
              <a:rPr lang="en-US" sz="2000" dirty="0" err="1"/>
              <a:t>và</a:t>
            </a:r>
            <a:r>
              <a:rPr lang="en-US" sz="2000" dirty="0"/>
              <a:t> </a:t>
            </a:r>
            <a:r>
              <a:rPr lang="en-US" sz="2000" dirty="0" err="1"/>
              <a:t>hỗ</a:t>
            </a:r>
            <a:r>
              <a:rPr lang="en-US" sz="2000" dirty="0"/>
              <a:t> </a:t>
            </a:r>
            <a:r>
              <a:rPr lang="en-US" sz="2000" dirty="0" err="1"/>
              <a:t>trợ</a:t>
            </a:r>
            <a:r>
              <a:rPr lang="en-US" sz="2000" dirty="0"/>
              <a:t> </a:t>
            </a:r>
            <a:r>
              <a:rPr lang="en-US" sz="2000" dirty="0" err="1"/>
              <a:t>điều</a:t>
            </a:r>
            <a:r>
              <a:rPr lang="en-US" sz="2000" dirty="0"/>
              <a:t> </a:t>
            </a:r>
            <a:r>
              <a:rPr lang="en-US" sz="2000" dirty="0" err="1"/>
              <a:t>trị</a:t>
            </a:r>
            <a:r>
              <a:rPr lang="en-US" sz="2000" dirty="0"/>
              <a:t> </a:t>
            </a:r>
            <a:r>
              <a:rPr lang="en-US" sz="2000" dirty="0" err="1"/>
              <a:t>bệnh</a:t>
            </a:r>
            <a:r>
              <a:rPr lang="en-US" sz="2000" dirty="0"/>
              <a:t> </a:t>
            </a:r>
            <a:r>
              <a:rPr lang="en-US" sz="2000" dirty="0" err="1"/>
              <a:t>gây</a:t>
            </a:r>
            <a:r>
              <a:rPr lang="en-US" sz="2000" dirty="0"/>
              <a:t> </a:t>
            </a:r>
            <a:r>
              <a:rPr lang="en-US" sz="2000" dirty="0" err="1"/>
              <a:t>bức</a:t>
            </a:r>
            <a:r>
              <a:rPr lang="en-US" sz="2000" dirty="0"/>
              <a:t> </a:t>
            </a:r>
            <a:r>
              <a:rPr lang="en-US" sz="2000" dirty="0" err="1"/>
              <a:t>xúc</a:t>
            </a:r>
            <a:r>
              <a:rPr lang="en-US" sz="2000" dirty="0"/>
              <a:t> </a:t>
            </a:r>
            <a:r>
              <a:rPr lang="en-US" sz="2000" dirty="0" err="1"/>
              <a:t>hiện</a:t>
            </a:r>
            <a:r>
              <a:rPr lang="en-US" sz="2000" dirty="0"/>
              <a:t> nay </a:t>
            </a:r>
            <a:r>
              <a:rPr lang="en-US" sz="2000" dirty="0" err="1"/>
              <a:t>trên</a:t>
            </a:r>
            <a:r>
              <a:rPr lang="en-US" sz="2000" dirty="0"/>
              <a:t> </a:t>
            </a:r>
            <a:r>
              <a:rPr lang="en-US" sz="2000" dirty="0" err="1"/>
              <a:t>mạng</a:t>
            </a:r>
            <a:r>
              <a:rPr lang="en-US" sz="2000" dirty="0"/>
              <a:t> </a:t>
            </a:r>
            <a:r>
              <a:rPr lang="en-US" sz="2000" dirty="0" err="1"/>
              <a:t>xã</a:t>
            </a:r>
            <a:r>
              <a:rPr lang="en-US" sz="2000" dirty="0"/>
              <a:t> </a:t>
            </a:r>
            <a:r>
              <a:rPr lang="en-US" sz="2000" dirty="0" err="1"/>
              <a:t>hội</a:t>
            </a:r>
            <a:r>
              <a:rPr lang="en-US" sz="2000" dirty="0"/>
              <a:t>, </a:t>
            </a:r>
            <a:r>
              <a:rPr lang="en-US" sz="2000" dirty="0" err="1"/>
              <a:t>nền</a:t>
            </a:r>
            <a:r>
              <a:rPr lang="en-US" sz="2000" dirty="0"/>
              <a:t> </a:t>
            </a:r>
            <a:r>
              <a:rPr lang="en-US" sz="2000" dirty="0" err="1"/>
              <a:t>tảng</a:t>
            </a:r>
            <a:r>
              <a:rPr lang="en-US" sz="2000" dirty="0"/>
              <a:t> </a:t>
            </a:r>
            <a:r>
              <a:rPr lang="en-US" sz="2000" dirty="0" err="1"/>
              <a:t>thương</a:t>
            </a:r>
            <a:r>
              <a:rPr lang="en-US" sz="2000" dirty="0"/>
              <a:t> </a:t>
            </a:r>
            <a:r>
              <a:rPr lang="en-US" sz="2000" dirty="0" err="1"/>
              <a:t>mại</a:t>
            </a:r>
            <a:r>
              <a:rPr lang="en-US" sz="2000" dirty="0"/>
              <a:t> </a:t>
            </a:r>
            <a:r>
              <a:rPr lang="en-US" sz="2000" dirty="0" err="1"/>
              <a:t>điện</a:t>
            </a:r>
            <a:r>
              <a:rPr lang="en-US" sz="2000" dirty="0"/>
              <a:t> </a:t>
            </a:r>
            <a:r>
              <a:rPr lang="en-US" sz="2000" dirty="0" err="1"/>
              <a:t>tử</a:t>
            </a:r>
            <a:r>
              <a:rPr lang="en-US" sz="2000" dirty="0"/>
              <a:t>… </a:t>
            </a:r>
            <a:r>
              <a:rPr lang="en-US" sz="2000" dirty="0" err="1"/>
              <a:t>là</a:t>
            </a:r>
            <a:r>
              <a:rPr lang="en-US" sz="2000" dirty="0"/>
              <a:t> </a:t>
            </a:r>
            <a:r>
              <a:rPr lang="en-US" sz="2000" dirty="0">
                <a:solidFill>
                  <a:srgbClr val="FF0000"/>
                </a:solidFill>
              </a:rPr>
              <a:t>“</a:t>
            </a:r>
            <a:r>
              <a:rPr lang="en-US" sz="2000" dirty="0" err="1">
                <a:solidFill>
                  <a:srgbClr val="FF0000"/>
                </a:solidFill>
              </a:rPr>
              <a:t>trá</a:t>
            </a:r>
            <a:r>
              <a:rPr lang="en-US" sz="2000" dirty="0">
                <a:solidFill>
                  <a:srgbClr val="FF0000"/>
                </a:solidFill>
              </a:rPr>
              <a:t> </a:t>
            </a:r>
            <a:r>
              <a:rPr lang="en-US" sz="2000" dirty="0" err="1">
                <a:solidFill>
                  <a:srgbClr val="FF0000"/>
                </a:solidFill>
              </a:rPr>
              <a:t>hình</a:t>
            </a:r>
            <a:r>
              <a:rPr lang="en-US" sz="2000" dirty="0">
                <a:solidFill>
                  <a:srgbClr val="FF0000"/>
                </a:solidFill>
              </a:rPr>
              <a:t>” </a:t>
            </a:r>
            <a:r>
              <a:rPr lang="en-US" sz="2000" dirty="0" err="1">
                <a:solidFill>
                  <a:srgbClr val="FF0000"/>
                </a:solidFill>
              </a:rPr>
              <a:t>thực</a:t>
            </a:r>
            <a:r>
              <a:rPr lang="en-US" sz="2000" dirty="0">
                <a:solidFill>
                  <a:srgbClr val="FF0000"/>
                </a:solidFill>
              </a:rPr>
              <a:t> </a:t>
            </a:r>
            <a:r>
              <a:rPr lang="en-US" sz="2000" dirty="0" err="1">
                <a:solidFill>
                  <a:srgbClr val="FF0000"/>
                </a:solidFill>
              </a:rPr>
              <a:t>phẩm</a:t>
            </a:r>
            <a:r>
              <a:rPr lang="en-US" sz="2000" dirty="0">
                <a:solidFill>
                  <a:srgbClr val="FF0000"/>
                </a:solidFill>
              </a:rPr>
              <a:t> </a:t>
            </a:r>
            <a:r>
              <a:rPr lang="en-US" sz="2000" dirty="0" err="1">
                <a:solidFill>
                  <a:srgbClr val="FF0000"/>
                </a:solidFill>
              </a:rPr>
              <a:t>chức</a:t>
            </a:r>
            <a:r>
              <a:rPr lang="en-US" sz="2000" dirty="0">
                <a:solidFill>
                  <a:srgbClr val="FF0000"/>
                </a:solidFill>
              </a:rPr>
              <a:t> </a:t>
            </a:r>
            <a:r>
              <a:rPr lang="en-US" sz="2000" dirty="0" err="1">
                <a:solidFill>
                  <a:srgbClr val="FF0000"/>
                </a:solidFill>
              </a:rPr>
              <a:t>năng</a:t>
            </a:r>
            <a:r>
              <a:rPr lang="en-US" sz="2000" dirty="0" smtClean="0"/>
              <a:t>.</a:t>
            </a:r>
          </a:p>
          <a:p>
            <a:pPr fontAlgn="base"/>
            <a:r>
              <a:rPr lang="en-US" sz="2000" dirty="0" smtClean="0"/>
              <a:t>- </a:t>
            </a:r>
            <a:r>
              <a:rPr lang="en-US" sz="2000" dirty="0" err="1" smtClean="0"/>
              <a:t>Có</a:t>
            </a:r>
            <a:r>
              <a:rPr lang="en-US" sz="2000" dirty="0" smtClean="0"/>
              <a:t> </a:t>
            </a:r>
            <a:r>
              <a:rPr lang="en-US" sz="2000" dirty="0"/>
              <a:t>4 </a:t>
            </a:r>
            <a:r>
              <a:rPr lang="en-US" sz="2000" dirty="0" err="1"/>
              <a:t>hiện</a:t>
            </a:r>
            <a:r>
              <a:rPr lang="en-US" sz="2000" dirty="0"/>
              <a:t> </a:t>
            </a:r>
            <a:r>
              <a:rPr lang="en-US" sz="2000" dirty="0" err="1"/>
              <a:t>tượng</a:t>
            </a:r>
            <a:r>
              <a:rPr lang="en-US" sz="2000" dirty="0"/>
              <a:t> </a:t>
            </a:r>
            <a:r>
              <a:rPr lang="en-US" sz="2000" dirty="0" err="1"/>
              <a:t>quảng</a:t>
            </a:r>
            <a:r>
              <a:rPr lang="en-US" sz="2000" dirty="0"/>
              <a:t> </a:t>
            </a:r>
            <a:r>
              <a:rPr lang="en-US" sz="2000" dirty="0" err="1"/>
              <a:t>cáo</a:t>
            </a:r>
            <a:r>
              <a:rPr lang="en-US" sz="2000" dirty="0"/>
              <a:t> vi </a:t>
            </a:r>
            <a:r>
              <a:rPr lang="en-US" sz="2000" dirty="0" err="1"/>
              <a:t>phạm</a:t>
            </a:r>
            <a:r>
              <a:rPr lang="en-US" sz="2000" dirty="0"/>
              <a:t> </a:t>
            </a:r>
            <a:r>
              <a:rPr lang="en-US" sz="2000" dirty="0" err="1"/>
              <a:t>phổ</a:t>
            </a:r>
            <a:r>
              <a:rPr lang="en-US" sz="2000" dirty="0"/>
              <a:t> </a:t>
            </a:r>
            <a:r>
              <a:rPr lang="en-US" sz="2000" dirty="0" err="1"/>
              <a:t>biến</a:t>
            </a:r>
            <a:r>
              <a:rPr lang="en-US" sz="2000" dirty="0"/>
              <a:t> </a:t>
            </a:r>
            <a:r>
              <a:rPr lang="en-US" sz="2000" dirty="0" err="1"/>
              <a:t>về</a:t>
            </a:r>
            <a:r>
              <a:rPr lang="en-US" sz="2000" dirty="0"/>
              <a:t> </a:t>
            </a:r>
            <a:r>
              <a:rPr lang="en-US" sz="2000" dirty="0" err="1"/>
              <a:t>thực</a:t>
            </a:r>
            <a:r>
              <a:rPr lang="en-US" sz="2000" dirty="0"/>
              <a:t> </a:t>
            </a:r>
            <a:r>
              <a:rPr lang="en-US" sz="2000" dirty="0" err="1"/>
              <a:t>phẩm</a:t>
            </a:r>
            <a:r>
              <a:rPr lang="en-US" sz="2000" dirty="0"/>
              <a:t> </a:t>
            </a:r>
            <a:r>
              <a:rPr lang="en-US" sz="2000" dirty="0" err="1"/>
              <a:t>chức</a:t>
            </a:r>
            <a:r>
              <a:rPr lang="en-US" sz="2000" dirty="0"/>
              <a:t> </a:t>
            </a:r>
            <a:r>
              <a:rPr lang="en-US" sz="2000" dirty="0" err="1"/>
              <a:t>năng</a:t>
            </a:r>
            <a:r>
              <a:rPr lang="en-US" sz="2000" dirty="0"/>
              <a:t> </a:t>
            </a:r>
            <a:r>
              <a:rPr lang="en-US" sz="2000" dirty="0" err="1"/>
              <a:t>hiện</a:t>
            </a:r>
            <a:r>
              <a:rPr lang="en-US" sz="2000" dirty="0"/>
              <a:t> nay, </a:t>
            </a:r>
            <a:r>
              <a:rPr lang="en-US" sz="2000" dirty="0" err="1"/>
              <a:t>đó</a:t>
            </a:r>
            <a:r>
              <a:rPr lang="en-US" sz="2000" dirty="0"/>
              <a:t> </a:t>
            </a:r>
            <a:r>
              <a:rPr lang="en-US" sz="2000" dirty="0" err="1"/>
              <a:t>là</a:t>
            </a:r>
            <a:r>
              <a:rPr lang="en-US" sz="2000" dirty="0"/>
              <a:t> </a:t>
            </a:r>
            <a:r>
              <a:rPr lang="en-US" sz="2000" dirty="0" err="1"/>
              <a:t>quảng</a:t>
            </a:r>
            <a:r>
              <a:rPr lang="en-US" sz="2000" dirty="0"/>
              <a:t> </a:t>
            </a:r>
            <a:r>
              <a:rPr lang="en-US" sz="2000" dirty="0" err="1"/>
              <a:t>cáo</a:t>
            </a:r>
            <a:r>
              <a:rPr lang="en-US" sz="2000" dirty="0"/>
              <a:t> </a:t>
            </a:r>
            <a:r>
              <a:rPr lang="en-US" sz="2000" dirty="0" err="1">
                <a:solidFill>
                  <a:srgbClr val="FF0000"/>
                </a:solidFill>
              </a:rPr>
              <a:t>sai</a:t>
            </a:r>
            <a:r>
              <a:rPr lang="en-US" sz="2000" dirty="0">
                <a:solidFill>
                  <a:srgbClr val="FF0000"/>
                </a:solidFill>
              </a:rPr>
              <a:t> </a:t>
            </a:r>
            <a:r>
              <a:rPr lang="en-US" sz="2000" dirty="0" err="1">
                <a:solidFill>
                  <a:srgbClr val="FF0000"/>
                </a:solidFill>
              </a:rPr>
              <a:t>sự</a:t>
            </a:r>
            <a:r>
              <a:rPr lang="en-US" sz="2000" dirty="0">
                <a:solidFill>
                  <a:srgbClr val="FF0000"/>
                </a:solidFill>
              </a:rPr>
              <a:t> </a:t>
            </a:r>
            <a:r>
              <a:rPr lang="en-US" sz="2000" dirty="0" err="1">
                <a:solidFill>
                  <a:srgbClr val="FF0000"/>
                </a:solidFill>
              </a:rPr>
              <a:t>thật</a:t>
            </a:r>
            <a:r>
              <a:rPr lang="en-US" sz="2000" dirty="0"/>
              <a:t>, </a:t>
            </a:r>
            <a:r>
              <a:rPr lang="en-US" sz="2000" dirty="0" err="1">
                <a:solidFill>
                  <a:srgbClr val="FF0000"/>
                </a:solidFill>
              </a:rPr>
              <a:t>lừa</a:t>
            </a:r>
            <a:r>
              <a:rPr lang="en-US" sz="2000" dirty="0">
                <a:solidFill>
                  <a:srgbClr val="FF0000"/>
                </a:solidFill>
              </a:rPr>
              <a:t> </a:t>
            </a:r>
            <a:r>
              <a:rPr lang="en-US" sz="2000" dirty="0" err="1">
                <a:solidFill>
                  <a:srgbClr val="FF0000"/>
                </a:solidFill>
              </a:rPr>
              <a:t>gạt</a:t>
            </a:r>
            <a:r>
              <a:rPr lang="en-US" sz="2000" dirty="0"/>
              <a:t>, </a:t>
            </a:r>
            <a:r>
              <a:rPr lang="en-US" sz="2000" dirty="0" err="1">
                <a:solidFill>
                  <a:srgbClr val="FF0000"/>
                </a:solidFill>
              </a:rPr>
              <a:t>giả</a:t>
            </a:r>
            <a:r>
              <a:rPr lang="en-US" sz="2000" dirty="0">
                <a:solidFill>
                  <a:srgbClr val="FF0000"/>
                </a:solidFill>
              </a:rPr>
              <a:t> </a:t>
            </a:r>
            <a:r>
              <a:rPr lang="en-US" sz="2000" dirty="0" err="1">
                <a:solidFill>
                  <a:srgbClr val="FF0000"/>
                </a:solidFill>
              </a:rPr>
              <a:t>mạo</a:t>
            </a:r>
            <a:r>
              <a:rPr lang="en-US" sz="2000" dirty="0"/>
              <a:t>; </a:t>
            </a:r>
            <a:r>
              <a:rPr lang="en-US" sz="2000" dirty="0" err="1"/>
              <a:t>quảng</a:t>
            </a:r>
            <a:r>
              <a:rPr lang="en-US" sz="2000" dirty="0"/>
              <a:t> </a:t>
            </a:r>
            <a:r>
              <a:rPr lang="en-US" sz="2000" dirty="0" err="1"/>
              <a:t>cáo</a:t>
            </a:r>
            <a:r>
              <a:rPr lang="en-US" sz="2000" dirty="0"/>
              <a:t> </a:t>
            </a:r>
            <a:r>
              <a:rPr lang="en-US" sz="2000" dirty="0" err="1">
                <a:solidFill>
                  <a:srgbClr val="FF0000"/>
                </a:solidFill>
              </a:rPr>
              <a:t>phóng</a:t>
            </a:r>
            <a:r>
              <a:rPr lang="en-US" sz="2000" dirty="0">
                <a:solidFill>
                  <a:srgbClr val="FF0000"/>
                </a:solidFill>
              </a:rPr>
              <a:t> </a:t>
            </a:r>
            <a:r>
              <a:rPr lang="en-US" sz="2000" dirty="0" err="1">
                <a:solidFill>
                  <a:srgbClr val="FF0000"/>
                </a:solidFill>
              </a:rPr>
              <a:t>đại</a:t>
            </a:r>
            <a:r>
              <a:rPr lang="en-US" sz="2000" dirty="0"/>
              <a:t>, </a:t>
            </a:r>
            <a:r>
              <a:rPr lang="en-US" sz="2000" dirty="0" err="1">
                <a:solidFill>
                  <a:srgbClr val="FF0000"/>
                </a:solidFill>
              </a:rPr>
              <a:t>thổi</a:t>
            </a:r>
            <a:r>
              <a:rPr lang="en-US" sz="2000" dirty="0">
                <a:solidFill>
                  <a:srgbClr val="FF0000"/>
                </a:solidFill>
              </a:rPr>
              <a:t> </a:t>
            </a:r>
            <a:r>
              <a:rPr lang="en-US" sz="2000" dirty="0" err="1">
                <a:solidFill>
                  <a:srgbClr val="FF0000"/>
                </a:solidFill>
              </a:rPr>
              <a:t>phồng</a:t>
            </a:r>
            <a:r>
              <a:rPr lang="en-US" sz="2000" dirty="0">
                <a:solidFill>
                  <a:srgbClr val="FF0000"/>
                </a:solidFill>
              </a:rPr>
              <a:t> </a:t>
            </a:r>
            <a:r>
              <a:rPr lang="en-US" sz="2000" dirty="0" err="1"/>
              <a:t>sản</a:t>
            </a:r>
            <a:r>
              <a:rPr lang="en-US" sz="2000" dirty="0"/>
              <a:t> </a:t>
            </a:r>
            <a:r>
              <a:rPr lang="en-US" sz="2000" dirty="0" err="1"/>
              <a:t>phẩm</a:t>
            </a:r>
            <a:r>
              <a:rPr lang="en-US" sz="2000" dirty="0"/>
              <a:t>; </a:t>
            </a:r>
            <a:r>
              <a:rPr lang="en-US" sz="2000" dirty="0" err="1"/>
              <a:t>quảng</a:t>
            </a:r>
            <a:r>
              <a:rPr lang="en-US" sz="2000" dirty="0"/>
              <a:t> </a:t>
            </a:r>
            <a:r>
              <a:rPr lang="en-US" sz="2000" dirty="0" err="1"/>
              <a:t>cáo</a:t>
            </a:r>
            <a:r>
              <a:rPr lang="en-US" sz="2000" dirty="0"/>
              <a:t> </a:t>
            </a:r>
            <a:r>
              <a:rPr lang="en-US" sz="2000" dirty="0" err="1">
                <a:solidFill>
                  <a:srgbClr val="FF0000"/>
                </a:solidFill>
              </a:rPr>
              <a:t>mơ</a:t>
            </a:r>
            <a:r>
              <a:rPr lang="en-US" sz="2000" dirty="0">
                <a:solidFill>
                  <a:srgbClr val="FF0000"/>
                </a:solidFill>
              </a:rPr>
              <a:t> </a:t>
            </a:r>
            <a:r>
              <a:rPr lang="en-US" sz="2000" dirty="0" err="1">
                <a:solidFill>
                  <a:srgbClr val="FF0000"/>
                </a:solidFill>
              </a:rPr>
              <a:t>hồ</a:t>
            </a:r>
            <a:r>
              <a:rPr lang="en-US" sz="2000" dirty="0"/>
              <a:t>, </a:t>
            </a:r>
            <a:r>
              <a:rPr lang="en-US" sz="2000" dirty="0" err="1">
                <a:solidFill>
                  <a:srgbClr val="FF0000"/>
                </a:solidFill>
              </a:rPr>
              <a:t>gây</a:t>
            </a:r>
            <a:r>
              <a:rPr lang="en-US" sz="2000" dirty="0">
                <a:solidFill>
                  <a:srgbClr val="FF0000"/>
                </a:solidFill>
              </a:rPr>
              <a:t> </a:t>
            </a:r>
            <a:r>
              <a:rPr lang="en-US" sz="2000" dirty="0" err="1">
                <a:solidFill>
                  <a:srgbClr val="FF0000"/>
                </a:solidFill>
              </a:rPr>
              <a:t>hiểu</a:t>
            </a:r>
            <a:r>
              <a:rPr lang="en-US" sz="2000" dirty="0">
                <a:solidFill>
                  <a:srgbClr val="FF0000"/>
                </a:solidFill>
              </a:rPr>
              <a:t> </a:t>
            </a:r>
            <a:r>
              <a:rPr lang="en-US" sz="2000" dirty="0" err="1">
                <a:solidFill>
                  <a:srgbClr val="FF0000"/>
                </a:solidFill>
              </a:rPr>
              <a:t>nhầm</a:t>
            </a:r>
            <a:r>
              <a:rPr lang="en-US" sz="2000" dirty="0"/>
              <a:t>; </a:t>
            </a:r>
            <a:r>
              <a:rPr lang="en-US" sz="2000" dirty="0" err="1"/>
              <a:t>quảng</a:t>
            </a:r>
            <a:r>
              <a:rPr lang="en-US" sz="2000" dirty="0"/>
              <a:t> </a:t>
            </a:r>
            <a:r>
              <a:rPr lang="en-US" sz="2000" dirty="0" err="1"/>
              <a:t>cáo</a:t>
            </a:r>
            <a:r>
              <a:rPr lang="en-US" sz="2000" dirty="0"/>
              <a:t> </a:t>
            </a:r>
            <a:r>
              <a:rPr lang="en-US" sz="2000" dirty="0" err="1"/>
              <a:t>nhắm</a:t>
            </a:r>
            <a:r>
              <a:rPr lang="en-US" sz="2000" dirty="0"/>
              <a:t> </a:t>
            </a:r>
            <a:r>
              <a:rPr lang="en-US" sz="2000" dirty="0" err="1"/>
              <a:t>vào</a:t>
            </a:r>
            <a:r>
              <a:rPr lang="en-US" sz="2000" dirty="0"/>
              <a:t> </a:t>
            </a:r>
            <a:r>
              <a:rPr lang="en-US" sz="2000" dirty="0" err="1"/>
              <a:t>các</a:t>
            </a:r>
            <a:r>
              <a:rPr lang="en-US" sz="2000" dirty="0"/>
              <a:t> </a:t>
            </a:r>
            <a:r>
              <a:rPr lang="en-US" sz="2000" dirty="0" err="1">
                <a:solidFill>
                  <a:srgbClr val="FF0000"/>
                </a:solidFill>
              </a:rPr>
              <a:t>đối</a:t>
            </a:r>
            <a:r>
              <a:rPr lang="en-US" sz="2000" dirty="0">
                <a:solidFill>
                  <a:srgbClr val="FF0000"/>
                </a:solidFill>
              </a:rPr>
              <a:t> </a:t>
            </a:r>
            <a:r>
              <a:rPr lang="en-US" sz="2000" dirty="0" err="1">
                <a:solidFill>
                  <a:srgbClr val="FF0000"/>
                </a:solidFill>
              </a:rPr>
              <a:t>tượng</a:t>
            </a:r>
            <a:r>
              <a:rPr lang="en-US" sz="2000" dirty="0">
                <a:solidFill>
                  <a:srgbClr val="FF0000"/>
                </a:solidFill>
              </a:rPr>
              <a:t> </a:t>
            </a:r>
            <a:r>
              <a:rPr lang="en-US" sz="2000" dirty="0" err="1">
                <a:solidFill>
                  <a:srgbClr val="FF0000"/>
                </a:solidFill>
              </a:rPr>
              <a:t>nhạy</a:t>
            </a:r>
            <a:r>
              <a:rPr lang="en-US" sz="2000" dirty="0">
                <a:solidFill>
                  <a:srgbClr val="FF0000"/>
                </a:solidFill>
              </a:rPr>
              <a:t> </a:t>
            </a:r>
            <a:r>
              <a:rPr lang="en-US" sz="2000" dirty="0" err="1">
                <a:solidFill>
                  <a:srgbClr val="FF0000"/>
                </a:solidFill>
              </a:rPr>
              <a:t>cảm</a:t>
            </a:r>
            <a:r>
              <a:rPr lang="en-US" sz="2000" dirty="0">
                <a:solidFill>
                  <a:srgbClr val="FF0000"/>
                </a:solidFill>
              </a:rPr>
              <a:t> </a:t>
            </a:r>
            <a:r>
              <a:rPr lang="en-US" sz="2000" dirty="0"/>
              <a:t>(</a:t>
            </a:r>
            <a:r>
              <a:rPr lang="en-US" sz="2000" dirty="0" err="1"/>
              <a:t>người</a:t>
            </a:r>
            <a:r>
              <a:rPr lang="en-US" sz="2000" dirty="0"/>
              <a:t> </a:t>
            </a:r>
            <a:r>
              <a:rPr lang="en-US" sz="2000" dirty="0" err="1"/>
              <a:t>bệnh</a:t>
            </a:r>
            <a:r>
              <a:rPr lang="en-US" sz="2000" dirty="0"/>
              <a:t> </a:t>
            </a:r>
            <a:r>
              <a:rPr lang="en-US" sz="2000" dirty="0" err="1"/>
              <a:t>ung</a:t>
            </a:r>
            <a:r>
              <a:rPr lang="en-US" sz="2000" dirty="0"/>
              <a:t> </a:t>
            </a:r>
            <a:r>
              <a:rPr lang="en-US" sz="2000" dirty="0" err="1"/>
              <a:t>thư</a:t>
            </a:r>
            <a:r>
              <a:rPr lang="en-US" sz="2000" dirty="0"/>
              <a:t>, </a:t>
            </a:r>
            <a:r>
              <a:rPr lang="en-US" sz="2000" dirty="0" err="1"/>
              <a:t>bệnh</a:t>
            </a:r>
            <a:r>
              <a:rPr lang="en-US" sz="2000" dirty="0"/>
              <a:t> </a:t>
            </a:r>
            <a:r>
              <a:rPr lang="en-US" sz="2000" dirty="0" err="1"/>
              <a:t>hiểm</a:t>
            </a:r>
            <a:r>
              <a:rPr lang="en-US" sz="2000" dirty="0"/>
              <a:t> </a:t>
            </a:r>
            <a:r>
              <a:rPr lang="en-US" sz="2000" dirty="0" err="1"/>
              <a:t>nghèo</a:t>
            </a:r>
            <a:r>
              <a:rPr lang="en-US" sz="2000" dirty="0"/>
              <a:t>).</a:t>
            </a:r>
          </a:p>
          <a:p>
            <a:pPr fontAlgn="base"/>
            <a:r>
              <a:rPr lang="en-US" sz="2000" dirty="0" smtClean="0"/>
              <a:t>- </a:t>
            </a:r>
            <a:r>
              <a:rPr lang="en-US" sz="2000" dirty="0" err="1" smtClean="0"/>
              <a:t>Thực</a:t>
            </a:r>
            <a:r>
              <a:rPr lang="en-US" sz="2000" dirty="0" smtClean="0"/>
              <a:t> </a:t>
            </a:r>
            <a:r>
              <a:rPr lang="en-US" sz="2000" dirty="0" err="1"/>
              <a:t>tế</a:t>
            </a:r>
            <a:r>
              <a:rPr lang="en-US" sz="2000" dirty="0"/>
              <a:t>, </a:t>
            </a:r>
            <a:r>
              <a:rPr lang="en-US" sz="2000" dirty="0" err="1"/>
              <a:t>không</a:t>
            </a:r>
            <a:r>
              <a:rPr lang="en-US" sz="2000" dirty="0"/>
              <a:t> </a:t>
            </a:r>
            <a:r>
              <a:rPr lang="en-US" sz="2000" dirty="0" err="1"/>
              <a:t>có</a:t>
            </a:r>
            <a:r>
              <a:rPr lang="en-US" sz="2000" dirty="0"/>
              <a:t> </a:t>
            </a:r>
            <a:r>
              <a:rPr lang="en-US" sz="2000" dirty="0" err="1"/>
              <a:t>sản</a:t>
            </a:r>
            <a:r>
              <a:rPr lang="en-US" sz="2000" dirty="0"/>
              <a:t> </a:t>
            </a:r>
            <a:r>
              <a:rPr lang="en-US" sz="2000" dirty="0" err="1"/>
              <a:t>phẩm</a:t>
            </a:r>
            <a:r>
              <a:rPr lang="en-US" sz="2000" dirty="0"/>
              <a:t> </a:t>
            </a:r>
            <a:r>
              <a:rPr lang="en-US" sz="2000" dirty="0" err="1"/>
              <a:t>khoa</a:t>
            </a:r>
            <a:r>
              <a:rPr lang="en-US" sz="2000" dirty="0"/>
              <a:t> </a:t>
            </a:r>
            <a:r>
              <a:rPr lang="en-US" sz="2000" dirty="0" err="1"/>
              <a:t>học</a:t>
            </a:r>
            <a:r>
              <a:rPr lang="en-US" sz="2000" dirty="0"/>
              <a:t> </a:t>
            </a:r>
            <a:r>
              <a:rPr lang="en-US" sz="2000" dirty="0" err="1"/>
              <a:t>nào</a:t>
            </a:r>
            <a:r>
              <a:rPr lang="en-US" sz="2000" dirty="0"/>
              <a:t> </a:t>
            </a:r>
            <a:r>
              <a:rPr lang="en-US" sz="2000" dirty="0" err="1"/>
              <a:t>có</a:t>
            </a:r>
            <a:r>
              <a:rPr lang="en-US" sz="2000" dirty="0"/>
              <a:t> </a:t>
            </a:r>
            <a:r>
              <a:rPr lang="en-US" sz="2000" dirty="0" err="1"/>
              <a:t>tác</a:t>
            </a:r>
            <a:r>
              <a:rPr lang="en-US" sz="2000" dirty="0"/>
              <a:t> </a:t>
            </a:r>
            <a:r>
              <a:rPr lang="en-US" sz="2000" dirty="0" err="1"/>
              <a:t>dụng</a:t>
            </a:r>
            <a:r>
              <a:rPr lang="en-US" sz="2000" dirty="0"/>
              <a:t> </a:t>
            </a:r>
            <a:r>
              <a:rPr lang="en-US" sz="2000" dirty="0" err="1"/>
              <a:t>như</a:t>
            </a:r>
            <a:r>
              <a:rPr lang="en-US" sz="2000" dirty="0"/>
              <a:t> </a:t>
            </a:r>
            <a:r>
              <a:rPr lang="en-US" sz="2000" dirty="0" err="1"/>
              <a:t>quảng</a:t>
            </a:r>
            <a:r>
              <a:rPr lang="en-US" sz="2000" dirty="0"/>
              <a:t> </a:t>
            </a:r>
            <a:r>
              <a:rPr lang="en-US" sz="2000" dirty="0" err="1"/>
              <a:t>cáo</a:t>
            </a:r>
            <a:r>
              <a:rPr lang="en-US" sz="2000" dirty="0"/>
              <a:t> </a:t>
            </a:r>
            <a:r>
              <a:rPr lang="en-US" sz="2000" dirty="0" err="1"/>
              <a:t>đánh</a:t>
            </a:r>
            <a:r>
              <a:rPr lang="en-US" sz="2000" dirty="0"/>
              <a:t> bay </a:t>
            </a:r>
            <a:r>
              <a:rPr lang="en-US" sz="2000" dirty="0" err="1"/>
              <a:t>tiểu</a:t>
            </a:r>
            <a:r>
              <a:rPr lang="en-US" sz="2000" dirty="0"/>
              <a:t> </a:t>
            </a:r>
            <a:r>
              <a:rPr lang="en-US" sz="2000" dirty="0" err="1"/>
              <a:t>đường</a:t>
            </a:r>
            <a:r>
              <a:rPr lang="en-US" sz="2000" dirty="0"/>
              <a:t>, </a:t>
            </a:r>
            <a:r>
              <a:rPr lang="en-US" sz="2000" dirty="0" err="1"/>
              <a:t>chữa</a:t>
            </a:r>
            <a:r>
              <a:rPr lang="en-US" sz="2000" dirty="0"/>
              <a:t> </a:t>
            </a:r>
            <a:r>
              <a:rPr lang="en-US" sz="2000" dirty="0" err="1"/>
              <a:t>dứt</a:t>
            </a:r>
            <a:r>
              <a:rPr lang="en-US" sz="2000" dirty="0"/>
              <a:t> </a:t>
            </a:r>
            <a:r>
              <a:rPr lang="en-US" sz="2000" dirty="0" err="1"/>
              <a:t>điểm</a:t>
            </a:r>
            <a:r>
              <a:rPr lang="en-US" sz="2000" dirty="0"/>
              <a:t> </a:t>
            </a:r>
            <a:r>
              <a:rPr lang="en-US" sz="2000" dirty="0" err="1"/>
              <a:t>hoàn</a:t>
            </a:r>
            <a:r>
              <a:rPr lang="en-US" sz="2000" dirty="0"/>
              <a:t> </a:t>
            </a:r>
            <a:r>
              <a:rPr lang="en-US" sz="2000" dirty="0" err="1"/>
              <a:t>toàn</a:t>
            </a:r>
            <a:r>
              <a:rPr lang="en-US" sz="2000" dirty="0"/>
              <a:t> </a:t>
            </a:r>
            <a:r>
              <a:rPr lang="en-US" sz="2000" dirty="0" err="1"/>
              <a:t>huyết</a:t>
            </a:r>
            <a:r>
              <a:rPr lang="en-US" sz="2000" dirty="0"/>
              <a:t> </a:t>
            </a:r>
            <a:r>
              <a:rPr lang="en-US" sz="2000" dirty="0" err="1"/>
              <a:t>áp</a:t>
            </a:r>
            <a:r>
              <a:rPr lang="en-US" sz="2000" dirty="0"/>
              <a:t> </a:t>
            </a:r>
            <a:r>
              <a:rPr lang="en-US" sz="2000" dirty="0" err="1"/>
              <a:t>cao</a:t>
            </a:r>
            <a:r>
              <a:rPr lang="en-US" sz="2000" dirty="0"/>
              <a:t>, </a:t>
            </a:r>
            <a:r>
              <a:rPr lang="en-US" sz="2000" dirty="0" err="1"/>
              <a:t>giảm</a:t>
            </a:r>
            <a:r>
              <a:rPr lang="en-US" sz="2000" dirty="0"/>
              <a:t> 10 kg </a:t>
            </a:r>
            <a:r>
              <a:rPr lang="en-US" sz="2000" dirty="0" err="1"/>
              <a:t>trong</a:t>
            </a:r>
            <a:r>
              <a:rPr lang="en-US" sz="2000" dirty="0"/>
              <a:t> </a:t>
            </a:r>
            <a:r>
              <a:rPr lang="en-US" sz="2000" dirty="0" err="1"/>
              <a:t>vòng</a:t>
            </a:r>
            <a:r>
              <a:rPr lang="en-US" sz="2000" dirty="0"/>
              <a:t> 1 </a:t>
            </a:r>
            <a:r>
              <a:rPr lang="en-US" sz="2000" dirty="0" err="1"/>
              <a:t>tuần</a:t>
            </a:r>
            <a:r>
              <a:rPr lang="en-US" sz="2000" dirty="0"/>
              <a:t>… </a:t>
            </a:r>
            <a:r>
              <a:rPr lang="en-US" sz="2000" dirty="0" err="1"/>
              <a:t>Chính</a:t>
            </a:r>
            <a:r>
              <a:rPr lang="en-US" sz="2000" dirty="0"/>
              <a:t> </a:t>
            </a:r>
            <a:r>
              <a:rPr lang="en-US" sz="2000" dirty="0" err="1"/>
              <a:t>những</a:t>
            </a:r>
            <a:r>
              <a:rPr lang="en-US" sz="2000" dirty="0"/>
              <a:t> </a:t>
            </a:r>
            <a:r>
              <a:rPr lang="en-US" sz="2000" dirty="0" err="1"/>
              <a:t>quảng</a:t>
            </a:r>
            <a:r>
              <a:rPr lang="en-US" sz="2000" dirty="0"/>
              <a:t> </a:t>
            </a:r>
            <a:r>
              <a:rPr lang="en-US" sz="2000" dirty="0" err="1"/>
              <a:t>cáo</a:t>
            </a:r>
            <a:r>
              <a:rPr lang="en-US" sz="2000" dirty="0"/>
              <a:t> </a:t>
            </a:r>
            <a:r>
              <a:rPr lang="en-US" sz="2000" dirty="0" err="1"/>
              <a:t>sai</a:t>
            </a:r>
            <a:r>
              <a:rPr lang="en-US" sz="2000" dirty="0"/>
              <a:t> </a:t>
            </a:r>
            <a:r>
              <a:rPr lang="en-US" sz="2000" dirty="0" err="1"/>
              <a:t>phạm</a:t>
            </a:r>
            <a:r>
              <a:rPr lang="en-US" sz="2000" dirty="0"/>
              <a:t> </a:t>
            </a:r>
            <a:r>
              <a:rPr lang="en-US" sz="2000" dirty="0" err="1"/>
              <a:t>trong</a:t>
            </a:r>
            <a:r>
              <a:rPr lang="en-US" sz="2000" dirty="0"/>
              <a:t> </a:t>
            </a:r>
            <a:r>
              <a:rPr lang="en-US" sz="2000" dirty="0" err="1"/>
              <a:t>lĩnh</a:t>
            </a:r>
            <a:r>
              <a:rPr lang="en-US" sz="2000" dirty="0"/>
              <a:t> </a:t>
            </a:r>
            <a:r>
              <a:rPr lang="en-US" sz="2000" dirty="0" err="1"/>
              <a:t>vực</a:t>
            </a:r>
            <a:r>
              <a:rPr lang="en-US" sz="2000" dirty="0"/>
              <a:t> </a:t>
            </a:r>
            <a:r>
              <a:rPr lang="en-US" sz="2000" dirty="0" err="1"/>
              <a:t>thực</a:t>
            </a:r>
            <a:r>
              <a:rPr lang="en-US" sz="2000" dirty="0"/>
              <a:t> </a:t>
            </a:r>
            <a:r>
              <a:rPr lang="en-US" sz="2000" dirty="0" err="1"/>
              <a:t>phẩm</a:t>
            </a:r>
            <a:r>
              <a:rPr lang="en-US" sz="2000" dirty="0"/>
              <a:t> </a:t>
            </a:r>
            <a:r>
              <a:rPr lang="en-US" sz="2000" dirty="0" err="1"/>
              <a:t>chức</a:t>
            </a:r>
            <a:r>
              <a:rPr lang="en-US" sz="2000" dirty="0"/>
              <a:t> </a:t>
            </a:r>
            <a:r>
              <a:rPr lang="en-US" sz="2000" dirty="0" err="1"/>
              <a:t>năng</a:t>
            </a:r>
            <a:r>
              <a:rPr lang="en-US" sz="2000" dirty="0"/>
              <a:t> </a:t>
            </a:r>
            <a:r>
              <a:rPr lang="en-US" sz="2000" dirty="0" err="1"/>
              <a:t>đã</a:t>
            </a:r>
            <a:r>
              <a:rPr lang="en-US" sz="2000" dirty="0"/>
              <a:t> </a:t>
            </a:r>
            <a:r>
              <a:rPr lang="en-US" sz="2000" dirty="0" err="1"/>
              <a:t>và</a:t>
            </a:r>
            <a:r>
              <a:rPr lang="en-US" sz="2000" dirty="0"/>
              <a:t> </a:t>
            </a:r>
            <a:r>
              <a:rPr lang="en-US" sz="2000" dirty="0" err="1"/>
              <a:t>đang</a:t>
            </a:r>
            <a:r>
              <a:rPr lang="en-US" sz="2000" dirty="0"/>
              <a:t> </a:t>
            </a:r>
            <a:r>
              <a:rPr lang="en-US" sz="2000" dirty="0" err="1"/>
              <a:t>gây</a:t>
            </a:r>
            <a:r>
              <a:rPr lang="en-US" sz="2000" dirty="0"/>
              <a:t> </a:t>
            </a:r>
            <a:r>
              <a:rPr lang="en-US" sz="2000" dirty="0" err="1"/>
              <a:t>ra</a:t>
            </a:r>
            <a:r>
              <a:rPr lang="en-US" sz="2000" dirty="0"/>
              <a:t> </a:t>
            </a:r>
            <a:r>
              <a:rPr lang="en-US" sz="2000" dirty="0" err="1"/>
              <a:t>những</a:t>
            </a:r>
            <a:r>
              <a:rPr lang="en-US" sz="2000" dirty="0"/>
              <a:t> </a:t>
            </a:r>
            <a:r>
              <a:rPr lang="en-US" sz="2000" dirty="0" err="1">
                <a:solidFill>
                  <a:srgbClr val="FF0000"/>
                </a:solidFill>
              </a:rPr>
              <a:t>tác</a:t>
            </a:r>
            <a:r>
              <a:rPr lang="en-US" sz="2000" dirty="0">
                <a:solidFill>
                  <a:srgbClr val="FF0000"/>
                </a:solidFill>
              </a:rPr>
              <a:t> </a:t>
            </a:r>
            <a:r>
              <a:rPr lang="en-US" sz="2000" dirty="0" err="1">
                <a:solidFill>
                  <a:srgbClr val="FF0000"/>
                </a:solidFill>
              </a:rPr>
              <a:t>hại</a:t>
            </a:r>
            <a:r>
              <a:rPr lang="en-US" sz="2000" dirty="0">
                <a:solidFill>
                  <a:srgbClr val="FF0000"/>
                </a:solidFill>
              </a:rPr>
              <a:t> </a:t>
            </a:r>
            <a:r>
              <a:rPr lang="en-US" sz="2000" dirty="0" err="1">
                <a:solidFill>
                  <a:srgbClr val="FF0000"/>
                </a:solidFill>
              </a:rPr>
              <a:t>nguy</a:t>
            </a:r>
            <a:r>
              <a:rPr lang="en-US" sz="2000" dirty="0">
                <a:solidFill>
                  <a:srgbClr val="FF0000"/>
                </a:solidFill>
              </a:rPr>
              <a:t> </a:t>
            </a:r>
            <a:r>
              <a:rPr lang="en-US" sz="2000" dirty="0" err="1">
                <a:solidFill>
                  <a:srgbClr val="FF0000"/>
                </a:solidFill>
              </a:rPr>
              <a:t>hiểm</a:t>
            </a:r>
            <a:r>
              <a:rPr lang="en-US" sz="2000" dirty="0">
                <a:solidFill>
                  <a:srgbClr val="FF0000"/>
                </a:solidFill>
              </a:rPr>
              <a:t> </a:t>
            </a:r>
            <a:r>
              <a:rPr lang="en-US" sz="2000" dirty="0" err="1">
                <a:solidFill>
                  <a:srgbClr val="FF0000"/>
                </a:solidFill>
              </a:rPr>
              <a:t>cho</a:t>
            </a:r>
            <a:r>
              <a:rPr lang="en-US" sz="2000" dirty="0">
                <a:solidFill>
                  <a:srgbClr val="FF0000"/>
                </a:solidFill>
              </a:rPr>
              <a:t> </a:t>
            </a:r>
            <a:r>
              <a:rPr lang="en-US" sz="2000" dirty="0" err="1">
                <a:solidFill>
                  <a:srgbClr val="FF0000"/>
                </a:solidFill>
              </a:rPr>
              <a:t>xã</a:t>
            </a:r>
            <a:r>
              <a:rPr lang="en-US" sz="2000" dirty="0">
                <a:solidFill>
                  <a:srgbClr val="FF0000"/>
                </a:solidFill>
              </a:rPr>
              <a:t> </a:t>
            </a:r>
            <a:r>
              <a:rPr lang="en-US" sz="2000" dirty="0" err="1">
                <a:solidFill>
                  <a:srgbClr val="FF0000"/>
                </a:solidFill>
              </a:rPr>
              <a:t>hội</a:t>
            </a:r>
            <a:endParaRPr lang="en-US" sz="2000" dirty="0">
              <a:solidFill>
                <a:srgbClr val="FF0000"/>
              </a:solidFill>
            </a:endParaRPr>
          </a:p>
        </p:txBody>
      </p:sp>
    </p:spTree>
    <p:extLst>
      <p:ext uri="{BB962C8B-B14F-4D97-AF65-F5344CB8AC3E}">
        <p14:creationId xmlns:p14="http://schemas.microsoft.com/office/powerpoint/2010/main" val="364988726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52400" y="1371600"/>
            <a:ext cx="9067800" cy="4093428"/>
          </a:xfrm>
          <a:prstGeom prst="rect">
            <a:avLst/>
          </a:prstGeom>
        </p:spPr>
        <p:txBody>
          <a:bodyPr wrap="square">
            <a:spAutoFit/>
          </a:bodyPr>
          <a:lstStyle/>
          <a:p>
            <a:r>
              <a:rPr lang="en-US" sz="2400" dirty="0" err="1"/>
              <a:t>Hiện</a:t>
            </a:r>
            <a:r>
              <a:rPr lang="en-US" sz="2400" dirty="0"/>
              <a:t> </a:t>
            </a:r>
            <a:r>
              <a:rPr lang="en-US" sz="2400" dirty="0" err="1"/>
              <a:t>nước</a:t>
            </a:r>
            <a:r>
              <a:rPr lang="en-US" sz="2400" dirty="0"/>
              <a:t> ta </a:t>
            </a:r>
            <a:r>
              <a:rPr lang="en-US" sz="2400" dirty="0" err="1"/>
              <a:t>còn</a:t>
            </a:r>
            <a:r>
              <a:rPr lang="en-US" sz="2400" dirty="0"/>
              <a:t> </a:t>
            </a:r>
            <a:r>
              <a:rPr lang="en-US" sz="2400" dirty="0" err="1">
                <a:solidFill>
                  <a:srgbClr val="FF0000"/>
                </a:solidFill>
              </a:rPr>
              <a:t>thiếu</a:t>
            </a:r>
            <a:r>
              <a:rPr lang="en-US" sz="2400" dirty="0">
                <a:solidFill>
                  <a:srgbClr val="FF0000"/>
                </a:solidFill>
              </a:rPr>
              <a:t> </a:t>
            </a:r>
            <a:r>
              <a:rPr lang="en-US" sz="2400" dirty="0" err="1">
                <a:solidFill>
                  <a:srgbClr val="FF0000"/>
                </a:solidFill>
              </a:rPr>
              <a:t>những</a:t>
            </a:r>
            <a:r>
              <a:rPr lang="en-US" sz="2400" dirty="0">
                <a:solidFill>
                  <a:srgbClr val="FF0000"/>
                </a:solidFill>
              </a:rPr>
              <a:t> </a:t>
            </a:r>
            <a:r>
              <a:rPr lang="en-US" sz="2400" dirty="0" err="1">
                <a:solidFill>
                  <a:srgbClr val="FF0000"/>
                </a:solidFill>
              </a:rPr>
              <a:t>quy</a:t>
            </a:r>
            <a:r>
              <a:rPr lang="en-US" sz="2400" dirty="0">
                <a:solidFill>
                  <a:srgbClr val="FF0000"/>
                </a:solidFill>
              </a:rPr>
              <a:t> </a:t>
            </a:r>
            <a:r>
              <a:rPr lang="en-US" sz="2400" dirty="0" err="1">
                <a:solidFill>
                  <a:srgbClr val="FF0000"/>
                </a:solidFill>
              </a:rPr>
              <a:t>định</a:t>
            </a:r>
            <a:r>
              <a:rPr lang="en-US" sz="2400" dirty="0">
                <a:solidFill>
                  <a:srgbClr val="FF0000"/>
                </a:solidFill>
              </a:rPr>
              <a:t> </a:t>
            </a:r>
            <a:r>
              <a:rPr lang="en-US" sz="2400" dirty="0" err="1"/>
              <a:t>làm</a:t>
            </a:r>
            <a:r>
              <a:rPr lang="en-US" sz="2400" dirty="0"/>
              <a:t> </a:t>
            </a:r>
            <a:r>
              <a:rPr lang="en-US" sz="2400" dirty="0" err="1"/>
              <a:t>sao</a:t>
            </a:r>
            <a:r>
              <a:rPr lang="en-US" sz="2400" dirty="0"/>
              <a:t> </a:t>
            </a:r>
            <a:r>
              <a:rPr lang="en-US" sz="2400" dirty="0" err="1"/>
              <a:t>để</a:t>
            </a:r>
            <a:r>
              <a:rPr lang="en-US" sz="2400" dirty="0"/>
              <a:t> </a:t>
            </a:r>
            <a:r>
              <a:rPr lang="en-US" sz="2400" dirty="0" err="1"/>
              <a:t>quản</a:t>
            </a:r>
            <a:r>
              <a:rPr lang="en-US" sz="2400" dirty="0"/>
              <a:t> </a:t>
            </a:r>
            <a:r>
              <a:rPr lang="en-US" sz="2400" dirty="0" err="1"/>
              <a:t>lý</a:t>
            </a:r>
            <a:r>
              <a:rPr lang="en-US" sz="2400" dirty="0"/>
              <a:t> </a:t>
            </a:r>
            <a:r>
              <a:rPr lang="en-US" sz="2400" dirty="0" err="1"/>
              <a:t>hình</a:t>
            </a:r>
            <a:r>
              <a:rPr lang="en-US" sz="2400" dirty="0"/>
              <a:t> </a:t>
            </a:r>
            <a:r>
              <a:rPr lang="en-US" sz="2400" dirty="0" err="1"/>
              <a:t>thức</a:t>
            </a:r>
            <a:r>
              <a:rPr lang="en-US" sz="2400" dirty="0"/>
              <a:t> </a:t>
            </a:r>
            <a:r>
              <a:rPr lang="en-US" sz="2400" dirty="0" err="1">
                <a:solidFill>
                  <a:srgbClr val="FF0000"/>
                </a:solidFill>
              </a:rPr>
              <a:t>mua</a:t>
            </a:r>
            <a:r>
              <a:rPr lang="en-US" sz="2400" dirty="0">
                <a:solidFill>
                  <a:srgbClr val="FF0000"/>
                </a:solidFill>
              </a:rPr>
              <a:t> </a:t>
            </a:r>
            <a:r>
              <a:rPr lang="en-US" sz="2400" dirty="0" err="1">
                <a:solidFill>
                  <a:srgbClr val="FF0000"/>
                </a:solidFill>
              </a:rPr>
              <a:t>bán</a:t>
            </a:r>
            <a:r>
              <a:rPr lang="en-US" sz="2400" dirty="0">
                <a:solidFill>
                  <a:srgbClr val="FF0000"/>
                </a:solidFill>
              </a:rPr>
              <a:t> online</a:t>
            </a:r>
            <a:r>
              <a:rPr lang="en-US" sz="2400" dirty="0"/>
              <a:t>. </a:t>
            </a:r>
            <a:r>
              <a:rPr lang="en-US" sz="2400" dirty="0" err="1"/>
              <a:t>Bởi</a:t>
            </a:r>
            <a:r>
              <a:rPr lang="en-US" sz="2400" dirty="0"/>
              <a:t> </a:t>
            </a:r>
            <a:r>
              <a:rPr lang="en-US" sz="2400" dirty="0" err="1"/>
              <a:t>giờ</a:t>
            </a:r>
            <a:r>
              <a:rPr lang="en-US" sz="2400" dirty="0"/>
              <a:t> </a:t>
            </a:r>
            <a:r>
              <a:rPr lang="en-US" sz="2400" dirty="0" err="1"/>
              <a:t>đây</a:t>
            </a:r>
            <a:r>
              <a:rPr lang="en-US" sz="2400" dirty="0"/>
              <a:t>, </a:t>
            </a:r>
            <a:r>
              <a:rPr lang="en-US" sz="2400" dirty="0" err="1"/>
              <a:t>bất</a:t>
            </a:r>
            <a:r>
              <a:rPr lang="en-US" sz="2400" dirty="0"/>
              <a:t> </a:t>
            </a:r>
            <a:r>
              <a:rPr lang="en-US" sz="2400" dirty="0" err="1"/>
              <a:t>cứ</a:t>
            </a:r>
            <a:r>
              <a:rPr lang="en-US" sz="2400" dirty="0"/>
              <a:t> </a:t>
            </a:r>
            <a:r>
              <a:rPr lang="en-US" sz="2400" dirty="0" err="1"/>
              <a:t>ai</a:t>
            </a:r>
            <a:r>
              <a:rPr lang="en-US" sz="2400" dirty="0"/>
              <a:t> </a:t>
            </a:r>
            <a:r>
              <a:rPr lang="en-US" sz="2400" dirty="0" err="1"/>
              <a:t>cũng</a:t>
            </a:r>
            <a:r>
              <a:rPr lang="en-US" sz="2400" dirty="0"/>
              <a:t> </a:t>
            </a:r>
            <a:r>
              <a:rPr lang="en-US" sz="2400" dirty="0" err="1"/>
              <a:t>có</a:t>
            </a:r>
            <a:r>
              <a:rPr lang="en-US" sz="2400" dirty="0"/>
              <a:t> </a:t>
            </a:r>
            <a:r>
              <a:rPr lang="en-US" sz="2400" dirty="0" err="1"/>
              <a:t>thể</a:t>
            </a:r>
            <a:r>
              <a:rPr lang="en-US" sz="2400" dirty="0"/>
              <a:t> </a:t>
            </a:r>
            <a:r>
              <a:rPr lang="en-US" sz="2400" dirty="0" err="1"/>
              <a:t>đưa</a:t>
            </a:r>
            <a:r>
              <a:rPr lang="en-US" sz="2400" dirty="0"/>
              <a:t> </a:t>
            </a:r>
            <a:r>
              <a:rPr lang="en-US" sz="2400" dirty="0" err="1"/>
              <a:t>mặt</a:t>
            </a:r>
            <a:r>
              <a:rPr lang="en-US" sz="2400" dirty="0"/>
              <a:t> </a:t>
            </a:r>
            <a:r>
              <a:rPr lang="en-US" sz="2400" dirty="0" err="1"/>
              <a:t>hàng</a:t>
            </a:r>
            <a:r>
              <a:rPr lang="en-US" sz="2400" dirty="0"/>
              <a:t> </a:t>
            </a:r>
            <a:r>
              <a:rPr lang="en-US" sz="2400" dirty="0" err="1"/>
              <a:t>thực</a:t>
            </a:r>
            <a:r>
              <a:rPr lang="en-US" sz="2400" dirty="0"/>
              <a:t> </a:t>
            </a:r>
            <a:r>
              <a:rPr lang="en-US" sz="2400" dirty="0" err="1"/>
              <a:t>phẩm</a:t>
            </a:r>
            <a:r>
              <a:rPr lang="en-US" sz="2400" dirty="0"/>
              <a:t> </a:t>
            </a:r>
            <a:r>
              <a:rPr lang="en-US" sz="2400" dirty="0" err="1"/>
              <a:t>chức</a:t>
            </a:r>
            <a:r>
              <a:rPr lang="en-US" sz="2400" dirty="0"/>
              <a:t> </a:t>
            </a:r>
            <a:r>
              <a:rPr lang="en-US" sz="2400" dirty="0" err="1"/>
              <a:t>năng</a:t>
            </a:r>
            <a:r>
              <a:rPr lang="en-US" sz="2400" dirty="0"/>
              <a:t> </a:t>
            </a:r>
            <a:r>
              <a:rPr lang="en-US" sz="2400" dirty="0" err="1"/>
              <a:t>lên</a:t>
            </a:r>
            <a:r>
              <a:rPr lang="en-US" sz="2400" dirty="0"/>
              <a:t> </a:t>
            </a:r>
            <a:r>
              <a:rPr lang="en-US" sz="2400" dirty="0" err="1"/>
              <a:t>các</a:t>
            </a:r>
            <a:r>
              <a:rPr lang="en-US" sz="2400" dirty="0"/>
              <a:t> </a:t>
            </a:r>
            <a:r>
              <a:rPr lang="en-US" sz="2400" dirty="0" err="1"/>
              <a:t>trang</a:t>
            </a:r>
            <a:r>
              <a:rPr lang="en-US" sz="2400" dirty="0"/>
              <a:t> </a:t>
            </a:r>
            <a:r>
              <a:rPr lang="en-US" sz="2400" dirty="0" err="1"/>
              <a:t>mạng</a:t>
            </a:r>
            <a:r>
              <a:rPr lang="en-US" sz="2400" dirty="0"/>
              <a:t> </a:t>
            </a:r>
            <a:r>
              <a:rPr lang="en-US" sz="2400" dirty="0" err="1"/>
              <a:t>xã</a:t>
            </a:r>
            <a:r>
              <a:rPr lang="en-US" sz="2400" dirty="0"/>
              <a:t> </a:t>
            </a:r>
            <a:r>
              <a:rPr lang="en-US" sz="2400" dirty="0" err="1"/>
              <a:t>hội</a:t>
            </a:r>
            <a:r>
              <a:rPr lang="en-US" sz="2400" dirty="0"/>
              <a:t> </a:t>
            </a:r>
            <a:r>
              <a:rPr lang="en-US" sz="2400" dirty="0" err="1"/>
              <a:t>hoặc</a:t>
            </a:r>
            <a:r>
              <a:rPr lang="en-US" sz="2400" dirty="0"/>
              <a:t> </a:t>
            </a:r>
            <a:r>
              <a:rPr lang="en-US" sz="2400" dirty="0" err="1"/>
              <a:t>tạo</a:t>
            </a:r>
            <a:r>
              <a:rPr lang="en-US" sz="2400" dirty="0"/>
              <a:t> website </a:t>
            </a:r>
            <a:r>
              <a:rPr lang="en-US" sz="2400" dirty="0" err="1"/>
              <a:t>để</a:t>
            </a:r>
            <a:r>
              <a:rPr lang="en-US" sz="2400" dirty="0"/>
              <a:t> </a:t>
            </a:r>
            <a:r>
              <a:rPr lang="en-US" sz="2400" dirty="0" err="1"/>
              <a:t>mua</a:t>
            </a:r>
            <a:r>
              <a:rPr lang="en-US" sz="2400" dirty="0"/>
              <a:t> </a:t>
            </a:r>
            <a:r>
              <a:rPr lang="en-US" sz="2400" dirty="0" err="1"/>
              <a:t>bán</a:t>
            </a:r>
            <a:r>
              <a:rPr lang="en-US" sz="2400" dirty="0"/>
              <a:t>. </a:t>
            </a:r>
            <a:r>
              <a:rPr lang="en-US" sz="2400" dirty="0" err="1"/>
              <a:t>Việc</a:t>
            </a:r>
            <a:r>
              <a:rPr lang="en-US" sz="2400" dirty="0"/>
              <a:t> </a:t>
            </a:r>
            <a:r>
              <a:rPr lang="en-US" sz="2400" dirty="0" err="1"/>
              <a:t>kinh</a:t>
            </a:r>
            <a:r>
              <a:rPr lang="en-US" sz="2400" dirty="0"/>
              <a:t> </a:t>
            </a:r>
            <a:r>
              <a:rPr lang="en-US" sz="2400" dirty="0" err="1"/>
              <a:t>doanh</a:t>
            </a:r>
            <a:r>
              <a:rPr lang="en-US" sz="2400" dirty="0"/>
              <a:t> </a:t>
            </a:r>
            <a:r>
              <a:rPr lang="en-US" sz="2400" dirty="0" err="1"/>
              <a:t>dễ</a:t>
            </a:r>
            <a:r>
              <a:rPr lang="en-US" sz="2400" dirty="0"/>
              <a:t> </a:t>
            </a:r>
            <a:r>
              <a:rPr lang="en-US" sz="2400" dirty="0" err="1"/>
              <a:t>dàng</a:t>
            </a:r>
            <a:r>
              <a:rPr lang="en-US" sz="2400" dirty="0"/>
              <a:t> </a:t>
            </a:r>
            <a:r>
              <a:rPr lang="en-US" sz="2400" dirty="0" err="1"/>
              <a:t>trên</a:t>
            </a:r>
            <a:r>
              <a:rPr lang="en-US" sz="2400" dirty="0"/>
              <a:t> </a:t>
            </a:r>
            <a:r>
              <a:rPr lang="en-US" sz="2400" dirty="0" err="1"/>
              <a:t>các</a:t>
            </a:r>
            <a:r>
              <a:rPr lang="en-US" sz="2400" dirty="0"/>
              <a:t> </a:t>
            </a:r>
            <a:r>
              <a:rPr lang="en-US" sz="2400" dirty="0" err="1"/>
              <a:t>trang</a:t>
            </a:r>
            <a:r>
              <a:rPr lang="en-US" sz="2400" dirty="0"/>
              <a:t> </a:t>
            </a:r>
            <a:r>
              <a:rPr lang="en-US" sz="2400" dirty="0" err="1"/>
              <a:t>mạng</a:t>
            </a:r>
            <a:r>
              <a:rPr lang="en-US" sz="2400" dirty="0"/>
              <a:t> </a:t>
            </a:r>
            <a:r>
              <a:rPr lang="en-US" sz="2400" dirty="0" err="1"/>
              <a:t>xã</a:t>
            </a:r>
            <a:r>
              <a:rPr lang="en-US" sz="2400" dirty="0"/>
              <a:t> </a:t>
            </a:r>
            <a:r>
              <a:rPr lang="en-US" sz="2400" dirty="0" err="1"/>
              <a:t>hội</a:t>
            </a:r>
            <a:r>
              <a:rPr lang="en-US" sz="2400" dirty="0"/>
              <a:t> </a:t>
            </a:r>
            <a:r>
              <a:rPr lang="en-US" sz="2400" dirty="0" err="1"/>
              <a:t>khiến</a:t>
            </a:r>
            <a:r>
              <a:rPr lang="en-US" sz="2400" dirty="0"/>
              <a:t> </a:t>
            </a:r>
            <a:r>
              <a:rPr lang="en-US" sz="2400" dirty="0" err="1"/>
              <a:t>khách</a:t>
            </a:r>
            <a:r>
              <a:rPr lang="en-US" sz="2400" dirty="0"/>
              <a:t> </a:t>
            </a:r>
            <a:r>
              <a:rPr lang="en-US" sz="2400" dirty="0" err="1"/>
              <a:t>hàng</a:t>
            </a:r>
            <a:r>
              <a:rPr lang="en-US" sz="2400" dirty="0"/>
              <a:t> </a:t>
            </a:r>
            <a:r>
              <a:rPr lang="en-US" sz="2400" dirty="0" err="1"/>
              <a:t>gặp</a:t>
            </a:r>
            <a:r>
              <a:rPr lang="en-US" sz="2400" dirty="0"/>
              <a:t> </a:t>
            </a:r>
            <a:r>
              <a:rPr lang="en-US" sz="2400" dirty="0">
                <a:solidFill>
                  <a:srgbClr val="FF0000"/>
                </a:solidFill>
              </a:rPr>
              <a:t>50% </a:t>
            </a:r>
            <a:r>
              <a:rPr lang="en-US" sz="2400" dirty="0" err="1">
                <a:solidFill>
                  <a:srgbClr val="FF0000"/>
                </a:solidFill>
              </a:rPr>
              <a:t>rủi</a:t>
            </a:r>
            <a:r>
              <a:rPr lang="en-US" sz="2400" dirty="0">
                <a:solidFill>
                  <a:srgbClr val="FF0000"/>
                </a:solidFill>
              </a:rPr>
              <a:t> </a:t>
            </a:r>
            <a:r>
              <a:rPr lang="en-US" sz="2400" dirty="0" err="1">
                <a:solidFill>
                  <a:srgbClr val="FF0000"/>
                </a:solidFill>
              </a:rPr>
              <a:t>ro</a:t>
            </a:r>
            <a:r>
              <a:rPr lang="en-US" sz="2400" dirty="0">
                <a:solidFill>
                  <a:srgbClr val="FF0000"/>
                </a:solidFill>
              </a:rPr>
              <a:t> </a:t>
            </a:r>
            <a:r>
              <a:rPr lang="en-US" sz="2400" dirty="0" err="1"/>
              <a:t>mua</a:t>
            </a:r>
            <a:r>
              <a:rPr lang="en-US" sz="2400" dirty="0"/>
              <a:t> </a:t>
            </a:r>
            <a:r>
              <a:rPr lang="en-US" sz="2400" dirty="0" err="1"/>
              <a:t>phải</a:t>
            </a:r>
            <a:r>
              <a:rPr lang="en-US" sz="2400" dirty="0"/>
              <a:t> </a:t>
            </a:r>
            <a:r>
              <a:rPr lang="en-US" sz="2400" dirty="0" err="1"/>
              <a:t>sản</a:t>
            </a:r>
            <a:r>
              <a:rPr lang="en-US" sz="2400" dirty="0"/>
              <a:t> </a:t>
            </a:r>
            <a:r>
              <a:rPr lang="en-US" sz="2400" dirty="0" err="1"/>
              <a:t>phẩm</a:t>
            </a:r>
            <a:r>
              <a:rPr lang="en-US" sz="2400" dirty="0"/>
              <a:t> </a:t>
            </a:r>
            <a:r>
              <a:rPr lang="en-US" sz="2400" dirty="0" err="1"/>
              <a:t>giả</a:t>
            </a:r>
            <a:r>
              <a:rPr lang="en-US" sz="2400" dirty="0"/>
              <a:t>, </a:t>
            </a:r>
            <a:r>
              <a:rPr lang="en-US" sz="2400" dirty="0" err="1"/>
              <a:t>kém</a:t>
            </a:r>
            <a:r>
              <a:rPr lang="en-US" sz="2400" dirty="0"/>
              <a:t> </a:t>
            </a:r>
            <a:r>
              <a:rPr lang="en-US" sz="2400" dirty="0" err="1"/>
              <a:t>chất</a:t>
            </a:r>
            <a:r>
              <a:rPr lang="en-US" sz="2400" dirty="0"/>
              <a:t> </a:t>
            </a:r>
            <a:r>
              <a:rPr lang="en-US" sz="2400" dirty="0" err="1" smtClean="0"/>
              <a:t>lượng</a:t>
            </a:r>
            <a:endParaRPr lang="en-US" sz="2400" dirty="0" smtClean="0"/>
          </a:p>
          <a:p>
            <a:r>
              <a:rPr lang="en-US" sz="2400" dirty="0" smtClean="0"/>
              <a:t>- </a:t>
            </a:r>
            <a:r>
              <a:rPr lang="en-US" sz="2400" dirty="0" err="1" smtClean="0"/>
              <a:t>Với</a:t>
            </a:r>
            <a:r>
              <a:rPr lang="en-US" sz="2400" dirty="0" smtClean="0"/>
              <a:t> </a:t>
            </a:r>
            <a:r>
              <a:rPr lang="en-US" sz="2400" dirty="0" err="1"/>
              <a:t>hình</a:t>
            </a:r>
            <a:r>
              <a:rPr lang="en-US" sz="2400" dirty="0"/>
              <a:t> </a:t>
            </a:r>
            <a:r>
              <a:rPr lang="en-US" sz="2400" dirty="0" err="1"/>
              <a:t>thức</a:t>
            </a:r>
            <a:r>
              <a:rPr lang="en-US" sz="2400" dirty="0"/>
              <a:t> </a:t>
            </a:r>
            <a:r>
              <a:rPr lang="en-US" sz="2400" dirty="0" err="1"/>
              <a:t>kinh</a:t>
            </a:r>
            <a:r>
              <a:rPr lang="en-US" sz="2400" dirty="0"/>
              <a:t> </a:t>
            </a:r>
            <a:r>
              <a:rPr lang="en-US" sz="2400" dirty="0" err="1"/>
              <a:t>doanh</a:t>
            </a:r>
            <a:r>
              <a:rPr lang="en-US" sz="2400" dirty="0"/>
              <a:t> </a:t>
            </a:r>
            <a:r>
              <a:rPr lang="en-US" sz="2400" dirty="0" err="1"/>
              <a:t>này</a:t>
            </a:r>
            <a:r>
              <a:rPr lang="en-US" sz="2400" dirty="0"/>
              <a:t>, </a:t>
            </a:r>
            <a:r>
              <a:rPr lang="en-US" sz="2400" dirty="0" err="1"/>
              <a:t>người</a:t>
            </a:r>
            <a:r>
              <a:rPr lang="en-US" sz="2400" dirty="0"/>
              <a:t> </a:t>
            </a:r>
            <a:r>
              <a:rPr lang="en-US" sz="2400" dirty="0" err="1"/>
              <a:t>bán</a:t>
            </a:r>
            <a:r>
              <a:rPr lang="en-US" sz="2400" dirty="0"/>
              <a:t> </a:t>
            </a:r>
            <a:r>
              <a:rPr lang="en-US" sz="2400" dirty="0" err="1"/>
              <a:t>không</a:t>
            </a:r>
            <a:r>
              <a:rPr lang="en-US" sz="2400" dirty="0"/>
              <a:t> </a:t>
            </a:r>
            <a:r>
              <a:rPr lang="en-US" sz="2400" dirty="0" err="1"/>
              <a:t>cần</a:t>
            </a:r>
            <a:r>
              <a:rPr lang="en-US" sz="2400" dirty="0"/>
              <a:t> </a:t>
            </a:r>
            <a:r>
              <a:rPr lang="en-US" sz="2400" dirty="0" err="1"/>
              <a:t>công</a:t>
            </a:r>
            <a:r>
              <a:rPr lang="en-US" sz="2400" dirty="0"/>
              <a:t> </a:t>
            </a:r>
            <a:r>
              <a:rPr lang="en-US" sz="2400" dirty="0" err="1"/>
              <a:t>khai</a:t>
            </a:r>
            <a:r>
              <a:rPr lang="en-US" sz="2400" dirty="0"/>
              <a:t> </a:t>
            </a:r>
            <a:r>
              <a:rPr lang="en-US" sz="2400" dirty="0" err="1"/>
              <a:t>nơi</a:t>
            </a:r>
            <a:r>
              <a:rPr lang="en-US" sz="2400" dirty="0"/>
              <a:t> </a:t>
            </a:r>
            <a:r>
              <a:rPr lang="en-US" sz="2400" dirty="0" err="1"/>
              <a:t>trưng</a:t>
            </a:r>
            <a:r>
              <a:rPr lang="en-US" sz="2400" dirty="0"/>
              <a:t> </a:t>
            </a:r>
            <a:r>
              <a:rPr lang="en-US" sz="2400" dirty="0" err="1"/>
              <a:t>bày</a:t>
            </a:r>
            <a:r>
              <a:rPr lang="en-US" sz="2400" dirty="0"/>
              <a:t>, </a:t>
            </a:r>
            <a:r>
              <a:rPr lang="en-US" sz="2400" dirty="0" err="1"/>
              <a:t>bảo</a:t>
            </a:r>
            <a:r>
              <a:rPr lang="en-US" sz="2400" dirty="0"/>
              <a:t> </a:t>
            </a:r>
            <a:r>
              <a:rPr lang="en-US" sz="2400" dirty="0" err="1"/>
              <a:t>quản</a:t>
            </a:r>
            <a:r>
              <a:rPr lang="en-US" sz="2400" dirty="0"/>
              <a:t> </a:t>
            </a:r>
            <a:r>
              <a:rPr lang="en-US" sz="2400" dirty="0" err="1"/>
              <a:t>hàng</a:t>
            </a:r>
            <a:r>
              <a:rPr lang="en-US" sz="2400" dirty="0"/>
              <a:t> </a:t>
            </a:r>
            <a:r>
              <a:rPr lang="en-US" sz="2400" dirty="0" err="1"/>
              <a:t>hóa</a:t>
            </a:r>
            <a:r>
              <a:rPr lang="en-US" sz="2400" dirty="0"/>
              <a:t>, </a:t>
            </a:r>
            <a:r>
              <a:rPr lang="en-US" sz="2400" dirty="0" err="1"/>
              <a:t>thường</a:t>
            </a:r>
            <a:r>
              <a:rPr lang="en-US" sz="2400" dirty="0"/>
              <a:t> </a:t>
            </a:r>
            <a:r>
              <a:rPr lang="en-US" sz="2400" dirty="0" err="1"/>
              <a:t>giao</a:t>
            </a:r>
            <a:r>
              <a:rPr lang="en-US" sz="2400" dirty="0"/>
              <a:t> </a:t>
            </a:r>
            <a:r>
              <a:rPr lang="en-US" sz="2400" dirty="0" err="1"/>
              <a:t>hàng</a:t>
            </a:r>
            <a:r>
              <a:rPr lang="en-US" sz="2400" dirty="0"/>
              <a:t> </a:t>
            </a:r>
            <a:r>
              <a:rPr lang="en-US" sz="2400" dirty="0" err="1"/>
              <a:t>với</a:t>
            </a:r>
            <a:r>
              <a:rPr lang="en-US" sz="2400" dirty="0"/>
              <a:t> </a:t>
            </a:r>
            <a:r>
              <a:rPr lang="en-US" sz="2400" dirty="0" err="1"/>
              <a:t>số</a:t>
            </a:r>
            <a:r>
              <a:rPr lang="en-US" sz="2400" dirty="0"/>
              <a:t> </a:t>
            </a:r>
            <a:r>
              <a:rPr lang="en-US" sz="2400" dirty="0" err="1"/>
              <a:t>lượng</a:t>
            </a:r>
            <a:r>
              <a:rPr lang="en-US" sz="2400" dirty="0"/>
              <a:t> </a:t>
            </a:r>
            <a:r>
              <a:rPr lang="en-US" sz="2400" dirty="0" err="1"/>
              <a:t>ít</a:t>
            </a:r>
            <a:r>
              <a:rPr lang="en-US" sz="2400" dirty="0"/>
              <a:t> </a:t>
            </a:r>
            <a:r>
              <a:rPr lang="en-US" sz="2400" dirty="0" err="1"/>
              <a:t>theo</a:t>
            </a:r>
            <a:r>
              <a:rPr lang="en-US" sz="2400" dirty="0"/>
              <a:t> </a:t>
            </a:r>
            <a:r>
              <a:rPr lang="en-US" sz="2400" dirty="0" err="1"/>
              <a:t>đơn</a:t>
            </a:r>
            <a:r>
              <a:rPr lang="en-US" sz="2400" dirty="0"/>
              <a:t> </a:t>
            </a:r>
            <a:r>
              <a:rPr lang="en-US" sz="2400" dirty="0" err="1"/>
              <a:t>đặt</a:t>
            </a:r>
            <a:r>
              <a:rPr lang="en-US" sz="2400" dirty="0"/>
              <a:t> </a:t>
            </a:r>
            <a:r>
              <a:rPr lang="en-US" sz="2400" dirty="0" err="1"/>
              <a:t>hàng</a:t>
            </a:r>
            <a:r>
              <a:rPr lang="en-US" sz="2400" dirty="0"/>
              <a:t> qua </a:t>
            </a:r>
            <a:r>
              <a:rPr lang="en-US" sz="2400" dirty="0" err="1"/>
              <a:t>điện</a:t>
            </a:r>
            <a:r>
              <a:rPr lang="en-US" sz="2400" dirty="0"/>
              <a:t> </a:t>
            </a:r>
            <a:r>
              <a:rPr lang="en-US" sz="2400" dirty="0" err="1"/>
              <a:t>thoại</a:t>
            </a:r>
            <a:r>
              <a:rPr lang="en-US" sz="2400" dirty="0"/>
              <a:t> </a:t>
            </a:r>
            <a:r>
              <a:rPr lang="en-US" sz="2400" dirty="0" err="1"/>
              <a:t>cũng</a:t>
            </a:r>
            <a:r>
              <a:rPr lang="en-US" sz="2400" dirty="0"/>
              <a:t> </a:t>
            </a:r>
            <a:r>
              <a:rPr lang="en-US" sz="2400" dirty="0" err="1"/>
              <a:t>gây</a:t>
            </a:r>
            <a:r>
              <a:rPr lang="en-US" sz="2400" dirty="0"/>
              <a:t> </a:t>
            </a:r>
            <a:r>
              <a:rPr lang="en-US" sz="2400" dirty="0" err="1"/>
              <a:t>ra</a:t>
            </a:r>
            <a:r>
              <a:rPr lang="en-US" sz="2400" dirty="0"/>
              <a:t> </a:t>
            </a:r>
            <a:r>
              <a:rPr lang="en-US" sz="2400" dirty="0" err="1"/>
              <a:t>nhiều</a:t>
            </a:r>
            <a:r>
              <a:rPr lang="en-US" sz="2400" dirty="0"/>
              <a:t> </a:t>
            </a:r>
            <a:r>
              <a:rPr lang="en-US" sz="2400" dirty="0" err="1"/>
              <a:t>khó</a:t>
            </a:r>
            <a:r>
              <a:rPr lang="en-US" sz="2400" dirty="0"/>
              <a:t> </a:t>
            </a:r>
            <a:r>
              <a:rPr lang="en-US" sz="2400" dirty="0" err="1"/>
              <a:t>khăn</a:t>
            </a:r>
            <a:r>
              <a:rPr lang="en-US" sz="2400" dirty="0"/>
              <a:t> </a:t>
            </a:r>
            <a:r>
              <a:rPr lang="en-US" sz="2400" dirty="0" err="1"/>
              <a:t>trong</a:t>
            </a:r>
            <a:r>
              <a:rPr lang="en-US" sz="2400" dirty="0"/>
              <a:t> </a:t>
            </a:r>
            <a:r>
              <a:rPr lang="en-US" sz="2400" dirty="0" err="1"/>
              <a:t>công</a:t>
            </a:r>
            <a:r>
              <a:rPr lang="en-US" sz="2400" dirty="0"/>
              <a:t> </a:t>
            </a:r>
            <a:r>
              <a:rPr lang="en-US" sz="2400" dirty="0" err="1"/>
              <a:t>tác</a:t>
            </a:r>
            <a:r>
              <a:rPr lang="en-US" sz="2400" dirty="0"/>
              <a:t> </a:t>
            </a:r>
            <a:r>
              <a:rPr lang="en-US" sz="2400" dirty="0" err="1"/>
              <a:t>xử</a:t>
            </a:r>
            <a:r>
              <a:rPr lang="en-US" sz="2400" dirty="0"/>
              <a:t> </a:t>
            </a:r>
            <a:r>
              <a:rPr lang="en-US" sz="2400" dirty="0" err="1"/>
              <a:t>lý</a:t>
            </a:r>
            <a:r>
              <a:rPr lang="en-US" sz="2400" dirty="0"/>
              <a:t> </a:t>
            </a:r>
            <a:r>
              <a:rPr lang="en-US" sz="2400" dirty="0" err="1"/>
              <a:t>các</a:t>
            </a:r>
            <a:r>
              <a:rPr lang="en-US" sz="2400" dirty="0"/>
              <a:t> </a:t>
            </a:r>
            <a:r>
              <a:rPr lang="en-US" sz="2400" dirty="0" err="1"/>
              <a:t>cơ</a:t>
            </a:r>
            <a:r>
              <a:rPr lang="en-US" sz="2400" dirty="0"/>
              <a:t> </a:t>
            </a:r>
            <a:r>
              <a:rPr lang="en-US" sz="2400" dirty="0" err="1"/>
              <a:t>sở</a:t>
            </a:r>
            <a:r>
              <a:rPr lang="en-US" sz="2400" dirty="0"/>
              <a:t> </a:t>
            </a:r>
            <a:r>
              <a:rPr lang="en-US" sz="2400" dirty="0" err="1"/>
              <a:t>kinh</a:t>
            </a:r>
            <a:r>
              <a:rPr lang="en-US" sz="2400" dirty="0"/>
              <a:t> </a:t>
            </a:r>
            <a:r>
              <a:rPr lang="en-US" sz="2400" dirty="0" err="1"/>
              <a:t>doanh</a:t>
            </a:r>
            <a:r>
              <a:rPr lang="en-US" sz="2400" dirty="0"/>
              <a:t> </a:t>
            </a:r>
            <a:r>
              <a:rPr lang="en-US" sz="2400" dirty="0" err="1"/>
              <a:t>sản</a:t>
            </a:r>
            <a:r>
              <a:rPr lang="en-US" sz="2400" dirty="0"/>
              <a:t> </a:t>
            </a:r>
            <a:r>
              <a:rPr lang="en-US" sz="2400" dirty="0" err="1"/>
              <a:t>phẩm</a:t>
            </a:r>
            <a:r>
              <a:rPr lang="en-US" sz="2400" dirty="0"/>
              <a:t> </a:t>
            </a:r>
            <a:r>
              <a:rPr lang="en-US" sz="2400" dirty="0" err="1"/>
              <a:t>không</a:t>
            </a:r>
            <a:r>
              <a:rPr lang="en-US" sz="2400" dirty="0"/>
              <a:t> </a:t>
            </a:r>
            <a:r>
              <a:rPr lang="en-US" sz="2400" dirty="0" err="1"/>
              <a:t>đảm</a:t>
            </a:r>
            <a:r>
              <a:rPr lang="en-US" sz="2400" dirty="0"/>
              <a:t> </a:t>
            </a:r>
            <a:r>
              <a:rPr lang="en-US" sz="2400" dirty="0" err="1"/>
              <a:t>bảo</a:t>
            </a:r>
            <a:r>
              <a:rPr lang="en-US" sz="2400" dirty="0"/>
              <a:t> </a:t>
            </a:r>
            <a:r>
              <a:rPr lang="en-US" sz="2400" dirty="0" err="1"/>
              <a:t>chất</a:t>
            </a:r>
            <a:r>
              <a:rPr lang="en-US" sz="2400" dirty="0"/>
              <a:t> </a:t>
            </a:r>
            <a:r>
              <a:rPr lang="en-US" sz="2400" dirty="0" err="1"/>
              <a:t>lượng</a:t>
            </a:r>
            <a:r>
              <a:rPr lang="en-US" sz="2400" dirty="0"/>
              <a:t>, </a:t>
            </a:r>
            <a:r>
              <a:rPr lang="en-US" sz="2400" dirty="0" err="1"/>
              <a:t>thời</a:t>
            </a:r>
            <a:r>
              <a:rPr lang="en-US" sz="2400" dirty="0"/>
              <a:t> </a:t>
            </a:r>
            <a:r>
              <a:rPr lang="en-US" sz="2400" dirty="0" err="1"/>
              <a:t>gian</a:t>
            </a:r>
            <a:r>
              <a:rPr lang="en-US" sz="2400" dirty="0"/>
              <a:t> </a:t>
            </a:r>
            <a:r>
              <a:rPr lang="en-US" sz="2400" dirty="0" err="1"/>
              <a:t>kiểm</a:t>
            </a:r>
            <a:r>
              <a:rPr lang="en-US" sz="2400" dirty="0"/>
              <a:t> </a:t>
            </a:r>
            <a:r>
              <a:rPr lang="en-US" sz="2400" dirty="0" err="1"/>
              <a:t>tra</a:t>
            </a:r>
            <a:r>
              <a:rPr lang="en-US" sz="2400" dirty="0"/>
              <a:t> </a:t>
            </a:r>
            <a:r>
              <a:rPr lang="en-US" sz="2400" dirty="0" err="1"/>
              <a:t>lâu</a:t>
            </a:r>
            <a:r>
              <a:rPr lang="en-US" sz="2400" dirty="0"/>
              <a:t> </a:t>
            </a:r>
            <a:r>
              <a:rPr lang="en-US" sz="2400" dirty="0" err="1"/>
              <a:t>hơn</a:t>
            </a:r>
            <a:r>
              <a:rPr lang="en-US" sz="2400" dirty="0"/>
              <a:t>.</a:t>
            </a:r>
          </a:p>
          <a:p>
            <a:endParaRPr lang="en-US" sz="2000" dirty="0"/>
          </a:p>
        </p:txBody>
      </p:sp>
    </p:spTree>
    <p:extLst>
      <p:ext uri="{BB962C8B-B14F-4D97-AF65-F5344CB8AC3E}">
        <p14:creationId xmlns:p14="http://schemas.microsoft.com/office/powerpoint/2010/main" val="199240261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6200" y="990600"/>
            <a:ext cx="8915400" cy="5262979"/>
          </a:xfrm>
          <a:prstGeom prst="rect">
            <a:avLst/>
          </a:prstGeom>
        </p:spPr>
        <p:txBody>
          <a:bodyPr wrap="square">
            <a:spAutoFit/>
          </a:bodyPr>
          <a:lstStyle/>
          <a:p>
            <a:r>
              <a:rPr lang="vi-VN" sz="2400" dirty="0"/>
              <a:t>Những năm gần đây, mạng xã hội phát triển mạnh, mặt hàng thực phẩm chức năng cũng được giới thiệu, bày bán khắp nơi, khó kiểm soát… Đáng chú ý, nhu cầu về thuốc, </a:t>
            </a:r>
            <a:r>
              <a:rPr lang="vi-VN" sz="2400" dirty="0">
                <a:solidFill>
                  <a:srgbClr val="FF0000"/>
                </a:solidFill>
              </a:rPr>
              <a:t>thực phẩm chức năng bổ não, chống đột quỵ</a:t>
            </a:r>
            <a:r>
              <a:rPr lang="vi-VN" sz="2400" dirty="0"/>
              <a:t> đang được rất nhiều người </a:t>
            </a:r>
            <a:r>
              <a:rPr lang="vi-VN" sz="2400" dirty="0">
                <a:solidFill>
                  <a:srgbClr val="FF0000"/>
                </a:solidFill>
              </a:rPr>
              <a:t>quan tâm</a:t>
            </a:r>
            <a:r>
              <a:rPr lang="vi-VN" sz="2400" dirty="0"/>
              <a:t>, khách hàng sẵn sàng “xuống tiền” với một hộp thực phẩm chức năng có giá trên dưới 3.000.000 đồng để bảo vệ sức khoẻ cho mình và người thân.</a:t>
            </a:r>
            <a:endParaRPr lang="en-US" sz="2400" b="1" dirty="0" smtClean="0"/>
          </a:p>
          <a:p>
            <a:r>
              <a:rPr lang="vi-VN" sz="2400" dirty="0" smtClean="0"/>
              <a:t>Mỗi </a:t>
            </a:r>
            <a:r>
              <a:rPr lang="vi-VN" sz="2400" dirty="0"/>
              <a:t>hộp thực phẩm chức năng “An cung ngưu hoàng hoàn” làm giả chỉ có giá từ 200.000 - 250.000 đồng nhưng khi bán ra thị trường, chúng được </a:t>
            </a:r>
            <a:r>
              <a:rPr lang="vi-VN" sz="2400" dirty="0">
                <a:solidFill>
                  <a:srgbClr val="FF0000"/>
                </a:solidFill>
              </a:rPr>
              <a:t>phù phép thành “hàng xách tay” từ Hàn Quốc</a:t>
            </a:r>
            <a:r>
              <a:rPr lang="vi-VN" sz="2400" dirty="0"/>
              <a:t>, giá trị mỗi hộp được người bán thổi lên đến 3.000.000 đồng hoặc hơn nữa. Tổng số viên hoàn giả tại thời điểm Công an TP Thanh Hoá bắt giữ, ước tính giá trị tương đương 10 tỷ đồng…</a:t>
            </a:r>
          </a:p>
        </p:txBody>
      </p:sp>
    </p:spTree>
    <p:extLst>
      <p:ext uri="{BB962C8B-B14F-4D97-AF65-F5344CB8AC3E}">
        <p14:creationId xmlns:p14="http://schemas.microsoft.com/office/powerpoint/2010/main" val="288405249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47650" y="1524000"/>
            <a:ext cx="8763000" cy="3416320"/>
          </a:xfrm>
          <a:prstGeom prst="rect">
            <a:avLst/>
          </a:prstGeom>
        </p:spPr>
        <p:txBody>
          <a:bodyPr wrap="square">
            <a:spAutoFit/>
          </a:bodyPr>
          <a:lstStyle/>
          <a:p>
            <a:r>
              <a:rPr lang="en-US" sz="2400" dirty="0"/>
              <a:t>T</a:t>
            </a:r>
            <a:r>
              <a:rPr lang="vi-VN" sz="2400" dirty="0" smtClean="0"/>
              <a:t>hực </a:t>
            </a:r>
            <a:r>
              <a:rPr lang="vi-VN" sz="2400" dirty="0"/>
              <a:t>trạng quảng cáo thực phẩm chức năng sai sự thật, gây hiểu lầm với thuốc. Sử dụng hình ảnh, uy tín, thư tín của các cơ sở, nhân viên y tế, bác sĩ, dược sĩ để quảng cáo thực phẩm. Quảng cáo thực phẩm khi chưa thẩm định nội dung; quảng cáo không đúng với nội dung đã được cơ quan có thẩm quyền </a:t>
            </a:r>
            <a:r>
              <a:rPr lang="vi-VN" sz="2400" dirty="0" smtClean="0"/>
              <a:t>duyệt.</a:t>
            </a:r>
            <a:r>
              <a:rPr lang="en-US" sz="2400" dirty="0" smtClean="0"/>
              <a:t> N</a:t>
            </a:r>
            <a:r>
              <a:rPr lang="vi-VN" sz="2400" dirty="0" smtClean="0"/>
              <a:t>ăm </a:t>
            </a:r>
            <a:r>
              <a:rPr lang="vi-VN" sz="2400" dirty="0">
                <a:solidFill>
                  <a:srgbClr val="FF0000"/>
                </a:solidFill>
              </a:rPr>
              <a:t>2022</a:t>
            </a:r>
            <a:r>
              <a:rPr lang="vi-VN" sz="2400" dirty="0"/>
              <a:t>, Bộ Y tế xử phạt vi phạm hành chính 40 cơ sở, tổng số tiền </a:t>
            </a:r>
            <a:r>
              <a:rPr lang="vi-VN" sz="2400" dirty="0">
                <a:solidFill>
                  <a:srgbClr val="FF0000"/>
                </a:solidFill>
              </a:rPr>
              <a:t>2,76 tỉ </a:t>
            </a:r>
            <a:r>
              <a:rPr lang="vi-VN" sz="2400" dirty="0"/>
              <a:t>đồng. Năm </a:t>
            </a:r>
            <a:r>
              <a:rPr lang="vi-VN" sz="2400" dirty="0">
                <a:solidFill>
                  <a:srgbClr val="FF0000"/>
                </a:solidFill>
              </a:rPr>
              <a:t>2023</a:t>
            </a:r>
            <a:r>
              <a:rPr lang="vi-VN" sz="2400" dirty="0"/>
              <a:t>, xử phạt 28 cơ sở, tổng số tiền gần </a:t>
            </a:r>
            <a:r>
              <a:rPr lang="vi-VN" sz="2400" dirty="0">
                <a:solidFill>
                  <a:srgbClr val="FF0000"/>
                </a:solidFill>
              </a:rPr>
              <a:t>1,9 tỉ </a:t>
            </a:r>
            <a:r>
              <a:rPr lang="vi-VN" sz="2400" dirty="0"/>
              <a:t>đồng. Trong đó vi phạm về quảng cáo chiếm tỷ lệ cao nhất</a:t>
            </a:r>
          </a:p>
        </p:txBody>
      </p:sp>
    </p:spTree>
    <p:extLst>
      <p:ext uri="{BB962C8B-B14F-4D97-AF65-F5344CB8AC3E}">
        <p14:creationId xmlns:p14="http://schemas.microsoft.com/office/powerpoint/2010/main" val="10070354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228600"/>
            <a:ext cx="8458200" cy="5693866"/>
          </a:xfrm>
          <a:prstGeom prst="rect">
            <a:avLst/>
          </a:prstGeom>
        </p:spPr>
        <p:txBody>
          <a:bodyPr wrap="square">
            <a:spAutoFit/>
          </a:bodyPr>
          <a:lstStyle/>
          <a:p>
            <a:r>
              <a:rPr lang="en-US" sz="2800" b="1" dirty="0" err="1"/>
              <a:t>Thực</a:t>
            </a:r>
            <a:r>
              <a:rPr lang="en-US" sz="2800" b="1" dirty="0"/>
              <a:t> </a:t>
            </a:r>
            <a:r>
              <a:rPr lang="en-US" sz="2800" b="1" dirty="0" err="1"/>
              <a:t>phẩm</a:t>
            </a:r>
            <a:r>
              <a:rPr lang="en-US" sz="2800" b="1" dirty="0"/>
              <a:t> </a:t>
            </a:r>
            <a:r>
              <a:rPr lang="en-US" sz="2800" b="1" dirty="0" err="1"/>
              <a:t>chức</a:t>
            </a:r>
            <a:r>
              <a:rPr lang="en-US" sz="2800" b="1" dirty="0"/>
              <a:t> </a:t>
            </a:r>
            <a:r>
              <a:rPr lang="en-US" sz="2800" b="1" dirty="0" err="1"/>
              <a:t>năng</a:t>
            </a:r>
            <a:r>
              <a:rPr lang="en-US" sz="2800" b="1" dirty="0"/>
              <a:t> </a:t>
            </a:r>
            <a:r>
              <a:rPr lang="en-US" sz="2800" b="1" dirty="0" err="1"/>
              <a:t>quảng</a:t>
            </a:r>
            <a:r>
              <a:rPr lang="en-US" sz="2800" b="1" dirty="0"/>
              <a:t> </a:t>
            </a:r>
            <a:r>
              <a:rPr lang="en-US" sz="2800" b="1" dirty="0" err="1"/>
              <a:t>cáo</a:t>
            </a:r>
            <a:r>
              <a:rPr lang="en-US" sz="2800" b="1" dirty="0"/>
              <a:t> </a:t>
            </a:r>
            <a:r>
              <a:rPr lang="en-US" sz="2800" b="1" dirty="0" err="1"/>
              <a:t>như</a:t>
            </a:r>
            <a:r>
              <a:rPr lang="en-US" sz="2800" b="1" dirty="0"/>
              <a:t> </a:t>
            </a:r>
            <a:r>
              <a:rPr lang="en-US" sz="2800" b="1" dirty="0" err="1"/>
              <a:t>thần</a:t>
            </a:r>
            <a:r>
              <a:rPr lang="en-US" sz="2800" b="1" dirty="0"/>
              <a:t> </a:t>
            </a:r>
            <a:r>
              <a:rPr lang="en-US" sz="2800" b="1" dirty="0" err="1"/>
              <a:t>dược</a:t>
            </a:r>
            <a:r>
              <a:rPr lang="en-US" sz="2800" b="1" dirty="0"/>
              <a:t>: </a:t>
            </a:r>
            <a:r>
              <a:rPr lang="en-US" sz="2800" b="1" dirty="0" err="1">
                <a:solidFill>
                  <a:srgbClr val="FF0000"/>
                </a:solidFill>
              </a:rPr>
              <a:t>Thủ</a:t>
            </a:r>
            <a:r>
              <a:rPr lang="en-US" sz="2800" b="1" dirty="0">
                <a:solidFill>
                  <a:srgbClr val="FF0000"/>
                </a:solidFill>
              </a:rPr>
              <a:t> </a:t>
            </a:r>
            <a:r>
              <a:rPr lang="en-US" sz="2800" b="1" dirty="0" err="1">
                <a:solidFill>
                  <a:srgbClr val="FF0000"/>
                </a:solidFill>
              </a:rPr>
              <a:t>tướng</a:t>
            </a:r>
            <a:r>
              <a:rPr lang="en-US" sz="2800" b="1" dirty="0">
                <a:solidFill>
                  <a:srgbClr val="FF0000"/>
                </a:solidFill>
              </a:rPr>
              <a:t> </a:t>
            </a:r>
            <a:r>
              <a:rPr lang="en-US" sz="2800" b="1" dirty="0" err="1">
                <a:solidFill>
                  <a:srgbClr val="FF0000"/>
                </a:solidFill>
              </a:rPr>
              <a:t>yêu</a:t>
            </a:r>
            <a:r>
              <a:rPr lang="en-US" sz="2800" b="1" dirty="0">
                <a:solidFill>
                  <a:srgbClr val="FF0000"/>
                </a:solidFill>
              </a:rPr>
              <a:t> </a:t>
            </a:r>
            <a:r>
              <a:rPr lang="en-US" sz="2800" b="1" dirty="0" err="1">
                <a:solidFill>
                  <a:srgbClr val="FF0000"/>
                </a:solidFill>
              </a:rPr>
              <a:t>cầu</a:t>
            </a:r>
            <a:r>
              <a:rPr lang="en-US" sz="2800" b="1" dirty="0">
                <a:solidFill>
                  <a:srgbClr val="FF0000"/>
                </a:solidFill>
              </a:rPr>
              <a:t> </a:t>
            </a:r>
            <a:r>
              <a:rPr lang="en-US" sz="2800" b="1" dirty="0" err="1">
                <a:solidFill>
                  <a:srgbClr val="FF0000"/>
                </a:solidFill>
              </a:rPr>
              <a:t>quản</a:t>
            </a:r>
            <a:r>
              <a:rPr lang="en-US" sz="2800" b="1" dirty="0">
                <a:solidFill>
                  <a:srgbClr val="FF0000"/>
                </a:solidFill>
              </a:rPr>
              <a:t> </a:t>
            </a:r>
            <a:r>
              <a:rPr lang="en-US" sz="2800" b="1" dirty="0" err="1">
                <a:solidFill>
                  <a:srgbClr val="FF0000"/>
                </a:solidFill>
              </a:rPr>
              <a:t>lý</a:t>
            </a:r>
            <a:r>
              <a:rPr lang="en-US" sz="2800" b="1" dirty="0">
                <a:solidFill>
                  <a:srgbClr val="FF0000"/>
                </a:solidFill>
              </a:rPr>
              <a:t> </a:t>
            </a:r>
            <a:r>
              <a:rPr lang="en-US" sz="2800" b="1" dirty="0" err="1">
                <a:solidFill>
                  <a:srgbClr val="FF0000"/>
                </a:solidFill>
              </a:rPr>
              <a:t>chặt</a:t>
            </a:r>
            <a:endParaRPr lang="en-US" sz="2800" b="1" dirty="0">
              <a:solidFill>
                <a:srgbClr val="FF0000"/>
              </a:solidFill>
            </a:endParaRPr>
          </a:p>
          <a:p>
            <a:r>
              <a:rPr lang="en-US" sz="2800" dirty="0" err="1"/>
              <a:t>Văn</a:t>
            </a:r>
            <a:r>
              <a:rPr lang="en-US" sz="2800" dirty="0"/>
              <a:t> </a:t>
            </a:r>
            <a:r>
              <a:rPr lang="en-US" sz="2800" dirty="0" err="1"/>
              <a:t>phòng</a:t>
            </a:r>
            <a:r>
              <a:rPr lang="en-US" sz="2800" dirty="0"/>
              <a:t> </a:t>
            </a:r>
            <a:r>
              <a:rPr lang="en-US" sz="2800" dirty="0" err="1"/>
              <a:t>Chính</a:t>
            </a:r>
            <a:r>
              <a:rPr lang="en-US" sz="2800" dirty="0"/>
              <a:t> </a:t>
            </a:r>
            <a:r>
              <a:rPr lang="en-US" sz="2800" dirty="0" err="1"/>
              <a:t>phủ</a:t>
            </a:r>
            <a:r>
              <a:rPr lang="en-US" sz="2800" dirty="0"/>
              <a:t> </a:t>
            </a:r>
            <a:r>
              <a:rPr lang="en-US" sz="2800" dirty="0" err="1"/>
              <a:t>vừa</a:t>
            </a:r>
            <a:r>
              <a:rPr lang="en-US" sz="2800" dirty="0"/>
              <a:t> </a:t>
            </a:r>
            <a:r>
              <a:rPr lang="en-US" sz="2800" dirty="0" err="1"/>
              <a:t>có</a:t>
            </a:r>
            <a:r>
              <a:rPr lang="en-US" sz="2800" dirty="0"/>
              <a:t> </a:t>
            </a:r>
            <a:r>
              <a:rPr lang="en-US" sz="2800" dirty="0" err="1"/>
              <a:t>văn</a:t>
            </a:r>
            <a:r>
              <a:rPr lang="en-US" sz="2800" dirty="0"/>
              <a:t> </a:t>
            </a:r>
            <a:r>
              <a:rPr lang="en-US" sz="2800" dirty="0" err="1"/>
              <a:t>bản</a:t>
            </a:r>
            <a:r>
              <a:rPr lang="en-US" sz="2800" dirty="0"/>
              <a:t> </a:t>
            </a:r>
            <a:r>
              <a:rPr lang="en-US" sz="2800" dirty="0" err="1"/>
              <a:t>truyền</a:t>
            </a:r>
            <a:r>
              <a:rPr lang="en-US" sz="2800" dirty="0"/>
              <a:t> </a:t>
            </a:r>
            <a:r>
              <a:rPr lang="en-US" sz="2800" dirty="0" err="1"/>
              <a:t>đạt</a:t>
            </a:r>
            <a:r>
              <a:rPr lang="en-US" sz="2800" dirty="0"/>
              <a:t> ý </a:t>
            </a:r>
            <a:r>
              <a:rPr lang="en-US" sz="2800" dirty="0" err="1"/>
              <a:t>kiến</a:t>
            </a:r>
            <a:r>
              <a:rPr lang="en-US" sz="2800" dirty="0"/>
              <a:t> </a:t>
            </a:r>
            <a:r>
              <a:rPr lang="en-US" sz="2800" dirty="0" err="1"/>
              <a:t>của</a:t>
            </a:r>
            <a:r>
              <a:rPr lang="en-US" sz="2800" dirty="0"/>
              <a:t> </a:t>
            </a:r>
            <a:r>
              <a:rPr lang="en-US" sz="2800" dirty="0" err="1"/>
              <a:t>Thủ</a:t>
            </a:r>
            <a:r>
              <a:rPr lang="en-US" sz="2800" dirty="0"/>
              <a:t> </a:t>
            </a:r>
            <a:r>
              <a:rPr lang="en-US" sz="2800" dirty="0" err="1"/>
              <a:t>tướng</a:t>
            </a:r>
            <a:r>
              <a:rPr lang="en-US" sz="2800" dirty="0"/>
              <a:t> </a:t>
            </a:r>
            <a:r>
              <a:rPr lang="en-US" sz="2800" dirty="0" err="1"/>
              <a:t>Phạm</a:t>
            </a:r>
            <a:r>
              <a:rPr lang="en-US" sz="2800" dirty="0"/>
              <a:t> Minh </a:t>
            </a:r>
            <a:r>
              <a:rPr lang="en-US" sz="2800" dirty="0" err="1"/>
              <a:t>Chính</a:t>
            </a:r>
            <a:r>
              <a:rPr lang="en-US" sz="2800" dirty="0"/>
              <a:t> </a:t>
            </a:r>
            <a:r>
              <a:rPr lang="en-US" sz="2800" dirty="0" err="1"/>
              <a:t>về</a:t>
            </a:r>
            <a:r>
              <a:rPr lang="en-US" sz="2800" dirty="0"/>
              <a:t> </a:t>
            </a:r>
            <a:r>
              <a:rPr lang="en-US" sz="2800" dirty="0" err="1"/>
              <a:t>việc</a:t>
            </a:r>
            <a:r>
              <a:rPr lang="en-US" sz="2800" dirty="0"/>
              <a:t> </a:t>
            </a:r>
            <a:r>
              <a:rPr lang="en-US" sz="2800" dirty="0" err="1"/>
              <a:t>quản</a:t>
            </a:r>
            <a:r>
              <a:rPr lang="en-US" sz="2800" dirty="0"/>
              <a:t> </a:t>
            </a:r>
            <a:r>
              <a:rPr lang="en-US" sz="2800" dirty="0" err="1"/>
              <a:t>lý</a:t>
            </a:r>
            <a:r>
              <a:rPr lang="en-US" sz="2800" dirty="0"/>
              <a:t> </a:t>
            </a:r>
            <a:r>
              <a:rPr lang="en-US" sz="2800" dirty="0" err="1"/>
              <a:t>hoạt</a:t>
            </a:r>
            <a:r>
              <a:rPr lang="en-US" sz="2800" dirty="0"/>
              <a:t> </a:t>
            </a:r>
            <a:r>
              <a:rPr lang="en-US" sz="2800" dirty="0" err="1"/>
              <a:t>động</a:t>
            </a:r>
            <a:r>
              <a:rPr lang="en-US" sz="2800" dirty="0"/>
              <a:t> </a:t>
            </a:r>
            <a:r>
              <a:rPr lang="en-US" sz="2800" dirty="0" err="1"/>
              <a:t>quảng</a:t>
            </a:r>
            <a:r>
              <a:rPr lang="en-US" sz="2800" dirty="0"/>
              <a:t> </a:t>
            </a:r>
            <a:r>
              <a:rPr lang="en-US" sz="2800" dirty="0" err="1"/>
              <a:t>cáo</a:t>
            </a:r>
            <a:r>
              <a:rPr lang="en-US" sz="2800" dirty="0"/>
              <a:t> </a:t>
            </a:r>
            <a:r>
              <a:rPr lang="en-US" sz="2800" dirty="0" err="1"/>
              <a:t>thực</a:t>
            </a:r>
            <a:r>
              <a:rPr lang="en-US" sz="2800" dirty="0"/>
              <a:t> </a:t>
            </a:r>
            <a:r>
              <a:rPr lang="en-US" sz="2800" dirty="0" err="1"/>
              <a:t>phẩm</a:t>
            </a:r>
            <a:r>
              <a:rPr lang="en-US" sz="2800" dirty="0"/>
              <a:t> </a:t>
            </a:r>
            <a:r>
              <a:rPr lang="en-US" sz="2800" dirty="0" err="1"/>
              <a:t>chức</a:t>
            </a:r>
            <a:r>
              <a:rPr lang="en-US" sz="2800" dirty="0"/>
              <a:t> </a:t>
            </a:r>
            <a:r>
              <a:rPr lang="en-US" sz="2800" dirty="0" err="1"/>
              <a:t>năng</a:t>
            </a:r>
            <a:r>
              <a:rPr lang="en-US" sz="2800" dirty="0"/>
              <a:t>. </a:t>
            </a:r>
            <a:r>
              <a:rPr lang="en-US" sz="2800" dirty="0" err="1"/>
              <a:t>Chỉ</a:t>
            </a:r>
            <a:r>
              <a:rPr lang="en-US" sz="2800" dirty="0"/>
              <a:t> </a:t>
            </a:r>
            <a:r>
              <a:rPr lang="en-US" sz="2800" dirty="0" err="1"/>
              <a:t>đạo</a:t>
            </a:r>
            <a:r>
              <a:rPr lang="en-US" sz="2800" dirty="0"/>
              <a:t> </a:t>
            </a:r>
            <a:r>
              <a:rPr lang="en-US" sz="2800" dirty="0" err="1"/>
              <a:t>này</a:t>
            </a:r>
            <a:r>
              <a:rPr lang="en-US" sz="2800" dirty="0"/>
              <a:t> </a:t>
            </a:r>
            <a:r>
              <a:rPr lang="en-US" sz="2800" dirty="0" err="1"/>
              <a:t>được</a:t>
            </a:r>
            <a:r>
              <a:rPr lang="en-US" sz="2800" dirty="0"/>
              <a:t> </a:t>
            </a:r>
            <a:r>
              <a:rPr lang="en-US" sz="2800" dirty="0" err="1"/>
              <a:t>đưa</a:t>
            </a:r>
            <a:r>
              <a:rPr lang="en-US" sz="2800" dirty="0"/>
              <a:t> </a:t>
            </a:r>
            <a:r>
              <a:rPr lang="en-US" sz="2800" dirty="0" err="1"/>
              <a:t>ra</a:t>
            </a:r>
            <a:r>
              <a:rPr lang="en-US" sz="2800" dirty="0"/>
              <a:t> </a:t>
            </a:r>
            <a:r>
              <a:rPr lang="en-US" sz="2800" dirty="0" err="1"/>
              <a:t>sau</a:t>
            </a:r>
            <a:r>
              <a:rPr lang="en-US" sz="2800" dirty="0"/>
              <a:t> </a:t>
            </a:r>
            <a:r>
              <a:rPr lang="en-US" sz="2800" dirty="0" err="1"/>
              <a:t>khi</a:t>
            </a:r>
            <a:r>
              <a:rPr lang="en-US" sz="2800" dirty="0"/>
              <a:t> </a:t>
            </a:r>
            <a:r>
              <a:rPr lang="en-US" sz="2800" dirty="0" err="1"/>
              <a:t>hiệp</a:t>
            </a:r>
            <a:r>
              <a:rPr lang="en-US" sz="2800" dirty="0"/>
              <a:t> </a:t>
            </a:r>
            <a:r>
              <a:rPr lang="en-US" sz="2800" dirty="0" err="1"/>
              <a:t>hội</a:t>
            </a:r>
            <a:r>
              <a:rPr lang="en-US" sz="2800" dirty="0"/>
              <a:t> </a:t>
            </a:r>
            <a:r>
              <a:rPr lang="en-US" sz="2800" dirty="0" err="1"/>
              <a:t>thực</a:t>
            </a:r>
            <a:r>
              <a:rPr lang="en-US" sz="2800" dirty="0"/>
              <a:t> </a:t>
            </a:r>
            <a:r>
              <a:rPr lang="en-US" sz="2800" dirty="0" err="1"/>
              <a:t>phẩm</a:t>
            </a:r>
            <a:r>
              <a:rPr lang="en-US" sz="2800" dirty="0"/>
              <a:t> </a:t>
            </a:r>
            <a:r>
              <a:rPr lang="en-US" sz="2800" dirty="0" err="1"/>
              <a:t>chức</a:t>
            </a:r>
            <a:r>
              <a:rPr lang="en-US" sz="2800" dirty="0"/>
              <a:t> </a:t>
            </a:r>
            <a:r>
              <a:rPr lang="en-US" sz="2800" dirty="0" err="1"/>
              <a:t>năng</a:t>
            </a:r>
            <a:r>
              <a:rPr lang="en-US" sz="2800" dirty="0"/>
              <a:t> </a:t>
            </a:r>
            <a:r>
              <a:rPr lang="en-US" sz="2800" dirty="0" err="1"/>
              <a:t>Việt</a:t>
            </a:r>
            <a:r>
              <a:rPr lang="en-US" sz="2800" dirty="0"/>
              <a:t> Nam </a:t>
            </a:r>
            <a:r>
              <a:rPr lang="en-US" sz="2800" dirty="0" err="1"/>
              <a:t>có</a:t>
            </a:r>
            <a:r>
              <a:rPr lang="en-US" sz="2800" dirty="0"/>
              <a:t> </a:t>
            </a:r>
            <a:r>
              <a:rPr lang="en-US" sz="2800" dirty="0" err="1"/>
              <a:t>văn</a:t>
            </a:r>
            <a:r>
              <a:rPr lang="en-US" sz="2800" dirty="0"/>
              <a:t> </a:t>
            </a:r>
            <a:r>
              <a:rPr lang="en-US" sz="2800" dirty="0" err="1"/>
              <a:t>bản</a:t>
            </a:r>
            <a:r>
              <a:rPr lang="en-US" sz="2800" dirty="0"/>
              <a:t> </a:t>
            </a:r>
            <a:r>
              <a:rPr lang="en-US" sz="2800" dirty="0" err="1"/>
              <a:t>kiến</a:t>
            </a:r>
            <a:r>
              <a:rPr lang="en-US" sz="2800" dirty="0"/>
              <a:t> </a:t>
            </a:r>
            <a:r>
              <a:rPr lang="en-US" sz="2800" dirty="0" err="1"/>
              <a:t>nghị</a:t>
            </a:r>
            <a:r>
              <a:rPr lang="en-US" sz="2800" dirty="0"/>
              <a:t> </a:t>
            </a:r>
            <a:r>
              <a:rPr lang="en-US" sz="2800" dirty="0" err="1"/>
              <a:t>về</a:t>
            </a:r>
            <a:r>
              <a:rPr lang="en-US" sz="2800" dirty="0"/>
              <a:t> </a:t>
            </a:r>
            <a:r>
              <a:rPr lang="en-US" sz="2800" dirty="0" err="1"/>
              <a:t>kiểm</a:t>
            </a:r>
            <a:r>
              <a:rPr lang="en-US" sz="2800" dirty="0"/>
              <a:t> </a:t>
            </a:r>
            <a:r>
              <a:rPr lang="en-US" sz="2800" dirty="0" err="1"/>
              <a:t>soát</a:t>
            </a:r>
            <a:r>
              <a:rPr lang="en-US" sz="2800" dirty="0"/>
              <a:t> </a:t>
            </a:r>
            <a:r>
              <a:rPr lang="en-US" sz="2800" dirty="0" err="1"/>
              <a:t>quảng</a:t>
            </a:r>
            <a:r>
              <a:rPr lang="en-US" sz="2800" dirty="0"/>
              <a:t> </a:t>
            </a:r>
            <a:r>
              <a:rPr lang="en-US" sz="2800" dirty="0" err="1"/>
              <a:t>cáo</a:t>
            </a:r>
            <a:r>
              <a:rPr lang="en-US" sz="2800" dirty="0"/>
              <a:t> </a:t>
            </a:r>
            <a:r>
              <a:rPr lang="en-US" sz="2800" dirty="0" err="1"/>
              <a:t>thực</a:t>
            </a:r>
            <a:r>
              <a:rPr lang="en-US" sz="2800" dirty="0"/>
              <a:t> </a:t>
            </a:r>
            <a:r>
              <a:rPr lang="en-US" sz="2800" dirty="0" err="1"/>
              <a:t>phẩm</a:t>
            </a:r>
            <a:r>
              <a:rPr lang="en-US" sz="2800" dirty="0"/>
              <a:t> </a:t>
            </a:r>
            <a:r>
              <a:rPr lang="en-US" sz="2800" dirty="0" err="1"/>
              <a:t>chức</a:t>
            </a:r>
            <a:r>
              <a:rPr lang="en-US" sz="2800" dirty="0"/>
              <a:t> </a:t>
            </a:r>
            <a:r>
              <a:rPr lang="en-US" sz="2800" dirty="0" err="1"/>
              <a:t>năng</a:t>
            </a:r>
            <a:r>
              <a:rPr lang="en-US" sz="2800" dirty="0"/>
              <a:t>. </a:t>
            </a:r>
          </a:p>
          <a:p>
            <a:r>
              <a:rPr lang="en-US" sz="2800" dirty="0" err="1"/>
              <a:t>Bộ</a:t>
            </a:r>
            <a:r>
              <a:rPr lang="en-US" sz="2800" dirty="0"/>
              <a:t> Y </a:t>
            </a:r>
            <a:r>
              <a:rPr lang="en-US" sz="2800" dirty="0" err="1"/>
              <a:t>tế</a:t>
            </a:r>
            <a:r>
              <a:rPr lang="en-US" sz="2800" dirty="0"/>
              <a:t> </a:t>
            </a:r>
            <a:r>
              <a:rPr lang="en-US" sz="2800" dirty="0" err="1"/>
              <a:t>có</a:t>
            </a:r>
            <a:r>
              <a:rPr lang="en-US" sz="2800" dirty="0"/>
              <a:t> </a:t>
            </a:r>
            <a:r>
              <a:rPr lang="en-US" sz="2800" dirty="0" err="1"/>
              <a:t>trách</a:t>
            </a:r>
            <a:r>
              <a:rPr lang="en-US" sz="2800" dirty="0"/>
              <a:t> </a:t>
            </a:r>
            <a:r>
              <a:rPr lang="en-US" sz="2800" dirty="0" err="1"/>
              <a:t>nhiệm</a:t>
            </a:r>
            <a:r>
              <a:rPr lang="en-US" sz="2800" dirty="0"/>
              <a:t> </a:t>
            </a:r>
            <a:r>
              <a:rPr lang="en-US" sz="2800" dirty="0" err="1"/>
              <a:t>chỉ</a:t>
            </a:r>
            <a:r>
              <a:rPr lang="en-US" sz="2800" dirty="0"/>
              <a:t> </a:t>
            </a:r>
            <a:r>
              <a:rPr lang="en-US" sz="2800" dirty="0" err="1"/>
              <a:t>đạo</a:t>
            </a:r>
            <a:r>
              <a:rPr lang="en-US" sz="2800" dirty="0"/>
              <a:t> </a:t>
            </a:r>
            <a:r>
              <a:rPr lang="en-US" sz="2800" dirty="0" err="1"/>
              <a:t>theo</a:t>
            </a:r>
            <a:r>
              <a:rPr lang="en-US" sz="2800" dirty="0"/>
              <a:t> </a:t>
            </a:r>
            <a:r>
              <a:rPr lang="en-US" sz="2800" dirty="0" err="1"/>
              <a:t>thẩm</a:t>
            </a:r>
            <a:r>
              <a:rPr lang="en-US" sz="2800" dirty="0"/>
              <a:t> </a:t>
            </a:r>
            <a:r>
              <a:rPr lang="en-US" sz="2800" dirty="0" err="1"/>
              <a:t>quyền</a:t>
            </a:r>
            <a:r>
              <a:rPr lang="en-US" sz="2800" dirty="0"/>
              <a:t> </a:t>
            </a:r>
            <a:r>
              <a:rPr lang="en-US" sz="2800" dirty="0" err="1"/>
              <a:t>các</a:t>
            </a:r>
            <a:r>
              <a:rPr lang="en-US" sz="2800" dirty="0"/>
              <a:t> </a:t>
            </a:r>
            <a:r>
              <a:rPr lang="en-US" sz="2800" dirty="0" err="1"/>
              <a:t>giải</a:t>
            </a:r>
            <a:r>
              <a:rPr lang="en-US" sz="2800" dirty="0"/>
              <a:t> </a:t>
            </a:r>
            <a:r>
              <a:rPr lang="en-US" sz="2800" dirty="0" err="1"/>
              <a:t>pháp</a:t>
            </a:r>
            <a:r>
              <a:rPr lang="en-US" sz="2800" dirty="0"/>
              <a:t> </a:t>
            </a:r>
            <a:r>
              <a:rPr lang="en-US" sz="2800" dirty="0" err="1"/>
              <a:t>phù</a:t>
            </a:r>
            <a:r>
              <a:rPr lang="en-US" sz="2800" dirty="0"/>
              <a:t> </a:t>
            </a:r>
            <a:r>
              <a:rPr lang="en-US" sz="2800" dirty="0" err="1"/>
              <a:t>hợp</a:t>
            </a:r>
            <a:r>
              <a:rPr lang="en-US" sz="2800" dirty="0"/>
              <a:t> </a:t>
            </a:r>
            <a:r>
              <a:rPr lang="en-US" sz="2800" dirty="0" err="1"/>
              <a:t>và</a:t>
            </a:r>
            <a:r>
              <a:rPr lang="en-US" sz="2800" dirty="0"/>
              <a:t> </a:t>
            </a:r>
            <a:r>
              <a:rPr lang="en-US" sz="2800" dirty="0" err="1"/>
              <a:t>đề</a:t>
            </a:r>
            <a:r>
              <a:rPr lang="en-US" sz="2800" dirty="0"/>
              <a:t> </a:t>
            </a:r>
            <a:r>
              <a:rPr lang="en-US" sz="2800" dirty="0" err="1"/>
              <a:t>xuất</a:t>
            </a:r>
            <a:r>
              <a:rPr lang="en-US" sz="2800" dirty="0"/>
              <a:t> </a:t>
            </a:r>
            <a:r>
              <a:rPr lang="en-US" sz="2800" dirty="0" err="1"/>
              <a:t>việc</a:t>
            </a:r>
            <a:r>
              <a:rPr lang="en-US" sz="2800" dirty="0"/>
              <a:t> </a:t>
            </a:r>
            <a:r>
              <a:rPr lang="en-US" sz="2800" dirty="0" err="1"/>
              <a:t>hoàn</a:t>
            </a:r>
            <a:r>
              <a:rPr lang="en-US" sz="2800" dirty="0"/>
              <a:t> </a:t>
            </a:r>
            <a:r>
              <a:rPr lang="en-US" sz="2800" dirty="0" err="1"/>
              <a:t>thiện</a:t>
            </a:r>
            <a:r>
              <a:rPr lang="en-US" sz="2800" dirty="0"/>
              <a:t> </a:t>
            </a:r>
            <a:r>
              <a:rPr lang="en-US" sz="2800" dirty="0" err="1"/>
              <a:t>thể</a:t>
            </a:r>
            <a:r>
              <a:rPr lang="en-US" sz="2800" dirty="0"/>
              <a:t> </a:t>
            </a:r>
            <a:r>
              <a:rPr lang="en-US" sz="2800" dirty="0" err="1"/>
              <a:t>chế</a:t>
            </a:r>
            <a:r>
              <a:rPr lang="en-US" sz="2800" dirty="0"/>
              <a:t>, </a:t>
            </a:r>
            <a:r>
              <a:rPr lang="en-US" sz="2800" dirty="0" err="1"/>
              <a:t>chính</a:t>
            </a:r>
            <a:r>
              <a:rPr lang="en-US" sz="2800" dirty="0"/>
              <a:t> </a:t>
            </a:r>
            <a:r>
              <a:rPr lang="en-US" sz="2800" dirty="0" err="1"/>
              <a:t>sách</a:t>
            </a:r>
            <a:r>
              <a:rPr lang="en-US" sz="2800" dirty="0"/>
              <a:t>, </a:t>
            </a:r>
            <a:r>
              <a:rPr lang="en-US" sz="2800" dirty="0" err="1"/>
              <a:t>các</a:t>
            </a:r>
            <a:r>
              <a:rPr lang="en-US" sz="2800" dirty="0"/>
              <a:t> </a:t>
            </a:r>
            <a:r>
              <a:rPr lang="en-US" sz="2800" dirty="0" err="1"/>
              <a:t>giải</a:t>
            </a:r>
            <a:r>
              <a:rPr lang="en-US" sz="2800" dirty="0"/>
              <a:t> </a:t>
            </a:r>
            <a:r>
              <a:rPr lang="en-US" sz="2800" dirty="0" err="1"/>
              <a:t>pháp</a:t>
            </a:r>
            <a:r>
              <a:rPr lang="en-US" sz="2800" dirty="0"/>
              <a:t> </a:t>
            </a:r>
            <a:r>
              <a:rPr lang="en-US" sz="2800" dirty="0" err="1"/>
              <a:t>cần</a:t>
            </a:r>
            <a:r>
              <a:rPr lang="en-US" sz="2800" dirty="0"/>
              <a:t> </a:t>
            </a:r>
            <a:r>
              <a:rPr lang="en-US" sz="2800" dirty="0" err="1"/>
              <a:t>thiết</a:t>
            </a:r>
            <a:r>
              <a:rPr lang="en-US" sz="2800" dirty="0"/>
              <a:t> </a:t>
            </a:r>
            <a:r>
              <a:rPr lang="en-US" sz="2800" dirty="0" err="1"/>
              <a:t>nhằm</a:t>
            </a:r>
            <a:r>
              <a:rPr lang="en-US" sz="2800" dirty="0"/>
              <a:t> </a:t>
            </a:r>
            <a:r>
              <a:rPr lang="en-US" sz="2800" dirty="0" err="1"/>
              <a:t>quản</a:t>
            </a:r>
            <a:r>
              <a:rPr lang="en-US" sz="2800" dirty="0"/>
              <a:t> </a:t>
            </a:r>
            <a:r>
              <a:rPr lang="en-US" sz="2800" dirty="0" err="1"/>
              <a:t>lý</a:t>
            </a:r>
            <a:r>
              <a:rPr lang="en-US" sz="2800" dirty="0"/>
              <a:t> </a:t>
            </a:r>
            <a:r>
              <a:rPr lang="en-US" sz="2800" dirty="0" err="1"/>
              <a:t>hoạt</a:t>
            </a:r>
            <a:r>
              <a:rPr lang="en-US" sz="2800" dirty="0"/>
              <a:t> </a:t>
            </a:r>
            <a:r>
              <a:rPr lang="en-US" sz="2800" dirty="0" err="1"/>
              <a:t>động</a:t>
            </a:r>
            <a:r>
              <a:rPr lang="en-US" sz="2800" dirty="0"/>
              <a:t> </a:t>
            </a:r>
            <a:r>
              <a:rPr lang="en-US" sz="2800" dirty="0" err="1"/>
              <a:t>quảng</a:t>
            </a:r>
            <a:r>
              <a:rPr lang="en-US" sz="2800" dirty="0"/>
              <a:t> </a:t>
            </a:r>
            <a:r>
              <a:rPr lang="en-US" sz="2800" dirty="0" err="1"/>
              <a:t>cáo</a:t>
            </a:r>
            <a:r>
              <a:rPr lang="en-US" sz="2800" dirty="0"/>
              <a:t> </a:t>
            </a:r>
            <a:r>
              <a:rPr lang="en-US" sz="2800" dirty="0" err="1"/>
              <a:t>thực</a:t>
            </a:r>
            <a:r>
              <a:rPr lang="en-US" sz="2800" dirty="0"/>
              <a:t> </a:t>
            </a:r>
            <a:r>
              <a:rPr lang="en-US" sz="2800" dirty="0" err="1"/>
              <a:t>phẩm</a:t>
            </a:r>
            <a:r>
              <a:rPr lang="en-US" sz="2800" dirty="0"/>
              <a:t> </a:t>
            </a:r>
            <a:r>
              <a:rPr lang="en-US" sz="2800" dirty="0" err="1"/>
              <a:t>chức</a:t>
            </a:r>
            <a:r>
              <a:rPr lang="en-US" sz="2800" dirty="0"/>
              <a:t> </a:t>
            </a:r>
            <a:r>
              <a:rPr lang="en-US" sz="2800" dirty="0" err="1"/>
              <a:t>năng</a:t>
            </a:r>
            <a:r>
              <a:rPr lang="en-US" sz="2800" dirty="0"/>
              <a:t> </a:t>
            </a:r>
            <a:r>
              <a:rPr lang="en-US" sz="2800" dirty="0" err="1"/>
              <a:t>theo</a:t>
            </a:r>
            <a:r>
              <a:rPr lang="en-US" sz="2800" dirty="0"/>
              <a:t> </a:t>
            </a:r>
            <a:r>
              <a:rPr lang="en-US" sz="2800" dirty="0" err="1"/>
              <a:t>đúng</a:t>
            </a:r>
            <a:r>
              <a:rPr lang="en-US" sz="2800" dirty="0"/>
              <a:t> </a:t>
            </a:r>
            <a:r>
              <a:rPr lang="en-US" sz="2800" dirty="0" err="1"/>
              <a:t>quy</a:t>
            </a:r>
            <a:r>
              <a:rPr lang="en-US" sz="2800" dirty="0"/>
              <a:t> </a:t>
            </a:r>
            <a:r>
              <a:rPr lang="en-US" sz="2800" dirty="0" err="1"/>
              <a:t>định</a:t>
            </a:r>
            <a:r>
              <a:rPr lang="en-US" sz="2800" dirty="0"/>
              <a:t>, </a:t>
            </a:r>
            <a:r>
              <a:rPr lang="en-US" sz="2800" dirty="0" err="1"/>
              <a:t>báo</a:t>
            </a:r>
            <a:r>
              <a:rPr lang="en-US" sz="2800" dirty="0"/>
              <a:t> </a:t>
            </a:r>
            <a:r>
              <a:rPr lang="en-US" sz="2800" dirty="0" err="1"/>
              <a:t>cáo</a:t>
            </a:r>
            <a:r>
              <a:rPr lang="en-US" sz="2800" dirty="0"/>
              <a:t> </a:t>
            </a:r>
            <a:r>
              <a:rPr lang="en-US" sz="2800" dirty="0" err="1"/>
              <a:t>Thủ</a:t>
            </a:r>
            <a:r>
              <a:rPr lang="en-US" sz="2800" dirty="0"/>
              <a:t> </a:t>
            </a:r>
            <a:r>
              <a:rPr lang="en-US" sz="2800" dirty="0" err="1"/>
              <a:t>tướng</a:t>
            </a:r>
            <a:r>
              <a:rPr lang="en-US" sz="2800" dirty="0"/>
              <a:t> </a:t>
            </a:r>
            <a:r>
              <a:rPr lang="en-US" sz="2800" dirty="0" err="1"/>
              <a:t>trước</a:t>
            </a:r>
            <a:r>
              <a:rPr lang="en-US" sz="2800" dirty="0"/>
              <a:t> </a:t>
            </a:r>
            <a:r>
              <a:rPr lang="en-US" sz="2800" dirty="0" err="1"/>
              <a:t>ngày</a:t>
            </a:r>
            <a:r>
              <a:rPr lang="en-US" sz="2800" dirty="0"/>
              <a:t> 15/7/2024.</a:t>
            </a:r>
          </a:p>
        </p:txBody>
      </p:sp>
    </p:spTree>
    <p:extLst>
      <p:ext uri="{BB962C8B-B14F-4D97-AF65-F5344CB8AC3E}">
        <p14:creationId xmlns:p14="http://schemas.microsoft.com/office/powerpoint/2010/main" val="270601119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6200" y="1447800"/>
            <a:ext cx="8915400" cy="3847207"/>
          </a:xfrm>
          <a:prstGeom prst="rect">
            <a:avLst/>
          </a:prstGeom>
        </p:spPr>
        <p:txBody>
          <a:bodyPr wrap="square">
            <a:spAutoFit/>
          </a:bodyPr>
          <a:lstStyle/>
          <a:p>
            <a:r>
              <a:rPr lang="vi-VN" sz="2400" dirty="0"/>
              <a:t>Nguyên nhân dẫn đến những quảng cáo sai phạm, đầu tiên </a:t>
            </a:r>
            <a:r>
              <a:rPr lang="vi-VN" sz="2400" dirty="0" smtClean="0"/>
              <a:t>là </a:t>
            </a:r>
            <a:r>
              <a:rPr lang="vi-VN" sz="2400" dirty="0"/>
              <a:t>vì </a:t>
            </a:r>
            <a:r>
              <a:rPr lang="vi-VN" sz="2400" dirty="0">
                <a:solidFill>
                  <a:srgbClr val="FF0000"/>
                </a:solidFill>
              </a:rPr>
              <a:t>lợi nhuận </a:t>
            </a:r>
            <a:r>
              <a:rPr lang="vi-VN" sz="2400" dirty="0"/>
              <a:t>mà một số tổ chức, cá nhân vi phạm. Tiếp theo là phương tiện bán hàng và quảng cáo hiện nay hết sức đa dạng và phong phú, đặc biệt là việc sử dụng điện thoại tư vấn, internet, mạng xã hội, các tổ chức, cá nhân đã không bị hạn chế về không gian, thời gian. Việc đăng ký </a:t>
            </a:r>
            <a:r>
              <a:rPr lang="vi-VN" sz="2400" dirty="0">
                <a:solidFill>
                  <a:srgbClr val="FF0000"/>
                </a:solidFill>
              </a:rPr>
              <a:t>mở website </a:t>
            </a:r>
            <a:r>
              <a:rPr lang="vi-VN" sz="2400" dirty="0"/>
              <a:t>rất </a:t>
            </a:r>
            <a:r>
              <a:rPr lang="vi-VN" sz="2400" dirty="0">
                <a:solidFill>
                  <a:srgbClr val="FF0000"/>
                </a:solidFill>
              </a:rPr>
              <a:t>dễ dàng</a:t>
            </a:r>
            <a:r>
              <a:rPr lang="vi-VN" sz="2400" dirty="0"/>
              <a:t>. Việc kiểm soát kinh doanh, </a:t>
            </a:r>
            <a:r>
              <a:rPr lang="vi-VN" sz="2400" dirty="0">
                <a:solidFill>
                  <a:srgbClr val="FF0000"/>
                </a:solidFill>
              </a:rPr>
              <a:t>quảng cáo xuyên biên giới </a:t>
            </a:r>
            <a:r>
              <a:rPr lang="vi-VN" sz="2400" dirty="0"/>
              <a:t>còn khó khăn khi xử lý vi phạm. Một số </a:t>
            </a:r>
            <a:r>
              <a:rPr lang="vi-VN" sz="2400" dirty="0">
                <a:solidFill>
                  <a:srgbClr val="FF0000"/>
                </a:solidFill>
              </a:rPr>
              <a:t>sàn giao dịch thương mại điện tử</a:t>
            </a:r>
            <a:r>
              <a:rPr lang="vi-VN" sz="2400" dirty="0"/>
              <a:t> chưa có biện pháp kỹ thuật để quản lý nội dung quảng cáo. Vấn đề đăng ký, </a:t>
            </a:r>
            <a:r>
              <a:rPr lang="vi-VN" sz="2400" dirty="0">
                <a:solidFill>
                  <a:srgbClr val="FF0000"/>
                </a:solidFill>
              </a:rPr>
              <a:t>thành lập doanh nghiệp </a:t>
            </a:r>
            <a:r>
              <a:rPr lang="vi-VN" sz="2400" dirty="0"/>
              <a:t>quá </a:t>
            </a:r>
            <a:r>
              <a:rPr lang="vi-VN" sz="2400" dirty="0">
                <a:solidFill>
                  <a:srgbClr val="FF0000"/>
                </a:solidFill>
              </a:rPr>
              <a:t>đơn giản</a:t>
            </a:r>
            <a:r>
              <a:rPr lang="vi-VN" sz="2800" dirty="0"/>
              <a:t>.</a:t>
            </a:r>
            <a:endParaRPr lang="en-US" sz="2800" dirty="0"/>
          </a:p>
        </p:txBody>
      </p:sp>
    </p:spTree>
    <p:extLst>
      <p:ext uri="{BB962C8B-B14F-4D97-AF65-F5344CB8AC3E}">
        <p14:creationId xmlns:p14="http://schemas.microsoft.com/office/powerpoint/2010/main" val="364190333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52400"/>
            <a:ext cx="8915400" cy="670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7488169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1524000"/>
            <a:ext cx="8153400" cy="3785652"/>
          </a:xfrm>
          <a:prstGeom prst="rect">
            <a:avLst/>
          </a:prstGeom>
        </p:spPr>
        <p:txBody>
          <a:bodyPr wrap="square">
            <a:spAutoFit/>
          </a:bodyPr>
          <a:lstStyle/>
          <a:p>
            <a:r>
              <a:rPr lang="vi-VN" sz="2400" dirty="0"/>
              <a:t>TS Phạm Văn Sơn, Giám đốc </a:t>
            </a:r>
            <a:r>
              <a:rPr lang="vi-VN" sz="2400" dirty="0">
                <a:solidFill>
                  <a:srgbClr val="FF0000"/>
                </a:solidFill>
              </a:rPr>
              <a:t>Trung tâm kiểm nghiệm thuốc, mỹ phẩm, thực phẩm</a:t>
            </a:r>
            <a:r>
              <a:rPr lang="vi-VN" sz="2400" dirty="0"/>
              <a:t> (trực thuộc Sở An toàn thực phẩm TP.HCM) dẫn chứng. Theo ông, giai đoạn từ năm 2017 - 2023, đơn vị đã lấy kiểm nghiệm 988 mẫu thực phẩm chức năng. Trong đó phát hiện 113 mẫu (11,4%) không đạt về chỉ tiêu vi sinh, chỉ tiêu vitamin, chỉ tiêu định tính và định lượng…</a:t>
            </a:r>
          </a:p>
          <a:p>
            <a:r>
              <a:rPr lang="vi-VN" sz="2400" dirty="0"/>
              <a:t>Ông Sơn thông tin thêm, tỷ lệ mẫu không đạt kết quả giảm đều từ năm 2018 - 2023, tỷ lệ trung bình mẫu không đạt trên mẫu kiểm tra là 11%. </a:t>
            </a:r>
          </a:p>
        </p:txBody>
      </p:sp>
    </p:spTree>
    <p:extLst>
      <p:ext uri="{BB962C8B-B14F-4D97-AF65-F5344CB8AC3E}">
        <p14:creationId xmlns:p14="http://schemas.microsoft.com/office/powerpoint/2010/main" val="115780869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71450" y="1447800"/>
            <a:ext cx="8839200" cy="3539430"/>
          </a:xfrm>
          <a:prstGeom prst="rect">
            <a:avLst/>
          </a:prstGeom>
        </p:spPr>
        <p:txBody>
          <a:bodyPr wrap="square">
            <a:spAutoFit/>
          </a:bodyPr>
          <a:lstStyle/>
          <a:p>
            <a:r>
              <a:rPr lang="en-US" sz="2800" dirty="0" err="1"/>
              <a:t>Nói</a:t>
            </a:r>
            <a:r>
              <a:rPr lang="en-US" sz="2800" dirty="0"/>
              <a:t> </a:t>
            </a:r>
            <a:r>
              <a:rPr lang="en-US" sz="2800" dirty="0" err="1"/>
              <a:t>về</a:t>
            </a:r>
            <a:r>
              <a:rPr lang="en-US" sz="2800" dirty="0"/>
              <a:t> </a:t>
            </a:r>
            <a:r>
              <a:rPr lang="en-US" sz="2800" dirty="0" err="1"/>
              <a:t>quan</a:t>
            </a:r>
            <a:r>
              <a:rPr lang="en-US" sz="2800" dirty="0"/>
              <a:t> </a:t>
            </a:r>
            <a:r>
              <a:rPr lang="en-US" sz="2800" dirty="0" err="1"/>
              <a:t>niệm</a:t>
            </a:r>
            <a:r>
              <a:rPr lang="en-US" sz="2800" dirty="0"/>
              <a:t> </a:t>
            </a:r>
            <a:r>
              <a:rPr lang="en-US" sz="2800" dirty="0" err="1">
                <a:solidFill>
                  <a:srgbClr val="FF0000"/>
                </a:solidFill>
              </a:rPr>
              <a:t>sai</a:t>
            </a:r>
            <a:r>
              <a:rPr lang="en-US" sz="2800" dirty="0">
                <a:solidFill>
                  <a:srgbClr val="FF0000"/>
                </a:solidFill>
              </a:rPr>
              <a:t> </a:t>
            </a:r>
            <a:r>
              <a:rPr lang="en-US" sz="2800" dirty="0" err="1">
                <a:solidFill>
                  <a:srgbClr val="FF0000"/>
                </a:solidFill>
              </a:rPr>
              <a:t>lầm</a:t>
            </a:r>
            <a:r>
              <a:rPr lang="en-US" sz="2800" dirty="0">
                <a:solidFill>
                  <a:srgbClr val="FF0000"/>
                </a:solidFill>
              </a:rPr>
              <a:t> </a:t>
            </a:r>
            <a:r>
              <a:rPr lang="en-US" sz="2800" dirty="0" err="1">
                <a:solidFill>
                  <a:srgbClr val="FF0000"/>
                </a:solidFill>
              </a:rPr>
              <a:t>của</a:t>
            </a:r>
            <a:r>
              <a:rPr lang="en-US" sz="2800" dirty="0">
                <a:solidFill>
                  <a:srgbClr val="FF0000"/>
                </a:solidFill>
              </a:rPr>
              <a:t> </a:t>
            </a:r>
            <a:r>
              <a:rPr lang="en-US" sz="2800" dirty="0" err="1">
                <a:solidFill>
                  <a:srgbClr val="FF0000"/>
                </a:solidFill>
              </a:rPr>
              <a:t>nhiều</a:t>
            </a:r>
            <a:r>
              <a:rPr lang="en-US" sz="2800" dirty="0">
                <a:solidFill>
                  <a:srgbClr val="FF0000"/>
                </a:solidFill>
              </a:rPr>
              <a:t> </a:t>
            </a:r>
            <a:r>
              <a:rPr lang="en-US" sz="2800" dirty="0" err="1">
                <a:solidFill>
                  <a:srgbClr val="FF0000"/>
                </a:solidFill>
              </a:rPr>
              <a:t>người</a:t>
            </a:r>
            <a:r>
              <a:rPr lang="en-US" sz="2800" dirty="0">
                <a:solidFill>
                  <a:srgbClr val="FF0000"/>
                </a:solidFill>
              </a:rPr>
              <a:t> </a:t>
            </a:r>
            <a:r>
              <a:rPr lang="en-US" sz="2800" dirty="0" err="1"/>
              <a:t>hiện</a:t>
            </a:r>
            <a:r>
              <a:rPr lang="en-US" sz="2800" dirty="0"/>
              <a:t> nay, </a:t>
            </a:r>
            <a:r>
              <a:rPr lang="en-US" sz="2800" dirty="0" err="1" smtClean="0"/>
              <a:t>việc</a:t>
            </a:r>
            <a:r>
              <a:rPr lang="en-US" sz="2800" dirty="0" smtClean="0"/>
              <a:t> </a:t>
            </a:r>
            <a:r>
              <a:rPr lang="en-US" sz="2800" dirty="0" err="1"/>
              <a:t>sư</a:t>
            </a:r>
            <a:r>
              <a:rPr lang="en-US" sz="2800" dirty="0"/>
              <a:t>̉ </a:t>
            </a:r>
            <a:r>
              <a:rPr lang="en-US" sz="2800" dirty="0" err="1"/>
              <a:t>dụng</a:t>
            </a:r>
            <a:r>
              <a:rPr lang="en-US" sz="2800" dirty="0"/>
              <a:t> </a:t>
            </a:r>
            <a:r>
              <a:rPr lang="en-US" sz="2800" dirty="0" err="1"/>
              <a:t>các</a:t>
            </a:r>
            <a:r>
              <a:rPr lang="en-US" sz="2800" dirty="0"/>
              <a:t> </a:t>
            </a:r>
            <a:r>
              <a:rPr lang="en-US" sz="2800" dirty="0" err="1"/>
              <a:t>chất</a:t>
            </a:r>
            <a:r>
              <a:rPr lang="en-US" sz="2800" dirty="0"/>
              <a:t> </a:t>
            </a:r>
            <a:r>
              <a:rPr lang="en-US" sz="2800" dirty="0" err="1"/>
              <a:t>bô</a:t>
            </a:r>
            <a:r>
              <a:rPr lang="en-US" sz="2800" dirty="0"/>
              <a:t>̉ sung </a:t>
            </a:r>
            <a:r>
              <a:rPr lang="en-US" sz="2800" dirty="0" err="1"/>
              <a:t>dinh</a:t>
            </a:r>
            <a:r>
              <a:rPr lang="en-US" sz="2800" dirty="0"/>
              <a:t> </a:t>
            </a:r>
            <a:r>
              <a:rPr lang="en-US" sz="2800" dirty="0" err="1"/>
              <a:t>dưỡng</a:t>
            </a:r>
            <a:r>
              <a:rPr lang="en-US" sz="2800" dirty="0"/>
              <a:t> </a:t>
            </a:r>
            <a:r>
              <a:rPr lang="en-US" sz="2800" dirty="0" err="1"/>
              <a:t>không</a:t>
            </a:r>
            <a:r>
              <a:rPr lang="en-US" sz="2800" dirty="0"/>
              <a:t> có </a:t>
            </a:r>
            <a:r>
              <a:rPr lang="en-US" sz="2800" dirty="0" err="1"/>
              <a:t>nghĩa</a:t>
            </a:r>
            <a:r>
              <a:rPr lang="en-US" sz="2800" dirty="0"/>
              <a:t> là </a:t>
            </a:r>
            <a:r>
              <a:rPr lang="en-US" sz="2800" dirty="0" err="1"/>
              <a:t>dùng</a:t>
            </a:r>
            <a:r>
              <a:rPr lang="en-US" sz="2800" dirty="0"/>
              <a:t> </a:t>
            </a:r>
            <a:r>
              <a:rPr lang="en-US" sz="2800" dirty="0" err="1"/>
              <a:t>thuốc</a:t>
            </a:r>
            <a:r>
              <a:rPr lang="en-US" sz="2800" dirty="0"/>
              <a:t> </a:t>
            </a:r>
            <a:r>
              <a:rPr lang="en-US" sz="2800" dirty="0" smtClean="0"/>
              <a:t>mà </a:t>
            </a:r>
            <a:r>
              <a:rPr lang="en-US" sz="2800" dirty="0"/>
              <a:t>là </a:t>
            </a:r>
            <a:r>
              <a:rPr lang="en-US" sz="2800" dirty="0" err="1"/>
              <a:t>dùng</a:t>
            </a:r>
            <a:r>
              <a:rPr lang="en-US" sz="2800" dirty="0"/>
              <a:t> </a:t>
            </a:r>
            <a:r>
              <a:rPr lang="en-US" sz="2800" dirty="0" err="1"/>
              <a:t>các</a:t>
            </a:r>
            <a:r>
              <a:rPr lang="en-US" sz="2800" dirty="0"/>
              <a:t> </a:t>
            </a:r>
            <a:r>
              <a:rPr lang="en-US" sz="2800" dirty="0" err="1"/>
              <a:t>chất</a:t>
            </a:r>
            <a:r>
              <a:rPr lang="en-US" sz="2800" dirty="0"/>
              <a:t> </a:t>
            </a:r>
            <a:r>
              <a:rPr lang="en-US" sz="2800" dirty="0" err="1"/>
              <a:t>bô</a:t>
            </a:r>
            <a:r>
              <a:rPr lang="en-US" sz="2800" dirty="0"/>
              <a:t>̉ sung </a:t>
            </a:r>
            <a:r>
              <a:rPr lang="en-US" sz="2800" dirty="0" err="1"/>
              <a:t>nhằm</a:t>
            </a:r>
            <a:r>
              <a:rPr lang="en-US" sz="2800" dirty="0"/>
              <a:t> </a:t>
            </a:r>
            <a:r>
              <a:rPr lang="en-US" sz="2800" dirty="0" err="1"/>
              <a:t>giúp</a:t>
            </a:r>
            <a:r>
              <a:rPr lang="en-US" sz="2800" dirty="0"/>
              <a:t> </a:t>
            </a:r>
            <a:r>
              <a:rPr lang="en-US" sz="2800" dirty="0" err="1"/>
              <a:t>chậm</a:t>
            </a:r>
            <a:r>
              <a:rPr lang="en-US" sz="2800" dirty="0"/>
              <a:t> </a:t>
            </a:r>
            <a:r>
              <a:rPr lang="en-US" sz="2800" dirty="0" err="1"/>
              <a:t>lại</a:t>
            </a:r>
            <a:r>
              <a:rPr lang="en-US" sz="2800" dirty="0"/>
              <a:t> quá </a:t>
            </a:r>
            <a:r>
              <a:rPr lang="en-US" sz="2800" dirty="0" err="1"/>
              <a:t>trình</a:t>
            </a:r>
            <a:r>
              <a:rPr lang="en-US" sz="2800" dirty="0"/>
              <a:t> </a:t>
            </a:r>
            <a:r>
              <a:rPr lang="en-US" sz="2800" dirty="0" err="1"/>
              <a:t>xuất</a:t>
            </a:r>
            <a:r>
              <a:rPr lang="en-US" sz="2800" dirty="0"/>
              <a:t> </a:t>
            </a:r>
            <a:r>
              <a:rPr lang="en-US" sz="2800" dirty="0" err="1"/>
              <a:t>hiện</a:t>
            </a:r>
            <a:r>
              <a:rPr lang="en-US" sz="2800" dirty="0"/>
              <a:t> </a:t>
            </a:r>
            <a:r>
              <a:rPr lang="en-US" sz="2800" dirty="0" err="1"/>
              <a:t>bệnh</a:t>
            </a:r>
            <a:r>
              <a:rPr lang="en-US" sz="2800" dirty="0"/>
              <a:t> </a:t>
            </a:r>
            <a:r>
              <a:rPr lang="en-US" sz="2800" dirty="0" err="1"/>
              <a:t>tật</a:t>
            </a:r>
            <a:r>
              <a:rPr lang="en-US" sz="2800" dirty="0"/>
              <a:t>. </a:t>
            </a:r>
            <a:r>
              <a:rPr lang="en-US" sz="2800" dirty="0" err="1"/>
              <a:t>Hầu</a:t>
            </a:r>
            <a:r>
              <a:rPr lang="en-US" sz="2800" dirty="0"/>
              <a:t> </a:t>
            </a:r>
            <a:r>
              <a:rPr lang="en-US" sz="2800" dirty="0" err="1"/>
              <a:t>hết</a:t>
            </a:r>
            <a:r>
              <a:rPr lang="en-US" sz="2800" dirty="0"/>
              <a:t> </a:t>
            </a:r>
            <a:r>
              <a:rPr lang="en-US" sz="2800" dirty="0" err="1"/>
              <a:t>mọi</a:t>
            </a:r>
            <a:r>
              <a:rPr lang="en-US" sz="2800" dirty="0"/>
              <a:t> </a:t>
            </a:r>
            <a:r>
              <a:rPr lang="en-US" sz="2800" dirty="0" err="1"/>
              <a:t>người</a:t>
            </a:r>
            <a:r>
              <a:rPr lang="en-US" sz="2800" dirty="0"/>
              <a:t> </a:t>
            </a:r>
            <a:r>
              <a:rPr lang="en-US" sz="2800" dirty="0" err="1"/>
              <a:t>luôn</a:t>
            </a:r>
            <a:r>
              <a:rPr lang="en-US" sz="2800" dirty="0"/>
              <a:t> </a:t>
            </a:r>
            <a:r>
              <a:rPr lang="en-US" sz="2800" dirty="0" err="1"/>
              <a:t>muốn</a:t>
            </a:r>
            <a:r>
              <a:rPr lang="en-US" sz="2800" dirty="0"/>
              <a:t> </a:t>
            </a:r>
            <a:r>
              <a:rPr lang="en-US" sz="2800" dirty="0" err="1"/>
              <a:t>sư</a:t>
            </a:r>
            <a:r>
              <a:rPr lang="en-US" sz="2800" dirty="0"/>
              <a:t>̉ </a:t>
            </a:r>
            <a:r>
              <a:rPr lang="en-US" sz="2800" dirty="0" err="1"/>
              <a:t>dụng</a:t>
            </a:r>
            <a:r>
              <a:rPr lang="en-US" sz="2800" dirty="0"/>
              <a:t> </a:t>
            </a:r>
            <a:r>
              <a:rPr lang="en-US" sz="2800" dirty="0" err="1"/>
              <a:t>các</a:t>
            </a:r>
            <a:r>
              <a:rPr lang="en-US" sz="2800" dirty="0"/>
              <a:t> </a:t>
            </a:r>
            <a:r>
              <a:rPr lang="en-US" sz="2800" dirty="0" err="1"/>
              <a:t>chất</a:t>
            </a:r>
            <a:r>
              <a:rPr lang="en-US" sz="2800" dirty="0"/>
              <a:t> </a:t>
            </a:r>
            <a:r>
              <a:rPr lang="en-US" sz="2800" dirty="0" err="1"/>
              <a:t>bô</a:t>
            </a:r>
            <a:r>
              <a:rPr lang="en-US" sz="2800" dirty="0"/>
              <a:t>̉ sung </a:t>
            </a:r>
            <a:r>
              <a:rPr lang="en-US" sz="2800" dirty="0" err="1"/>
              <a:t>đê</a:t>
            </a:r>
            <a:r>
              <a:rPr lang="en-US" sz="2800" dirty="0"/>
              <a:t>̉ </a:t>
            </a:r>
            <a:r>
              <a:rPr lang="en-US" sz="2800" dirty="0" err="1"/>
              <a:t>trơ</a:t>
            </a:r>
            <a:r>
              <a:rPr lang="en-US" sz="2800" dirty="0"/>
              <a:t>̉ </a:t>
            </a:r>
            <a:r>
              <a:rPr lang="en-US" sz="2800" dirty="0" err="1"/>
              <a:t>nên</a:t>
            </a:r>
            <a:r>
              <a:rPr lang="en-US" sz="2800" dirty="0"/>
              <a:t> </a:t>
            </a:r>
            <a:r>
              <a:rPr lang="en-US" sz="2800" dirty="0" err="1"/>
              <a:t>khỏe</a:t>
            </a:r>
            <a:r>
              <a:rPr lang="en-US" sz="2800" dirty="0"/>
              <a:t> </a:t>
            </a:r>
            <a:r>
              <a:rPr lang="en-US" sz="2800" dirty="0" err="1"/>
              <a:t>mạnh</a:t>
            </a:r>
            <a:r>
              <a:rPr lang="en-US" sz="2800" dirty="0"/>
              <a:t> </a:t>
            </a:r>
            <a:r>
              <a:rPr lang="en-US" sz="2800" dirty="0" err="1"/>
              <a:t>hơn</a:t>
            </a:r>
            <a:r>
              <a:rPr lang="en-US" sz="2800" dirty="0"/>
              <a:t>. </a:t>
            </a:r>
            <a:r>
              <a:rPr lang="en-US" sz="2800" dirty="0" err="1"/>
              <a:t>Tuy</a:t>
            </a:r>
            <a:r>
              <a:rPr lang="en-US" sz="2800" dirty="0"/>
              <a:t> </a:t>
            </a:r>
            <a:r>
              <a:rPr lang="en-US" sz="2800" dirty="0" err="1"/>
              <a:t>nhiên</a:t>
            </a:r>
            <a:r>
              <a:rPr lang="en-US" sz="2800" dirty="0"/>
              <a:t>, </a:t>
            </a:r>
            <a:r>
              <a:rPr lang="en-US" sz="2800" dirty="0" err="1"/>
              <a:t>thực</a:t>
            </a:r>
            <a:r>
              <a:rPr lang="en-US" sz="2800" dirty="0"/>
              <a:t> </a:t>
            </a:r>
            <a:r>
              <a:rPr lang="en-US" sz="2800" dirty="0" err="1"/>
              <a:t>tê</a:t>
            </a:r>
            <a:r>
              <a:rPr lang="en-US" sz="2800" dirty="0"/>
              <a:t>́ </a:t>
            </a:r>
            <a:r>
              <a:rPr lang="en-US" sz="2800" dirty="0" err="1"/>
              <a:t>mục</a:t>
            </a:r>
            <a:r>
              <a:rPr lang="en-US" sz="2800" dirty="0"/>
              <a:t> </a:t>
            </a:r>
            <a:r>
              <a:rPr lang="en-US" sz="2800" dirty="0" err="1"/>
              <a:t>tiêu</a:t>
            </a:r>
            <a:r>
              <a:rPr lang="en-US" sz="2800" dirty="0"/>
              <a:t> </a:t>
            </a:r>
            <a:r>
              <a:rPr lang="en-US" sz="2800" dirty="0" err="1"/>
              <a:t>của</a:t>
            </a:r>
            <a:r>
              <a:rPr lang="en-US" sz="2800" dirty="0"/>
              <a:t> </a:t>
            </a:r>
            <a:r>
              <a:rPr lang="en-US" sz="2800" dirty="0" err="1"/>
              <a:t>các</a:t>
            </a:r>
            <a:r>
              <a:rPr lang="en-US" sz="2800" dirty="0"/>
              <a:t> </a:t>
            </a:r>
            <a:r>
              <a:rPr lang="en-US" sz="2800" dirty="0" err="1"/>
              <a:t>chất</a:t>
            </a:r>
            <a:r>
              <a:rPr lang="en-US" sz="2800" dirty="0"/>
              <a:t> </a:t>
            </a:r>
            <a:r>
              <a:rPr lang="en-US" sz="2800" dirty="0" err="1"/>
              <a:t>bô</a:t>
            </a:r>
            <a:r>
              <a:rPr lang="en-US" sz="2800" dirty="0"/>
              <a:t>̉ sung </a:t>
            </a:r>
            <a:r>
              <a:rPr lang="en-US" sz="2800" dirty="0" err="1">
                <a:solidFill>
                  <a:srgbClr val="FF0000"/>
                </a:solidFill>
              </a:rPr>
              <a:t>không</a:t>
            </a:r>
            <a:r>
              <a:rPr lang="en-US" sz="2800" dirty="0">
                <a:solidFill>
                  <a:srgbClr val="FF0000"/>
                </a:solidFill>
              </a:rPr>
              <a:t> </a:t>
            </a:r>
            <a:r>
              <a:rPr lang="en-US" sz="2800" dirty="0" err="1"/>
              <a:t>phải</a:t>
            </a:r>
            <a:r>
              <a:rPr lang="en-US" sz="2800" dirty="0"/>
              <a:t> </a:t>
            </a:r>
            <a:r>
              <a:rPr lang="en-US" sz="2800" dirty="0" err="1"/>
              <a:t>đê</a:t>
            </a:r>
            <a:r>
              <a:rPr lang="en-US" sz="2800" dirty="0"/>
              <a:t>̉ </a:t>
            </a:r>
            <a:r>
              <a:rPr lang="en-US" sz="2800" dirty="0" err="1"/>
              <a:t>trơ</a:t>
            </a:r>
            <a:r>
              <a:rPr lang="en-US" sz="2800" dirty="0"/>
              <a:t>̉ </a:t>
            </a:r>
            <a:r>
              <a:rPr lang="en-US" sz="2800" dirty="0" err="1"/>
              <a:t>nên</a:t>
            </a:r>
            <a:r>
              <a:rPr lang="en-US" sz="2800" dirty="0"/>
              <a:t> </a:t>
            </a:r>
            <a:r>
              <a:rPr lang="en-US" sz="2800" dirty="0" err="1">
                <a:solidFill>
                  <a:srgbClr val="FF0000"/>
                </a:solidFill>
              </a:rPr>
              <a:t>khỏe</a:t>
            </a:r>
            <a:r>
              <a:rPr lang="en-US" sz="2800" dirty="0">
                <a:solidFill>
                  <a:srgbClr val="FF0000"/>
                </a:solidFill>
              </a:rPr>
              <a:t> </a:t>
            </a:r>
            <a:r>
              <a:rPr lang="en-US" sz="2800" dirty="0" err="1">
                <a:solidFill>
                  <a:srgbClr val="FF0000"/>
                </a:solidFill>
              </a:rPr>
              <a:t>mạnh</a:t>
            </a:r>
            <a:r>
              <a:rPr lang="en-US" sz="2800" dirty="0">
                <a:solidFill>
                  <a:srgbClr val="FF0000"/>
                </a:solidFill>
              </a:rPr>
              <a:t> </a:t>
            </a:r>
            <a:r>
              <a:rPr lang="en-US" sz="2800" dirty="0"/>
              <a:t>mà </a:t>
            </a:r>
            <a:r>
              <a:rPr lang="en-US" sz="2800" dirty="0" err="1"/>
              <a:t>đê</a:t>
            </a:r>
            <a:r>
              <a:rPr lang="en-US" sz="2800" dirty="0"/>
              <a:t>̉ </a:t>
            </a:r>
            <a:r>
              <a:rPr lang="en-US" sz="2800" dirty="0" err="1">
                <a:solidFill>
                  <a:srgbClr val="FF0000"/>
                </a:solidFill>
              </a:rPr>
              <a:t>duy</a:t>
            </a:r>
            <a:r>
              <a:rPr lang="en-US" sz="2800" dirty="0">
                <a:solidFill>
                  <a:srgbClr val="FF0000"/>
                </a:solidFill>
              </a:rPr>
              <a:t> trì </a:t>
            </a:r>
            <a:r>
              <a:rPr lang="en-US" sz="2800" dirty="0" err="1">
                <a:solidFill>
                  <a:srgbClr val="FF0000"/>
                </a:solidFill>
              </a:rPr>
              <a:t>sức</a:t>
            </a:r>
            <a:r>
              <a:rPr lang="en-US" sz="2800" dirty="0">
                <a:solidFill>
                  <a:srgbClr val="FF0000"/>
                </a:solidFill>
              </a:rPr>
              <a:t> </a:t>
            </a:r>
            <a:r>
              <a:rPr lang="en-US" sz="2800" dirty="0" err="1">
                <a:solidFill>
                  <a:srgbClr val="FF0000"/>
                </a:solidFill>
              </a:rPr>
              <a:t>khỏe</a:t>
            </a:r>
            <a:r>
              <a:rPr lang="en-US" sz="2800" dirty="0">
                <a:solidFill>
                  <a:srgbClr val="FF0000"/>
                </a:solidFill>
              </a:rPr>
              <a:t> </a:t>
            </a:r>
            <a:r>
              <a:rPr lang="en-US" sz="2800" dirty="0" err="1"/>
              <a:t>hoặc</a:t>
            </a:r>
            <a:r>
              <a:rPr lang="en-US" sz="2800" dirty="0"/>
              <a:t> </a:t>
            </a:r>
            <a:r>
              <a:rPr lang="en-US" sz="2800" dirty="0" err="1"/>
              <a:t>làm</a:t>
            </a:r>
            <a:r>
              <a:rPr lang="en-US" sz="2800" dirty="0"/>
              <a:t> </a:t>
            </a:r>
            <a:r>
              <a:rPr lang="en-US" sz="2800" dirty="0" err="1">
                <a:solidFill>
                  <a:srgbClr val="FF0000"/>
                </a:solidFill>
              </a:rPr>
              <a:t>chậm</a:t>
            </a:r>
            <a:r>
              <a:rPr lang="en-US" sz="2800" dirty="0">
                <a:solidFill>
                  <a:srgbClr val="FF0000"/>
                </a:solidFill>
              </a:rPr>
              <a:t> quá </a:t>
            </a:r>
            <a:r>
              <a:rPr lang="en-US" sz="2800" dirty="0" err="1">
                <a:solidFill>
                  <a:srgbClr val="FF0000"/>
                </a:solidFill>
              </a:rPr>
              <a:t>trình</a:t>
            </a:r>
            <a:r>
              <a:rPr lang="en-US" sz="2800" dirty="0">
                <a:solidFill>
                  <a:srgbClr val="FF0000"/>
                </a:solidFill>
              </a:rPr>
              <a:t> </a:t>
            </a:r>
            <a:r>
              <a:rPr lang="en-US" sz="2800" dirty="0" err="1">
                <a:solidFill>
                  <a:srgbClr val="FF0000"/>
                </a:solidFill>
              </a:rPr>
              <a:t>lão</a:t>
            </a:r>
            <a:r>
              <a:rPr lang="en-US" sz="2800" dirty="0"/>
              <a:t>.</a:t>
            </a:r>
          </a:p>
        </p:txBody>
      </p:sp>
    </p:spTree>
    <p:extLst>
      <p:ext uri="{BB962C8B-B14F-4D97-AF65-F5344CB8AC3E}">
        <p14:creationId xmlns:p14="http://schemas.microsoft.com/office/powerpoint/2010/main" val="272922818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514600"/>
            <a:ext cx="8229600" cy="1143000"/>
          </a:xfrm>
        </p:spPr>
        <p:txBody>
          <a:bodyPr/>
          <a:lstStyle/>
          <a:p>
            <a:r>
              <a:rPr lang="en-US" dirty="0" smtClean="0">
                <a:solidFill>
                  <a:srgbClr val="FF0000"/>
                </a:solidFill>
              </a:rPr>
              <a:t>CÁC SAI PHẠM THƯỜNG GẶP</a:t>
            </a:r>
            <a:endParaRPr lang="en-US" dirty="0">
              <a:solidFill>
                <a:srgbClr val="FF0000"/>
              </a:solidFill>
            </a:endParaRPr>
          </a:p>
        </p:txBody>
      </p:sp>
    </p:spTree>
    <p:extLst>
      <p:ext uri="{BB962C8B-B14F-4D97-AF65-F5344CB8AC3E}">
        <p14:creationId xmlns:p14="http://schemas.microsoft.com/office/powerpoint/2010/main" val="339421185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533400"/>
          </a:xfrm>
        </p:spPr>
        <p:txBody>
          <a:bodyPr>
            <a:normAutofit fontScale="90000"/>
          </a:bodyPr>
          <a:lstStyle/>
          <a:p>
            <a:r>
              <a:rPr lang="en-US" sz="3200" dirty="0" smtClean="0">
                <a:latin typeface="Arial" pitchFamily="34" charset="0"/>
                <a:cs typeface="Arial" pitchFamily="34" charset="0"/>
              </a:rPr>
              <a:t>M</a:t>
            </a:r>
            <a:r>
              <a:rPr lang="vi-VN" sz="3200" dirty="0" smtClean="0">
                <a:latin typeface="Arial" pitchFamily="34" charset="0"/>
                <a:cs typeface="Arial" pitchFamily="34" charset="0"/>
              </a:rPr>
              <a:t>en </a:t>
            </a:r>
            <a:r>
              <a:rPr lang="vi-VN" sz="3200" dirty="0">
                <a:latin typeface="Arial" pitchFamily="34" charset="0"/>
                <a:cs typeface="Arial" pitchFamily="34" charset="0"/>
              </a:rPr>
              <a:t>gạo đỏ tại Nhật Bản</a:t>
            </a:r>
            <a:endParaRPr lang="en-US" sz="3200" dirty="0">
              <a:latin typeface="Arial" pitchFamily="34" charset="0"/>
              <a:cs typeface="Arial" pitchFamily="34" charset="0"/>
            </a:endParaRPr>
          </a:p>
        </p:txBody>
      </p:sp>
      <p:pic>
        <p:nvPicPr>
          <p:cNvPr id="1028" name="Picture 4" descr="https://i1-suckhoe.vnecdn.net/2024/07/04/image-l-jpeg-1712026907-6176-1-9067-9265-1720066862.jpg?w=0&amp;h=0&amp;q=100&amp;dpr=2&amp;fit=crop&amp;s=ze3dDCDbSChqH6DoqIB-q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399" y="685799"/>
            <a:ext cx="8839201" cy="6181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637718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29381" y="688819"/>
            <a:ext cx="8610600" cy="5324535"/>
          </a:xfrm>
          <a:prstGeom prst="rect">
            <a:avLst/>
          </a:prstGeom>
        </p:spPr>
        <p:txBody>
          <a:bodyPr wrap="square">
            <a:spAutoFit/>
          </a:bodyPr>
          <a:lstStyle/>
          <a:p>
            <a:r>
              <a:rPr lang="vi-VN" sz="2000" b="1" dirty="0">
                <a:solidFill>
                  <a:srgbClr val="FF0000"/>
                </a:solidFill>
              </a:rPr>
              <a:t>175 ca tử vong </a:t>
            </a:r>
            <a:r>
              <a:rPr lang="vi-VN" sz="2000" b="1" dirty="0">
                <a:solidFill>
                  <a:prstClr val="black"/>
                </a:solidFill>
              </a:rPr>
              <a:t>sau sử dụng </a:t>
            </a:r>
            <a:r>
              <a:rPr lang="vi-VN" sz="2000" b="1" dirty="0">
                <a:solidFill>
                  <a:srgbClr val="FF0000"/>
                </a:solidFill>
              </a:rPr>
              <a:t>men gạo đỏ </a:t>
            </a:r>
            <a:r>
              <a:rPr lang="vi-VN" sz="2000" b="1" dirty="0">
                <a:solidFill>
                  <a:prstClr val="black"/>
                </a:solidFill>
              </a:rPr>
              <a:t>tại Nhật Bản</a:t>
            </a:r>
          </a:p>
          <a:p>
            <a:r>
              <a:rPr lang="vi-VN" sz="2000" dirty="0">
                <a:solidFill>
                  <a:prstClr val="black"/>
                </a:solidFill>
              </a:rPr>
              <a:t>Nhật Bản ghi nhận gần </a:t>
            </a:r>
            <a:r>
              <a:rPr lang="vi-VN" sz="2000" dirty="0">
                <a:solidFill>
                  <a:srgbClr val="FF0000"/>
                </a:solidFill>
              </a:rPr>
              <a:t>500 người nhập viện</a:t>
            </a:r>
            <a:r>
              <a:rPr lang="vi-VN" sz="2000" dirty="0">
                <a:solidFill>
                  <a:prstClr val="black"/>
                </a:solidFill>
              </a:rPr>
              <a:t>, </a:t>
            </a:r>
            <a:r>
              <a:rPr lang="vi-VN" sz="2000" dirty="0">
                <a:solidFill>
                  <a:srgbClr val="FF0000"/>
                </a:solidFill>
              </a:rPr>
              <a:t>175 ca tử vong </a:t>
            </a:r>
            <a:r>
              <a:rPr lang="vi-VN" sz="2000" dirty="0">
                <a:solidFill>
                  <a:prstClr val="black"/>
                </a:solidFill>
              </a:rPr>
              <a:t>liên quan đến việc sử dụng men gạo đỏ (beni koji) của hãng dược Kobayashi.</a:t>
            </a:r>
          </a:p>
          <a:p>
            <a:r>
              <a:rPr lang="vi-VN" sz="2000" dirty="0">
                <a:solidFill>
                  <a:prstClr val="black"/>
                </a:solidFill>
              </a:rPr>
              <a:t>Theo Bộ Y tế Nhật Bản, tính đến ngày 1/7, tổng cộng 2.200 người đã được kiểm tra tại các cơ sở y tế sau khi sử dụng sản phẩm men gạo đỏ của Kobayashi. Trong đó, 1.660 người mắc bệnh thận, 175 trường hợp tử vong. Các ca tử vong đều bị </a:t>
            </a:r>
            <a:r>
              <a:rPr lang="vi-VN" sz="2000" dirty="0">
                <a:solidFill>
                  <a:srgbClr val="FF0000"/>
                </a:solidFill>
              </a:rPr>
              <a:t>suy giảm chức năng thận</a:t>
            </a:r>
            <a:r>
              <a:rPr lang="vi-VN" sz="2000" dirty="0">
                <a:solidFill>
                  <a:prstClr val="black"/>
                </a:solidFill>
              </a:rPr>
              <a:t>, 90% ở độ tuổi từ 40 đến 69, trong đó 66% là phụ nữ.</a:t>
            </a:r>
          </a:p>
          <a:p>
            <a:r>
              <a:rPr lang="vi-VN" sz="2000" dirty="0">
                <a:solidFill>
                  <a:prstClr val="black"/>
                </a:solidFill>
              </a:rPr>
              <a:t>Kobayashi đã sản xuất các loại thực phẩm chức năng chứa men gạo đỏ trong nhiều năm, với khoảng một triệu gói bán ra trong ba năm qua. Lô hàng có vấn đề được sản xuất vào năm 2023. Công ty cho biết đã tìm thấy </a:t>
            </a:r>
            <a:r>
              <a:rPr lang="vi-VN" sz="2000" dirty="0">
                <a:solidFill>
                  <a:srgbClr val="FF0000"/>
                </a:solidFill>
              </a:rPr>
              <a:t>chất axit puberulic độc hại</a:t>
            </a:r>
            <a:r>
              <a:rPr lang="vi-VN" sz="2000" dirty="0">
                <a:solidFill>
                  <a:prstClr val="black"/>
                </a:solidFill>
              </a:rPr>
              <a:t>, sinh ra từ penicillium mốc xanh trong vật liệu beni koji từ tháng 4 đến tháng 10/2023 tại nhà máy Osaka. Nơi này đã </a:t>
            </a:r>
            <a:r>
              <a:rPr lang="vi-VN" sz="2000" dirty="0">
                <a:solidFill>
                  <a:srgbClr val="FF0000"/>
                </a:solidFill>
              </a:rPr>
              <a:t>thu hồi các sản phẩm</a:t>
            </a:r>
            <a:r>
              <a:rPr lang="vi-VN" sz="2000" dirty="0">
                <a:solidFill>
                  <a:prstClr val="black"/>
                </a:solidFill>
              </a:rPr>
              <a:t> nghi chứa độc tố. Trước đó, người dân có thể mua sản phẩm mà không cần bác sĩ kê toa.</a:t>
            </a:r>
          </a:p>
          <a:p>
            <a:r>
              <a:rPr lang="vi-VN" sz="2000" dirty="0">
                <a:solidFill>
                  <a:prstClr val="black"/>
                </a:solidFill>
              </a:rPr>
              <a:t>Các nghiên cứu chỉ ra men gạo đỏ có thể được sử dụng như một chất </a:t>
            </a:r>
            <a:r>
              <a:rPr lang="vi-VN" sz="2000" dirty="0">
                <a:solidFill>
                  <a:srgbClr val="FF0000"/>
                </a:solidFill>
              </a:rPr>
              <a:t>thay thế cho statin </a:t>
            </a:r>
            <a:r>
              <a:rPr lang="vi-VN" sz="2000" dirty="0">
                <a:solidFill>
                  <a:prstClr val="black"/>
                </a:solidFill>
              </a:rPr>
              <a:t>để giúp làm </a:t>
            </a:r>
            <a:r>
              <a:rPr lang="vi-VN" sz="2000" dirty="0">
                <a:solidFill>
                  <a:srgbClr val="FF0000"/>
                </a:solidFill>
              </a:rPr>
              <a:t>hạ lượng cholesterol</a:t>
            </a:r>
            <a:r>
              <a:rPr lang="vi-VN" sz="2000" dirty="0">
                <a:solidFill>
                  <a:prstClr val="black"/>
                </a:solidFill>
              </a:rPr>
              <a:t>, </a:t>
            </a:r>
            <a:r>
              <a:rPr lang="vi-VN" sz="2000" dirty="0">
                <a:solidFill>
                  <a:srgbClr val="FF0000"/>
                </a:solidFill>
              </a:rPr>
              <a:t>giảm mỡ máu</a:t>
            </a:r>
            <a:r>
              <a:rPr lang="vi-VN" sz="2000" dirty="0">
                <a:solidFill>
                  <a:prstClr val="black"/>
                </a:solidFill>
              </a:rPr>
              <a:t>. </a:t>
            </a:r>
          </a:p>
        </p:txBody>
      </p:sp>
    </p:spTree>
    <p:extLst>
      <p:ext uri="{BB962C8B-B14F-4D97-AF65-F5344CB8AC3E}">
        <p14:creationId xmlns:p14="http://schemas.microsoft.com/office/powerpoint/2010/main" val="133807447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838200"/>
          </a:xfrm>
        </p:spPr>
        <p:txBody>
          <a:bodyPr>
            <a:normAutofit fontScale="90000"/>
          </a:bodyPr>
          <a:lstStyle/>
          <a:p>
            <a:pPr algn="l"/>
            <a:r>
              <a:rPr lang="en-US" sz="3600" b="1" dirty="0" smtClean="0"/>
              <a:t/>
            </a:r>
            <a:br>
              <a:rPr lang="en-US" sz="3600" b="1" dirty="0" smtClean="0"/>
            </a:br>
            <a:r>
              <a:rPr lang="en-US" sz="2700" dirty="0" err="1"/>
              <a:t>Tại</a:t>
            </a:r>
            <a:r>
              <a:rPr lang="en-US" sz="2700" dirty="0"/>
              <a:t> </a:t>
            </a:r>
            <a:r>
              <a:rPr lang="en-US" sz="2700" dirty="0" err="1"/>
              <a:t>Quảng</a:t>
            </a:r>
            <a:r>
              <a:rPr lang="en-US" sz="2700" dirty="0"/>
              <a:t> </a:t>
            </a:r>
            <a:r>
              <a:rPr lang="en-US" sz="2700" dirty="0" smtClean="0"/>
              <a:t>Ngãi,16/6/2021 </a:t>
            </a:r>
            <a:r>
              <a:rPr lang="en-US" sz="2700" dirty="0" err="1" smtClean="0"/>
              <a:t>Gân</a:t>
            </a:r>
            <a:r>
              <a:rPr lang="en-US" sz="2700" dirty="0" smtClean="0"/>
              <a:t> </a:t>
            </a:r>
            <a:r>
              <a:rPr lang="en-US" sz="2700" dirty="0" err="1"/>
              <a:t>Cốt</a:t>
            </a:r>
            <a:r>
              <a:rPr lang="en-US" sz="2700" dirty="0"/>
              <a:t> </a:t>
            </a:r>
            <a:r>
              <a:rPr lang="en-US" sz="2700" dirty="0" err="1" smtClean="0"/>
              <a:t>Hoàn</a:t>
            </a:r>
            <a:r>
              <a:rPr lang="en-US" sz="2700" dirty="0" smtClean="0"/>
              <a:t>- </a:t>
            </a:r>
            <a:r>
              <a:rPr lang="en-US" sz="2700" dirty="0" err="1" smtClean="0"/>
              <a:t>Viện</a:t>
            </a:r>
            <a:r>
              <a:rPr lang="en-US" sz="2700" dirty="0" smtClean="0"/>
              <a:t> Pasteur </a:t>
            </a:r>
            <a:r>
              <a:rPr lang="en-US" sz="2700" dirty="0" err="1" smtClean="0"/>
              <a:t>Nha</a:t>
            </a:r>
            <a:r>
              <a:rPr lang="en-US" sz="2700" dirty="0" smtClean="0"/>
              <a:t> </a:t>
            </a:r>
            <a:r>
              <a:rPr lang="en-US" sz="2700" dirty="0" err="1" smtClean="0"/>
              <a:t>Trang</a:t>
            </a:r>
            <a:r>
              <a:rPr lang="en-US" sz="2700" dirty="0"/>
              <a:t> </a:t>
            </a:r>
            <a:r>
              <a:rPr lang="en-US" sz="2700" dirty="0" err="1" smtClean="0"/>
              <a:t>xét</a:t>
            </a:r>
            <a:r>
              <a:rPr lang="en-US" sz="2700" dirty="0" smtClean="0"/>
              <a:t> </a:t>
            </a:r>
            <a:r>
              <a:rPr lang="en-US" sz="2700" dirty="0" err="1" smtClean="0"/>
              <a:t>nghiệm</a:t>
            </a:r>
            <a:r>
              <a:rPr lang="en-US" sz="2700" dirty="0" smtClean="0"/>
              <a:t> </a:t>
            </a:r>
            <a:r>
              <a:rPr lang="en-US" sz="2700" dirty="0" err="1"/>
              <a:t>Diclofenac</a:t>
            </a:r>
            <a:r>
              <a:rPr lang="en-US" sz="2700" dirty="0"/>
              <a:t>: 7,16 </a:t>
            </a:r>
            <a:r>
              <a:rPr lang="en-US" sz="2700" dirty="0" smtClean="0"/>
              <a:t>mg/g- </a:t>
            </a:r>
            <a:r>
              <a:rPr lang="en-US" sz="2700" dirty="0" err="1" smtClean="0"/>
              <a:t>đã</a:t>
            </a:r>
            <a:r>
              <a:rPr lang="en-US" sz="2700" dirty="0" smtClean="0"/>
              <a:t> </a:t>
            </a:r>
            <a:r>
              <a:rPr lang="en-US" sz="2700" dirty="0" err="1" smtClean="0"/>
              <a:t>bị</a:t>
            </a:r>
            <a:r>
              <a:rPr lang="en-US" sz="2700" dirty="0" smtClean="0"/>
              <a:t> </a:t>
            </a:r>
            <a:r>
              <a:rPr lang="en-US" sz="2700" dirty="0" err="1" smtClean="0"/>
              <a:t>phạt</a:t>
            </a:r>
            <a:r>
              <a:rPr lang="en-US" sz="2700" dirty="0" smtClean="0"/>
              <a:t> </a:t>
            </a:r>
            <a:r>
              <a:rPr lang="en-US" sz="2700" dirty="0" err="1" smtClean="0"/>
              <a:t>nặng</a:t>
            </a:r>
            <a:r>
              <a:rPr lang="en-US" dirty="0" smtClean="0"/>
              <a:t/>
            </a:r>
            <a:br>
              <a:rPr lang="en-US" dirty="0" smtClean="0"/>
            </a:br>
            <a:r>
              <a:rPr lang="en-US" b="1" dirty="0"/>
              <a:t/>
            </a:r>
            <a:br>
              <a:rPr lang="en-US" b="1" dirty="0"/>
            </a:br>
            <a:endParaRPr lang="en-US"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762000"/>
            <a:ext cx="8458200" cy="6636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3316862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89038"/>
          </a:xfrm>
        </p:spPr>
        <p:txBody>
          <a:bodyPr>
            <a:normAutofit fontScale="90000"/>
          </a:bodyPr>
          <a:lstStyle/>
          <a:p>
            <a:r>
              <a:rPr lang="en-US" sz="2700" dirty="0" err="1" smtClean="0"/>
              <a:t>Tại</a:t>
            </a:r>
            <a:r>
              <a:rPr lang="en-US" sz="2700" dirty="0" smtClean="0"/>
              <a:t> </a:t>
            </a:r>
            <a:r>
              <a:rPr lang="en-US" sz="2700" dirty="0" err="1" smtClean="0"/>
              <a:t>Quảng</a:t>
            </a:r>
            <a:r>
              <a:rPr lang="en-US" sz="2700" dirty="0" smtClean="0"/>
              <a:t> </a:t>
            </a:r>
            <a:r>
              <a:rPr lang="en-US" sz="2700" dirty="0" err="1" smtClean="0"/>
              <a:t>Ngãi</a:t>
            </a:r>
            <a:r>
              <a:rPr lang="en-US" sz="2700" dirty="0" smtClean="0"/>
              <a:t> 16/6/2021 </a:t>
            </a:r>
            <a:r>
              <a:rPr lang="en-US" sz="2700" dirty="0" err="1" smtClean="0"/>
              <a:t>Viện</a:t>
            </a:r>
            <a:r>
              <a:rPr lang="en-US" sz="2700" dirty="0" smtClean="0"/>
              <a:t> Pasteur </a:t>
            </a:r>
            <a:r>
              <a:rPr lang="en-US" sz="2700" dirty="0" err="1" smtClean="0"/>
              <a:t>Nha</a:t>
            </a:r>
            <a:r>
              <a:rPr lang="en-US" sz="2700" dirty="0" smtClean="0"/>
              <a:t> </a:t>
            </a:r>
            <a:r>
              <a:rPr lang="en-US" sz="2700" dirty="0" err="1" smtClean="0"/>
              <a:t>Trang</a:t>
            </a:r>
            <a:r>
              <a:rPr lang="en-US" sz="2700" dirty="0" smtClean="0"/>
              <a:t/>
            </a:r>
            <a:br>
              <a:rPr lang="en-US" sz="2700" dirty="0" smtClean="0"/>
            </a:br>
            <a:r>
              <a:rPr lang="en-US" sz="2700" dirty="0" smtClean="0"/>
              <a:t> </a:t>
            </a:r>
            <a:r>
              <a:rPr lang="en-US" sz="2700" dirty="0" err="1" smtClean="0"/>
              <a:t>xét</a:t>
            </a:r>
            <a:r>
              <a:rPr lang="en-US" sz="2700" dirty="0" smtClean="0"/>
              <a:t> </a:t>
            </a:r>
            <a:r>
              <a:rPr lang="en-US" sz="2700" dirty="0" err="1" smtClean="0"/>
              <a:t>nghiệm</a:t>
            </a:r>
            <a:r>
              <a:rPr lang="en-US" sz="2700" dirty="0" smtClean="0"/>
              <a:t> </a:t>
            </a:r>
            <a:r>
              <a:rPr lang="en-US" sz="2700" dirty="0" err="1" smtClean="0"/>
              <a:t>Diclofenac</a:t>
            </a:r>
            <a:r>
              <a:rPr lang="en-US" sz="2700" dirty="0"/>
              <a:t>: 4,85 mg/g</a:t>
            </a:r>
            <a:r>
              <a:rPr lang="en-US" sz="2700" dirty="0" smtClean="0"/>
              <a:t> – </a:t>
            </a:r>
            <a:r>
              <a:rPr lang="en-US" sz="2700" dirty="0" err="1" smtClean="0"/>
              <a:t>Đã</a:t>
            </a:r>
            <a:r>
              <a:rPr lang="en-US" sz="2700" dirty="0" smtClean="0"/>
              <a:t> </a:t>
            </a:r>
            <a:r>
              <a:rPr lang="en-US" sz="2700" dirty="0" err="1" smtClean="0"/>
              <a:t>bị</a:t>
            </a:r>
            <a:r>
              <a:rPr lang="en-US" sz="2700" dirty="0" smtClean="0"/>
              <a:t> </a:t>
            </a:r>
            <a:r>
              <a:rPr lang="en-US" sz="2700" dirty="0" err="1" smtClean="0"/>
              <a:t>phạt</a:t>
            </a:r>
            <a:r>
              <a:rPr lang="en-US" sz="2700" dirty="0" smtClean="0"/>
              <a:t> </a:t>
            </a:r>
            <a:r>
              <a:rPr lang="en-US" sz="2700" dirty="0" err="1" smtClean="0"/>
              <a:t>nặng</a:t>
            </a:r>
            <a:r>
              <a:rPr lang="en-US" dirty="0" smtClean="0"/>
              <a:t/>
            </a:r>
            <a:br>
              <a:rPr lang="en-US" dirty="0" smtClean="0"/>
            </a:br>
            <a:endParaRPr lang="en-US"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1066800"/>
            <a:ext cx="9067800" cy="62484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2436503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52400" y="609600"/>
            <a:ext cx="8915400" cy="4893647"/>
          </a:xfrm>
          <a:prstGeom prst="rect">
            <a:avLst/>
          </a:prstGeom>
        </p:spPr>
        <p:txBody>
          <a:bodyPr wrap="square">
            <a:spAutoFit/>
          </a:bodyPr>
          <a:lstStyle/>
          <a:p>
            <a:r>
              <a:rPr lang="vi-VN" sz="2400" dirty="0"/>
              <a:t>Công ty TNHH Chế biến dầu thực vật và thực phẩm Việt Nam Hà Nội) với 3 hành vi vi phạm, bị phạt số tiền đến </a:t>
            </a:r>
            <a:r>
              <a:rPr lang="vi-VN" sz="2400" dirty="0">
                <a:solidFill>
                  <a:srgbClr val="FF0000"/>
                </a:solidFill>
              </a:rPr>
              <a:t>148 triệu </a:t>
            </a:r>
            <a:r>
              <a:rPr lang="vi-VN" sz="2400" dirty="0"/>
              <a:t>đồng.</a:t>
            </a:r>
          </a:p>
          <a:p>
            <a:r>
              <a:rPr lang="vi-VN" sz="2400" dirty="0"/>
              <a:t>Hành vi 1: Sản xuất sản phẩm thuộc diện phải đăng ký bản công bố sản phẩm mà </a:t>
            </a:r>
            <a:r>
              <a:rPr lang="vi-VN" sz="2400" dirty="0">
                <a:solidFill>
                  <a:srgbClr val="FF0000"/>
                </a:solidFill>
              </a:rPr>
              <a:t>không có Giấy tiếp nhận đăng ký bản công bố </a:t>
            </a:r>
            <a:r>
              <a:rPr lang="vi-VN" sz="2400" dirty="0"/>
              <a:t>sản phẩm theo quy định của pháp luật </a:t>
            </a:r>
          </a:p>
          <a:p>
            <a:r>
              <a:rPr lang="vi-VN" sz="2400" dirty="0"/>
              <a:t>Hành vi 2: Buôn bán, lưu thông trên thị trường sản phẩm thuộc diện đăng ký bản công bố sản phẩm mà không có Giấy tiếp nhận đăng ký bản công bố sản phẩm </a:t>
            </a:r>
          </a:p>
          <a:p>
            <a:r>
              <a:rPr lang="vi-VN" sz="2400" dirty="0"/>
              <a:t>Hành vi 3: Sản xuất thực phẩm bảo vệ sức khỏe mà </a:t>
            </a:r>
            <a:r>
              <a:rPr lang="vi-VN" sz="2400" dirty="0">
                <a:solidFill>
                  <a:srgbClr val="FF0000"/>
                </a:solidFill>
              </a:rPr>
              <a:t>không có Giấy </a:t>
            </a:r>
            <a:r>
              <a:rPr lang="vi-VN" sz="2400" dirty="0"/>
              <a:t>chứng nhận cơ sở đủ điều kiện an toàn thực phẩm đạt yêu cầu thực hành sản xuất tốt </a:t>
            </a:r>
            <a:r>
              <a:rPr lang="vi-VN" sz="2400" dirty="0">
                <a:solidFill>
                  <a:srgbClr val="FF0000"/>
                </a:solidFill>
              </a:rPr>
              <a:t>(GMP) </a:t>
            </a:r>
            <a:r>
              <a:rPr lang="vi-VN" sz="2400" dirty="0"/>
              <a:t>thực phẩm bảo vệ sức khỏe theo lộ trình quy định của pháp luật </a:t>
            </a:r>
          </a:p>
        </p:txBody>
      </p:sp>
    </p:spTree>
    <p:extLst>
      <p:ext uri="{BB962C8B-B14F-4D97-AF65-F5344CB8AC3E}">
        <p14:creationId xmlns:p14="http://schemas.microsoft.com/office/powerpoint/2010/main" val="278509594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66700" y="1981200"/>
            <a:ext cx="8153400" cy="2677656"/>
          </a:xfrm>
          <a:prstGeom prst="rect">
            <a:avLst/>
          </a:prstGeom>
        </p:spPr>
        <p:txBody>
          <a:bodyPr wrap="square">
            <a:spAutoFit/>
          </a:bodyPr>
          <a:lstStyle/>
          <a:p>
            <a:r>
              <a:rPr lang="en-US" sz="2800" dirty="0" err="1">
                <a:solidFill>
                  <a:srgbClr val="050505"/>
                </a:solidFill>
                <a:latin typeface="Arial" pitchFamily="34" charset="0"/>
                <a:ea typeface="Times New Roman"/>
                <a:cs typeface="Arial" pitchFamily="34" charset="0"/>
              </a:rPr>
              <a:t>Thực</a:t>
            </a:r>
            <a:r>
              <a:rPr lang="en-US" sz="2800" dirty="0">
                <a:solidFill>
                  <a:srgbClr val="050505"/>
                </a:solidFill>
                <a:latin typeface="Arial" pitchFamily="34" charset="0"/>
                <a:ea typeface="Times New Roman"/>
                <a:cs typeface="Arial" pitchFamily="34" charset="0"/>
              </a:rPr>
              <a:t> </a:t>
            </a:r>
            <a:r>
              <a:rPr lang="en-US" sz="2800" dirty="0" err="1">
                <a:solidFill>
                  <a:srgbClr val="050505"/>
                </a:solidFill>
                <a:latin typeface="Arial" pitchFamily="34" charset="0"/>
                <a:ea typeface="Times New Roman"/>
                <a:cs typeface="Arial" pitchFamily="34" charset="0"/>
              </a:rPr>
              <a:t>phẩm</a:t>
            </a:r>
            <a:r>
              <a:rPr lang="en-US" sz="2800" dirty="0">
                <a:solidFill>
                  <a:srgbClr val="050505"/>
                </a:solidFill>
                <a:latin typeface="Arial" pitchFamily="34" charset="0"/>
                <a:ea typeface="Times New Roman"/>
                <a:cs typeface="Arial" pitchFamily="34" charset="0"/>
              </a:rPr>
              <a:t> </a:t>
            </a:r>
            <a:r>
              <a:rPr lang="en-US" sz="2800" dirty="0" err="1">
                <a:solidFill>
                  <a:srgbClr val="050505"/>
                </a:solidFill>
                <a:latin typeface="Arial" pitchFamily="34" charset="0"/>
                <a:ea typeface="Times New Roman"/>
                <a:cs typeface="Arial" pitchFamily="34" charset="0"/>
              </a:rPr>
              <a:t>chức</a:t>
            </a:r>
            <a:r>
              <a:rPr lang="en-US" sz="2800" dirty="0">
                <a:solidFill>
                  <a:srgbClr val="050505"/>
                </a:solidFill>
                <a:latin typeface="Arial" pitchFamily="34" charset="0"/>
                <a:ea typeface="Times New Roman"/>
                <a:cs typeface="Arial" pitchFamily="34" charset="0"/>
              </a:rPr>
              <a:t> </a:t>
            </a:r>
            <a:r>
              <a:rPr lang="en-US" sz="2800" dirty="0" err="1">
                <a:solidFill>
                  <a:srgbClr val="050505"/>
                </a:solidFill>
                <a:latin typeface="Arial" pitchFamily="34" charset="0"/>
                <a:ea typeface="Times New Roman"/>
                <a:cs typeface="Arial" pitchFamily="34" charset="0"/>
              </a:rPr>
              <a:t>năng</a:t>
            </a:r>
            <a:r>
              <a:rPr lang="en-US" sz="2800" dirty="0">
                <a:solidFill>
                  <a:srgbClr val="050505"/>
                </a:solidFill>
                <a:latin typeface="Arial" pitchFamily="34" charset="0"/>
                <a:ea typeface="Times New Roman"/>
                <a:cs typeface="Arial" pitchFamily="34" charset="0"/>
              </a:rPr>
              <a:t> (TPCN) </a:t>
            </a:r>
            <a:r>
              <a:rPr lang="en-US" sz="2800" dirty="0" err="1">
                <a:solidFill>
                  <a:srgbClr val="050505"/>
                </a:solidFill>
                <a:latin typeface="Arial" pitchFamily="34" charset="0"/>
                <a:ea typeface="Times New Roman"/>
                <a:cs typeface="Arial" pitchFamily="34" charset="0"/>
              </a:rPr>
              <a:t>bùng</a:t>
            </a:r>
            <a:r>
              <a:rPr lang="en-US" sz="2800" dirty="0">
                <a:solidFill>
                  <a:srgbClr val="050505"/>
                </a:solidFill>
                <a:latin typeface="Arial" pitchFamily="34" charset="0"/>
                <a:ea typeface="Times New Roman"/>
                <a:cs typeface="Arial" pitchFamily="34" charset="0"/>
              </a:rPr>
              <a:t> </a:t>
            </a:r>
            <a:r>
              <a:rPr lang="en-US" sz="2800" dirty="0" err="1">
                <a:solidFill>
                  <a:srgbClr val="050505"/>
                </a:solidFill>
                <a:latin typeface="Arial" pitchFamily="34" charset="0"/>
                <a:ea typeface="Times New Roman"/>
                <a:cs typeface="Arial" pitchFamily="34" charset="0"/>
              </a:rPr>
              <a:t>nổ</a:t>
            </a:r>
            <a:r>
              <a:rPr lang="en-US" sz="2800" dirty="0">
                <a:solidFill>
                  <a:srgbClr val="050505"/>
                </a:solidFill>
                <a:latin typeface="Arial" pitchFamily="34" charset="0"/>
                <a:ea typeface="Times New Roman"/>
                <a:cs typeface="Arial" pitchFamily="34" charset="0"/>
              </a:rPr>
              <a:t> </a:t>
            </a:r>
            <a:r>
              <a:rPr lang="en-US" sz="2800" dirty="0" err="1">
                <a:solidFill>
                  <a:srgbClr val="050505"/>
                </a:solidFill>
                <a:latin typeface="Arial" pitchFamily="34" charset="0"/>
                <a:ea typeface="Times New Roman"/>
                <a:cs typeface="Arial" pitchFamily="34" charset="0"/>
              </a:rPr>
              <a:t>tại</a:t>
            </a:r>
            <a:r>
              <a:rPr lang="en-US" sz="2800" dirty="0">
                <a:solidFill>
                  <a:srgbClr val="050505"/>
                </a:solidFill>
                <a:latin typeface="Arial" pitchFamily="34" charset="0"/>
                <a:ea typeface="Times New Roman"/>
                <a:cs typeface="Arial" pitchFamily="34" charset="0"/>
              </a:rPr>
              <a:t> </a:t>
            </a:r>
            <a:r>
              <a:rPr lang="en-US" sz="2800" dirty="0" err="1">
                <a:solidFill>
                  <a:srgbClr val="050505"/>
                </a:solidFill>
                <a:latin typeface="Arial" pitchFamily="34" charset="0"/>
                <a:ea typeface="Times New Roman"/>
                <a:cs typeface="Arial" pitchFamily="34" charset="0"/>
              </a:rPr>
              <a:t>thị</a:t>
            </a:r>
            <a:r>
              <a:rPr lang="en-US" sz="2800" dirty="0">
                <a:solidFill>
                  <a:srgbClr val="050505"/>
                </a:solidFill>
                <a:latin typeface="Arial" pitchFamily="34" charset="0"/>
                <a:ea typeface="Times New Roman"/>
                <a:cs typeface="Arial" pitchFamily="34" charset="0"/>
              </a:rPr>
              <a:t> </a:t>
            </a:r>
            <a:r>
              <a:rPr lang="en-US" sz="2800" dirty="0" err="1">
                <a:solidFill>
                  <a:srgbClr val="050505"/>
                </a:solidFill>
                <a:latin typeface="Arial" pitchFamily="34" charset="0"/>
                <a:ea typeface="Times New Roman"/>
                <a:cs typeface="Arial" pitchFamily="34" charset="0"/>
              </a:rPr>
              <a:t>trường</a:t>
            </a:r>
            <a:r>
              <a:rPr lang="en-US" sz="2800" dirty="0">
                <a:solidFill>
                  <a:srgbClr val="050505"/>
                </a:solidFill>
                <a:latin typeface="Arial" pitchFamily="34" charset="0"/>
                <a:ea typeface="Times New Roman"/>
                <a:cs typeface="Arial" pitchFamily="34" charset="0"/>
              </a:rPr>
              <a:t> </a:t>
            </a:r>
            <a:r>
              <a:rPr lang="en-US" sz="2800" dirty="0" err="1">
                <a:solidFill>
                  <a:srgbClr val="050505"/>
                </a:solidFill>
                <a:latin typeface="Arial" pitchFamily="34" charset="0"/>
                <a:ea typeface="Times New Roman"/>
                <a:cs typeface="Arial" pitchFamily="34" charset="0"/>
              </a:rPr>
              <a:t>Việt</a:t>
            </a:r>
            <a:r>
              <a:rPr lang="en-US" sz="2800" dirty="0">
                <a:solidFill>
                  <a:srgbClr val="050505"/>
                </a:solidFill>
                <a:latin typeface="Arial" pitchFamily="34" charset="0"/>
                <a:ea typeface="Times New Roman"/>
                <a:cs typeface="Arial" pitchFamily="34" charset="0"/>
              </a:rPr>
              <a:t> Nam </a:t>
            </a:r>
            <a:r>
              <a:rPr lang="en-US" sz="2800" dirty="0" err="1">
                <a:solidFill>
                  <a:srgbClr val="050505"/>
                </a:solidFill>
                <a:latin typeface="Arial" pitchFamily="34" charset="0"/>
                <a:ea typeface="Times New Roman"/>
                <a:cs typeface="Arial" pitchFamily="34" charset="0"/>
              </a:rPr>
              <a:t>trong</a:t>
            </a:r>
            <a:r>
              <a:rPr lang="en-US" sz="2800" dirty="0">
                <a:solidFill>
                  <a:srgbClr val="050505"/>
                </a:solidFill>
                <a:latin typeface="Arial" pitchFamily="34" charset="0"/>
                <a:ea typeface="Times New Roman"/>
                <a:cs typeface="Arial" pitchFamily="34" charset="0"/>
              </a:rPr>
              <a:t> </a:t>
            </a:r>
            <a:r>
              <a:rPr lang="en-US" sz="2800" dirty="0" err="1">
                <a:solidFill>
                  <a:srgbClr val="050505"/>
                </a:solidFill>
                <a:latin typeface="Arial" pitchFamily="34" charset="0"/>
                <a:ea typeface="Times New Roman"/>
                <a:cs typeface="Arial" pitchFamily="34" charset="0"/>
              </a:rPr>
              <a:t>vài</a:t>
            </a:r>
            <a:r>
              <a:rPr lang="en-US" sz="2800" dirty="0">
                <a:solidFill>
                  <a:srgbClr val="050505"/>
                </a:solidFill>
                <a:latin typeface="Arial" pitchFamily="34" charset="0"/>
                <a:ea typeface="Times New Roman"/>
                <a:cs typeface="Arial" pitchFamily="34" charset="0"/>
              </a:rPr>
              <a:t> </a:t>
            </a:r>
            <a:r>
              <a:rPr lang="en-US" sz="2800" dirty="0" err="1">
                <a:solidFill>
                  <a:srgbClr val="050505"/>
                </a:solidFill>
                <a:latin typeface="Arial" pitchFamily="34" charset="0"/>
                <a:ea typeface="Times New Roman"/>
                <a:cs typeface="Arial" pitchFamily="34" charset="0"/>
              </a:rPr>
              <a:t>năm</a:t>
            </a:r>
            <a:r>
              <a:rPr lang="en-US" sz="2800" dirty="0">
                <a:solidFill>
                  <a:srgbClr val="050505"/>
                </a:solidFill>
                <a:latin typeface="Arial" pitchFamily="34" charset="0"/>
                <a:ea typeface="Times New Roman"/>
                <a:cs typeface="Arial" pitchFamily="34" charset="0"/>
              </a:rPr>
              <a:t> </a:t>
            </a:r>
            <a:r>
              <a:rPr lang="en-US" sz="2800" dirty="0" err="1">
                <a:solidFill>
                  <a:srgbClr val="050505"/>
                </a:solidFill>
                <a:latin typeface="Arial" pitchFamily="34" charset="0"/>
                <a:ea typeface="Times New Roman"/>
                <a:cs typeface="Arial" pitchFamily="34" charset="0"/>
              </a:rPr>
              <a:t>trở</a:t>
            </a:r>
            <a:r>
              <a:rPr lang="en-US" sz="2800" dirty="0">
                <a:solidFill>
                  <a:srgbClr val="050505"/>
                </a:solidFill>
                <a:latin typeface="Arial" pitchFamily="34" charset="0"/>
                <a:ea typeface="Times New Roman"/>
                <a:cs typeface="Arial" pitchFamily="34" charset="0"/>
              </a:rPr>
              <a:t> </a:t>
            </a:r>
            <a:r>
              <a:rPr lang="en-US" sz="2800" dirty="0" err="1">
                <a:solidFill>
                  <a:srgbClr val="050505"/>
                </a:solidFill>
                <a:latin typeface="Arial" pitchFamily="34" charset="0"/>
                <a:ea typeface="Times New Roman"/>
                <a:cs typeface="Arial" pitchFamily="34" charset="0"/>
              </a:rPr>
              <a:t>lại</a:t>
            </a:r>
            <a:r>
              <a:rPr lang="en-US" sz="2800" dirty="0">
                <a:solidFill>
                  <a:srgbClr val="050505"/>
                </a:solidFill>
                <a:latin typeface="Arial" pitchFamily="34" charset="0"/>
                <a:ea typeface="Times New Roman"/>
                <a:cs typeface="Arial" pitchFamily="34" charset="0"/>
              </a:rPr>
              <a:t> </a:t>
            </a:r>
            <a:r>
              <a:rPr lang="en-US" sz="2800" dirty="0" err="1">
                <a:solidFill>
                  <a:srgbClr val="050505"/>
                </a:solidFill>
                <a:latin typeface="Arial" pitchFamily="34" charset="0"/>
                <a:ea typeface="Times New Roman"/>
                <a:cs typeface="Arial" pitchFamily="34" charset="0"/>
              </a:rPr>
              <a:t>đây</a:t>
            </a:r>
            <a:r>
              <a:rPr lang="en-US" sz="2800" dirty="0">
                <a:solidFill>
                  <a:srgbClr val="050505"/>
                </a:solidFill>
                <a:latin typeface="Arial" pitchFamily="34" charset="0"/>
                <a:ea typeface="Times New Roman"/>
                <a:cs typeface="Arial" pitchFamily="34" charset="0"/>
              </a:rPr>
              <a:t> </a:t>
            </a:r>
            <a:r>
              <a:rPr lang="en-US" sz="2800" dirty="0" err="1">
                <a:solidFill>
                  <a:srgbClr val="050505"/>
                </a:solidFill>
                <a:latin typeface="Arial" pitchFamily="34" charset="0"/>
                <a:ea typeface="Times New Roman"/>
                <a:cs typeface="Arial" pitchFamily="34" charset="0"/>
              </a:rPr>
              <a:t>với</a:t>
            </a:r>
            <a:r>
              <a:rPr lang="en-US" sz="2800" dirty="0">
                <a:solidFill>
                  <a:srgbClr val="050505"/>
                </a:solidFill>
                <a:latin typeface="Arial" pitchFamily="34" charset="0"/>
                <a:ea typeface="Times New Roman"/>
                <a:cs typeface="Arial" pitchFamily="34" charset="0"/>
              </a:rPr>
              <a:t> </a:t>
            </a:r>
            <a:r>
              <a:rPr lang="en-US" sz="2800" dirty="0" err="1">
                <a:solidFill>
                  <a:srgbClr val="050505"/>
                </a:solidFill>
                <a:latin typeface="Arial" pitchFamily="34" charset="0"/>
                <a:ea typeface="Times New Roman"/>
                <a:cs typeface="Arial" pitchFamily="34" charset="0"/>
              </a:rPr>
              <a:t>hàng</a:t>
            </a:r>
            <a:r>
              <a:rPr lang="en-US" sz="2800" dirty="0">
                <a:solidFill>
                  <a:srgbClr val="050505"/>
                </a:solidFill>
                <a:latin typeface="Arial" pitchFamily="34" charset="0"/>
                <a:ea typeface="Times New Roman"/>
                <a:cs typeface="Arial" pitchFamily="34" charset="0"/>
              </a:rPr>
              <a:t> </a:t>
            </a:r>
            <a:r>
              <a:rPr lang="en-US" sz="2800" dirty="0" err="1">
                <a:solidFill>
                  <a:srgbClr val="FF0000"/>
                </a:solidFill>
                <a:latin typeface="Arial" pitchFamily="34" charset="0"/>
                <a:ea typeface="Times New Roman"/>
                <a:cs typeface="Arial" pitchFamily="34" charset="0"/>
              </a:rPr>
              <a:t>chục</a:t>
            </a:r>
            <a:r>
              <a:rPr lang="en-US" sz="2800" dirty="0">
                <a:solidFill>
                  <a:srgbClr val="FF0000"/>
                </a:solidFill>
                <a:latin typeface="Arial" pitchFamily="34" charset="0"/>
                <a:ea typeface="Times New Roman"/>
                <a:cs typeface="Arial" pitchFamily="34" charset="0"/>
              </a:rPr>
              <a:t> </a:t>
            </a:r>
            <a:r>
              <a:rPr lang="en-US" sz="2800" dirty="0" err="1">
                <a:solidFill>
                  <a:srgbClr val="FF0000"/>
                </a:solidFill>
                <a:latin typeface="Arial" pitchFamily="34" charset="0"/>
                <a:ea typeface="Times New Roman"/>
                <a:cs typeface="Arial" pitchFamily="34" charset="0"/>
              </a:rPr>
              <a:t>ngàn</a:t>
            </a:r>
            <a:r>
              <a:rPr lang="en-US" sz="2800" dirty="0">
                <a:solidFill>
                  <a:srgbClr val="FF0000"/>
                </a:solidFill>
                <a:latin typeface="Arial" pitchFamily="34" charset="0"/>
                <a:ea typeface="Times New Roman"/>
                <a:cs typeface="Arial" pitchFamily="34" charset="0"/>
              </a:rPr>
              <a:t> </a:t>
            </a:r>
            <a:r>
              <a:rPr lang="en-US" sz="2800" dirty="0" err="1">
                <a:solidFill>
                  <a:srgbClr val="FF0000"/>
                </a:solidFill>
                <a:latin typeface="Arial" pitchFamily="34" charset="0"/>
                <a:ea typeface="Times New Roman"/>
                <a:cs typeface="Arial" pitchFamily="34" charset="0"/>
              </a:rPr>
              <a:t>sản</a:t>
            </a:r>
            <a:r>
              <a:rPr lang="en-US" sz="2800" dirty="0">
                <a:solidFill>
                  <a:srgbClr val="FF0000"/>
                </a:solidFill>
                <a:latin typeface="Arial" pitchFamily="34" charset="0"/>
                <a:ea typeface="Times New Roman"/>
                <a:cs typeface="Arial" pitchFamily="34" charset="0"/>
              </a:rPr>
              <a:t> </a:t>
            </a:r>
            <a:r>
              <a:rPr lang="en-US" sz="2800" dirty="0" err="1">
                <a:solidFill>
                  <a:srgbClr val="FF0000"/>
                </a:solidFill>
                <a:latin typeface="Arial" pitchFamily="34" charset="0"/>
                <a:ea typeface="Times New Roman"/>
                <a:cs typeface="Arial" pitchFamily="34" charset="0"/>
              </a:rPr>
              <a:t>phẩm</a:t>
            </a:r>
            <a:r>
              <a:rPr lang="en-US" sz="2800" dirty="0">
                <a:solidFill>
                  <a:srgbClr val="FF0000"/>
                </a:solidFill>
                <a:latin typeface="Arial" pitchFamily="34" charset="0"/>
                <a:ea typeface="Times New Roman"/>
                <a:cs typeface="Arial" pitchFamily="34" charset="0"/>
              </a:rPr>
              <a:t> </a:t>
            </a:r>
            <a:r>
              <a:rPr lang="en-US" sz="2800" dirty="0" err="1">
                <a:solidFill>
                  <a:srgbClr val="050505"/>
                </a:solidFill>
                <a:latin typeface="Arial" pitchFamily="34" charset="0"/>
                <a:ea typeface="Times New Roman"/>
                <a:cs typeface="Arial" pitchFamily="34" charset="0"/>
              </a:rPr>
              <a:t>đã</a:t>
            </a:r>
            <a:r>
              <a:rPr lang="en-US" sz="2800" dirty="0">
                <a:solidFill>
                  <a:srgbClr val="050505"/>
                </a:solidFill>
                <a:latin typeface="Arial" pitchFamily="34" charset="0"/>
                <a:ea typeface="Times New Roman"/>
                <a:cs typeface="Arial" pitchFamily="34" charset="0"/>
              </a:rPr>
              <a:t> </a:t>
            </a:r>
            <a:r>
              <a:rPr lang="en-US" sz="2800" dirty="0" err="1">
                <a:solidFill>
                  <a:srgbClr val="050505"/>
                </a:solidFill>
                <a:latin typeface="Arial" pitchFamily="34" charset="0"/>
                <a:ea typeface="Times New Roman"/>
                <a:cs typeface="Arial" pitchFamily="34" charset="0"/>
              </a:rPr>
              <a:t>và</a:t>
            </a:r>
            <a:r>
              <a:rPr lang="en-US" sz="2800" dirty="0">
                <a:solidFill>
                  <a:srgbClr val="050505"/>
                </a:solidFill>
                <a:latin typeface="Arial" pitchFamily="34" charset="0"/>
                <a:ea typeface="Times New Roman"/>
                <a:cs typeface="Arial" pitchFamily="34" charset="0"/>
              </a:rPr>
              <a:t> </a:t>
            </a:r>
            <a:r>
              <a:rPr lang="en-US" sz="2800" dirty="0" err="1">
                <a:solidFill>
                  <a:srgbClr val="050505"/>
                </a:solidFill>
                <a:latin typeface="Arial" pitchFamily="34" charset="0"/>
                <a:ea typeface="Times New Roman"/>
                <a:cs typeface="Arial" pitchFamily="34" charset="0"/>
              </a:rPr>
              <a:t>đang</a:t>
            </a:r>
            <a:r>
              <a:rPr lang="en-US" sz="2800" dirty="0">
                <a:solidFill>
                  <a:srgbClr val="050505"/>
                </a:solidFill>
                <a:latin typeface="Arial" pitchFamily="34" charset="0"/>
                <a:ea typeface="Times New Roman"/>
                <a:cs typeface="Arial" pitchFamily="34" charset="0"/>
              </a:rPr>
              <a:t> </a:t>
            </a:r>
            <a:r>
              <a:rPr lang="en-US" sz="2800" dirty="0" err="1">
                <a:solidFill>
                  <a:srgbClr val="050505"/>
                </a:solidFill>
                <a:latin typeface="Arial" pitchFamily="34" charset="0"/>
                <a:ea typeface="Times New Roman"/>
                <a:cs typeface="Arial" pitchFamily="34" charset="0"/>
              </a:rPr>
              <a:t>được</a:t>
            </a:r>
            <a:r>
              <a:rPr lang="en-US" sz="2800" dirty="0">
                <a:solidFill>
                  <a:srgbClr val="050505"/>
                </a:solidFill>
                <a:latin typeface="Arial" pitchFamily="34" charset="0"/>
                <a:ea typeface="Times New Roman"/>
                <a:cs typeface="Arial" pitchFamily="34" charset="0"/>
              </a:rPr>
              <a:t> </a:t>
            </a:r>
            <a:r>
              <a:rPr lang="en-US" sz="2800" dirty="0" err="1">
                <a:solidFill>
                  <a:srgbClr val="FF0000"/>
                </a:solidFill>
                <a:latin typeface="Arial" pitchFamily="34" charset="0"/>
                <a:ea typeface="Times New Roman"/>
                <a:cs typeface="Arial" pitchFamily="34" charset="0"/>
              </a:rPr>
              <a:t>lưu</a:t>
            </a:r>
            <a:r>
              <a:rPr lang="en-US" sz="2800" dirty="0">
                <a:solidFill>
                  <a:srgbClr val="FF0000"/>
                </a:solidFill>
                <a:latin typeface="Arial" pitchFamily="34" charset="0"/>
                <a:ea typeface="Times New Roman"/>
                <a:cs typeface="Arial" pitchFamily="34" charset="0"/>
              </a:rPr>
              <a:t> </a:t>
            </a:r>
            <a:r>
              <a:rPr lang="en-US" sz="2800" dirty="0" err="1">
                <a:solidFill>
                  <a:srgbClr val="FF0000"/>
                </a:solidFill>
                <a:latin typeface="Arial" pitchFamily="34" charset="0"/>
                <a:ea typeface="Times New Roman"/>
                <a:cs typeface="Arial" pitchFamily="34" charset="0"/>
              </a:rPr>
              <a:t>hành</a:t>
            </a:r>
            <a:r>
              <a:rPr lang="en-US" sz="2800" dirty="0">
                <a:solidFill>
                  <a:srgbClr val="050505"/>
                </a:solidFill>
                <a:latin typeface="Arial" pitchFamily="34" charset="0"/>
                <a:ea typeface="Times New Roman"/>
                <a:cs typeface="Arial" pitchFamily="34" charset="0"/>
              </a:rPr>
              <a:t>, </a:t>
            </a:r>
            <a:r>
              <a:rPr lang="en-US" sz="2800" dirty="0" err="1">
                <a:solidFill>
                  <a:srgbClr val="050505"/>
                </a:solidFill>
                <a:latin typeface="Arial" pitchFamily="34" charset="0"/>
                <a:ea typeface="Times New Roman"/>
                <a:cs typeface="Arial" pitchFamily="34" charset="0"/>
              </a:rPr>
              <a:t>điều</a:t>
            </a:r>
            <a:r>
              <a:rPr lang="en-US" sz="2800" dirty="0">
                <a:solidFill>
                  <a:srgbClr val="050505"/>
                </a:solidFill>
                <a:latin typeface="Arial" pitchFamily="34" charset="0"/>
                <a:ea typeface="Times New Roman"/>
                <a:cs typeface="Arial" pitchFamily="34" charset="0"/>
              </a:rPr>
              <a:t> </a:t>
            </a:r>
            <a:r>
              <a:rPr lang="en-US" sz="2800" dirty="0" err="1">
                <a:solidFill>
                  <a:srgbClr val="050505"/>
                </a:solidFill>
                <a:latin typeface="Arial" pitchFamily="34" charset="0"/>
                <a:ea typeface="Times New Roman"/>
                <a:cs typeface="Arial" pitchFamily="34" charset="0"/>
              </a:rPr>
              <a:t>này</a:t>
            </a:r>
            <a:r>
              <a:rPr lang="en-US" sz="2800" dirty="0">
                <a:solidFill>
                  <a:srgbClr val="050505"/>
                </a:solidFill>
                <a:latin typeface="Arial" pitchFamily="34" charset="0"/>
                <a:ea typeface="Times New Roman"/>
                <a:cs typeface="Arial" pitchFamily="34" charset="0"/>
              </a:rPr>
              <a:t> </a:t>
            </a:r>
            <a:r>
              <a:rPr lang="en-US" sz="2800" dirty="0" err="1">
                <a:solidFill>
                  <a:srgbClr val="050505"/>
                </a:solidFill>
                <a:latin typeface="Arial" pitchFamily="34" charset="0"/>
                <a:ea typeface="Times New Roman"/>
                <a:cs typeface="Arial" pitchFamily="34" charset="0"/>
              </a:rPr>
              <a:t>đặt</a:t>
            </a:r>
            <a:r>
              <a:rPr lang="en-US" sz="2800" dirty="0">
                <a:solidFill>
                  <a:srgbClr val="050505"/>
                </a:solidFill>
                <a:latin typeface="Arial" pitchFamily="34" charset="0"/>
                <a:ea typeface="Times New Roman"/>
                <a:cs typeface="Arial" pitchFamily="34" charset="0"/>
              </a:rPr>
              <a:t> </a:t>
            </a:r>
            <a:r>
              <a:rPr lang="en-US" sz="2800" dirty="0" err="1">
                <a:solidFill>
                  <a:srgbClr val="050505"/>
                </a:solidFill>
                <a:latin typeface="Arial" pitchFamily="34" charset="0"/>
                <a:ea typeface="Times New Roman"/>
                <a:cs typeface="Arial" pitchFamily="34" charset="0"/>
              </a:rPr>
              <a:t>ra</a:t>
            </a:r>
            <a:r>
              <a:rPr lang="en-US" sz="2800" dirty="0">
                <a:solidFill>
                  <a:srgbClr val="050505"/>
                </a:solidFill>
                <a:latin typeface="Arial" pitchFamily="34" charset="0"/>
                <a:ea typeface="Times New Roman"/>
                <a:cs typeface="Arial" pitchFamily="34" charset="0"/>
              </a:rPr>
              <a:t> </a:t>
            </a:r>
            <a:r>
              <a:rPr lang="en-US" sz="2800" dirty="0" err="1">
                <a:solidFill>
                  <a:srgbClr val="050505"/>
                </a:solidFill>
                <a:latin typeface="Arial" pitchFamily="34" charset="0"/>
                <a:ea typeface="Times New Roman"/>
                <a:cs typeface="Arial" pitchFamily="34" charset="0"/>
              </a:rPr>
              <a:t>bài</a:t>
            </a:r>
            <a:r>
              <a:rPr lang="en-US" sz="2800" dirty="0">
                <a:solidFill>
                  <a:srgbClr val="050505"/>
                </a:solidFill>
                <a:latin typeface="Arial" pitchFamily="34" charset="0"/>
                <a:ea typeface="Times New Roman"/>
                <a:cs typeface="Arial" pitchFamily="34" charset="0"/>
              </a:rPr>
              <a:t> </a:t>
            </a:r>
            <a:r>
              <a:rPr lang="en-US" sz="2800" dirty="0" err="1">
                <a:solidFill>
                  <a:srgbClr val="050505"/>
                </a:solidFill>
                <a:latin typeface="Arial" pitchFamily="34" charset="0"/>
                <a:ea typeface="Times New Roman"/>
                <a:cs typeface="Arial" pitchFamily="34" charset="0"/>
              </a:rPr>
              <a:t>toán</a:t>
            </a:r>
            <a:r>
              <a:rPr lang="en-US" sz="2800" dirty="0">
                <a:solidFill>
                  <a:srgbClr val="050505"/>
                </a:solidFill>
                <a:latin typeface="Arial" pitchFamily="34" charset="0"/>
                <a:ea typeface="Times New Roman"/>
                <a:cs typeface="Arial" pitchFamily="34" charset="0"/>
              </a:rPr>
              <a:t> </a:t>
            </a:r>
            <a:r>
              <a:rPr lang="en-US" sz="2800" dirty="0" err="1">
                <a:solidFill>
                  <a:srgbClr val="050505"/>
                </a:solidFill>
                <a:latin typeface="Arial" pitchFamily="34" charset="0"/>
                <a:ea typeface="Times New Roman"/>
                <a:cs typeface="Arial" pitchFamily="34" charset="0"/>
              </a:rPr>
              <a:t>là</a:t>
            </a:r>
            <a:r>
              <a:rPr lang="en-US" sz="2800" dirty="0">
                <a:solidFill>
                  <a:srgbClr val="050505"/>
                </a:solidFill>
                <a:latin typeface="Arial" pitchFamily="34" charset="0"/>
                <a:ea typeface="Times New Roman"/>
                <a:cs typeface="Arial" pitchFamily="34" charset="0"/>
              </a:rPr>
              <a:t> </a:t>
            </a:r>
            <a:r>
              <a:rPr lang="en-US" sz="2800" dirty="0" err="1">
                <a:solidFill>
                  <a:srgbClr val="050505"/>
                </a:solidFill>
                <a:latin typeface="Arial" pitchFamily="34" charset="0"/>
                <a:ea typeface="Times New Roman"/>
                <a:cs typeface="Arial" pitchFamily="34" charset="0"/>
              </a:rPr>
              <a:t>làm</a:t>
            </a:r>
            <a:r>
              <a:rPr lang="en-US" sz="2800" dirty="0">
                <a:solidFill>
                  <a:srgbClr val="050505"/>
                </a:solidFill>
                <a:latin typeface="Arial" pitchFamily="34" charset="0"/>
                <a:ea typeface="Times New Roman"/>
                <a:cs typeface="Arial" pitchFamily="34" charset="0"/>
              </a:rPr>
              <a:t> </a:t>
            </a:r>
            <a:r>
              <a:rPr lang="en-US" sz="2800" dirty="0" err="1">
                <a:solidFill>
                  <a:srgbClr val="050505"/>
                </a:solidFill>
                <a:latin typeface="Arial" pitchFamily="34" charset="0"/>
                <a:ea typeface="Times New Roman"/>
                <a:cs typeface="Arial" pitchFamily="34" charset="0"/>
              </a:rPr>
              <a:t>sao</a:t>
            </a:r>
            <a:r>
              <a:rPr lang="en-US" sz="2800" dirty="0">
                <a:solidFill>
                  <a:srgbClr val="050505"/>
                </a:solidFill>
                <a:latin typeface="Arial" pitchFamily="34" charset="0"/>
                <a:ea typeface="Times New Roman"/>
                <a:cs typeface="Arial" pitchFamily="34" charset="0"/>
              </a:rPr>
              <a:t> </a:t>
            </a:r>
            <a:r>
              <a:rPr lang="en-US" sz="2800" dirty="0" err="1">
                <a:solidFill>
                  <a:srgbClr val="050505"/>
                </a:solidFill>
                <a:latin typeface="Arial" pitchFamily="34" charset="0"/>
                <a:ea typeface="Times New Roman"/>
                <a:cs typeface="Arial" pitchFamily="34" charset="0"/>
              </a:rPr>
              <a:t>vừa</a:t>
            </a:r>
            <a:r>
              <a:rPr lang="en-US" sz="2800" dirty="0">
                <a:solidFill>
                  <a:srgbClr val="050505"/>
                </a:solidFill>
                <a:latin typeface="Arial" pitchFamily="34" charset="0"/>
                <a:ea typeface="Times New Roman"/>
                <a:cs typeface="Arial" pitchFamily="34" charset="0"/>
              </a:rPr>
              <a:t> </a:t>
            </a:r>
            <a:r>
              <a:rPr lang="en-US" sz="2800" dirty="0" err="1">
                <a:solidFill>
                  <a:srgbClr val="050505"/>
                </a:solidFill>
                <a:latin typeface="Arial" pitchFamily="34" charset="0"/>
                <a:ea typeface="Times New Roman"/>
                <a:cs typeface="Arial" pitchFamily="34" charset="0"/>
              </a:rPr>
              <a:t>có</a:t>
            </a:r>
            <a:r>
              <a:rPr lang="en-US" sz="2800" dirty="0">
                <a:solidFill>
                  <a:srgbClr val="050505"/>
                </a:solidFill>
                <a:latin typeface="Arial" pitchFamily="34" charset="0"/>
                <a:ea typeface="Times New Roman"/>
                <a:cs typeface="Arial" pitchFamily="34" charset="0"/>
              </a:rPr>
              <a:t> </a:t>
            </a:r>
            <a:r>
              <a:rPr lang="en-US" sz="2800" dirty="0" err="1">
                <a:solidFill>
                  <a:srgbClr val="050505"/>
                </a:solidFill>
                <a:latin typeface="Arial" pitchFamily="34" charset="0"/>
                <a:ea typeface="Times New Roman"/>
                <a:cs typeface="Arial" pitchFamily="34" charset="0"/>
              </a:rPr>
              <a:t>thể</a:t>
            </a:r>
            <a:r>
              <a:rPr lang="en-US" sz="2800" dirty="0">
                <a:solidFill>
                  <a:srgbClr val="050505"/>
                </a:solidFill>
                <a:latin typeface="Arial" pitchFamily="34" charset="0"/>
                <a:ea typeface="Times New Roman"/>
                <a:cs typeface="Arial" pitchFamily="34" charset="0"/>
              </a:rPr>
              <a:t> </a:t>
            </a:r>
            <a:r>
              <a:rPr lang="en-US" sz="2800" dirty="0" err="1">
                <a:solidFill>
                  <a:srgbClr val="050505"/>
                </a:solidFill>
                <a:latin typeface="Arial" pitchFamily="34" charset="0"/>
                <a:ea typeface="Times New Roman"/>
                <a:cs typeface="Arial" pitchFamily="34" charset="0"/>
              </a:rPr>
              <a:t>quản</a:t>
            </a:r>
            <a:r>
              <a:rPr lang="en-US" sz="2800" dirty="0">
                <a:solidFill>
                  <a:srgbClr val="050505"/>
                </a:solidFill>
                <a:latin typeface="Arial" pitchFamily="34" charset="0"/>
                <a:ea typeface="Times New Roman"/>
                <a:cs typeface="Arial" pitchFamily="34" charset="0"/>
              </a:rPr>
              <a:t> </a:t>
            </a:r>
            <a:r>
              <a:rPr lang="en-US" sz="2800" dirty="0" err="1">
                <a:solidFill>
                  <a:srgbClr val="050505"/>
                </a:solidFill>
                <a:latin typeface="Arial" pitchFamily="34" charset="0"/>
                <a:ea typeface="Times New Roman"/>
                <a:cs typeface="Arial" pitchFamily="34" charset="0"/>
              </a:rPr>
              <a:t>lý</a:t>
            </a:r>
            <a:r>
              <a:rPr lang="en-US" sz="2800" dirty="0">
                <a:solidFill>
                  <a:srgbClr val="050505"/>
                </a:solidFill>
                <a:latin typeface="Arial" pitchFamily="34" charset="0"/>
                <a:ea typeface="Times New Roman"/>
                <a:cs typeface="Arial" pitchFamily="34" charset="0"/>
              </a:rPr>
              <a:t> </a:t>
            </a:r>
            <a:r>
              <a:rPr lang="en-US" sz="2800" dirty="0" err="1">
                <a:solidFill>
                  <a:srgbClr val="050505"/>
                </a:solidFill>
                <a:latin typeface="Arial" pitchFamily="34" charset="0"/>
                <a:ea typeface="Times New Roman"/>
                <a:cs typeface="Arial" pitchFamily="34" charset="0"/>
              </a:rPr>
              <a:t>tốt</a:t>
            </a:r>
            <a:r>
              <a:rPr lang="en-US" sz="2800" dirty="0">
                <a:solidFill>
                  <a:srgbClr val="050505"/>
                </a:solidFill>
                <a:latin typeface="Arial" pitchFamily="34" charset="0"/>
                <a:ea typeface="Times New Roman"/>
                <a:cs typeface="Arial" pitchFamily="34" charset="0"/>
              </a:rPr>
              <a:t>, </a:t>
            </a:r>
            <a:r>
              <a:rPr lang="en-US" sz="2800" dirty="0" err="1">
                <a:solidFill>
                  <a:srgbClr val="050505"/>
                </a:solidFill>
                <a:latin typeface="Arial" pitchFamily="34" charset="0"/>
                <a:ea typeface="Times New Roman"/>
                <a:cs typeface="Arial" pitchFamily="34" charset="0"/>
              </a:rPr>
              <a:t>lại</a:t>
            </a:r>
            <a:r>
              <a:rPr lang="en-US" sz="2800" dirty="0">
                <a:solidFill>
                  <a:srgbClr val="050505"/>
                </a:solidFill>
                <a:latin typeface="Arial" pitchFamily="34" charset="0"/>
                <a:ea typeface="Times New Roman"/>
                <a:cs typeface="Arial" pitchFamily="34" charset="0"/>
              </a:rPr>
              <a:t> </a:t>
            </a:r>
            <a:r>
              <a:rPr lang="en-US" sz="2800" dirty="0" err="1">
                <a:solidFill>
                  <a:srgbClr val="050505"/>
                </a:solidFill>
                <a:latin typeface="Arial" pitchFamily="34" charset="0"/>
                <a:ea typeface="Times New Roman"/>
                <a:cs typeface="Arial" pitchFamily="34" charset="0"/>
              </a:rPr>
              <a:t>vừa</a:t>
            </a:r>
            <a:r>
              <a:rPr lang="en-US" sz="2800" dirty="0">
                <a:solidFill>
                  <a:srgbClr val="050505"/>
                </a:solidFill>
                <a:latin typeface="Arial" pitchFamily="34" charset="0"/>
                <a:ea typeface="Times New Roman"/>
                <a:cs typeface="Arial" pitchFamily="34" charset="0"/>
              </a:rPr>
              <a:t> </a:t>
            </a:r>
            <a:r>
              <a:rPr lang="en-US" sz="2800" dirty="0" err="1">
                <a:solidFill>
                  <a:srgbClr val="050505"/>
                </a:solidFill>
                <a:latin typeface="Arial" pitchFamily="34" charset="0"/>
                <a:ea typeface="Times New Roman"/>
                <a:cs typeface="Arial" pitchFamily="34" charset="0"/>
              </a:rPr>
              <a:t>tạo</a:t>
            </a:r>
            <a:r>
              <a:rPr lang="en-US" sz="2800" dirty="0">
                <a:solidFill>
                  <a:srgbClr val="050505"/>
                </a:solidFill>
                <a:latin typeface="Arial" pitchFamily="34" charset="0"/>
                <a:ea typeface="Times New Roman"/>
                <a:cs typeface="Arial" pitchFamily="34" charset="0"/>
              </a:rPr>
              <a:t> </a:t>
            </a:r>
            <a:r>
              <a:rPr lang="en-US" sz="2800" dirty="0" err="1">
                <a:solidFill>
                  <a:srgbClr val="050505"/>
                </a:solidFill>
                <a:latin typeface="Arial" pitchFamily="34" charset="0"/>
                <a:ea typeface="Times New Roman"/>
                <a:cs typeface="Arial" pitchFamily="34" charset="0"/>
              </a:rPr>
              <a:t>điều</a:t>
            </a:r>
            <a:r>
              <a:rPr lang="en-US" sz="2800" dirty="0">
                <a:solidFill>
                  <a:srgbClr val="050505"/>
                </a:solidFill>
                <a:latin typeface="Arial" pitchFamily="34" charset="0"/>
                <a:ea typeface="Times New Roman"/>
                <a:cs typeface="Arial" pitchFamily="34" charset="0"/>
              </a:rPr>
              <a:t> </a:t>
            </a:r>
            <a:r>
              <a:rPr lang="en-US" sz="2800" dirty="0" err="1">
                <a:solidFill>
                  <a:srgbClr val="050505"/>
                </a:solidFill>
                <a:latin typeface="Arial" pitchFamily="34" charset="0"/>
                <a:ea typeface="Times New Roman"/>
                <a:cs typeface="Arial" pitchFamily="34" charset="0"/>
              </a:rPr>
              <a:t>kiện</a:t>
            </a:r>
            <a:r>
              <a:rPr lang="en-US" sz="2800" dirty="0">
                <a:solidFill>
                  <a:srgbClr val="050505"/>
                </a:solidFill>
                <a:latin typeface="Arial" pitchFamily="34" charset="0"/>
                <a:ea typeface="Times New Roman"/>
                <a:cs typeface="Arial" pitchFamily="34" charset="0"/>
              </a:rPr>
              <a:t> </a:t>
            </a:r>
            <a:r>
              <a:rPr lang="en-US" sz="2800" dirty="0" err="1">
                <a:solidFill>
                  <a:srgbClr val="050505"/>
                </a:solidFill>
                <a:latin typeface="Arial" pitchFamily="34" charset="0"/>
                <a:ea typeface="Times New Roman"/>
                <a:cs typeface="Arial" pitchFamily="34" charset="0"/>
              </a:rPr>
              <a:t>cho</a:t>
            </a:r>
            <a:r>
              <a:rPr lang="en-US" sz="2800" dirty="0">
                <a:solidFill>
                  <a:srgbClr val="050505"/>
                </a:solidFill>
                <a:latin typeface="Arial" pitchFamily="34" charset="0"/>
                <a:ea typeface="Times New Roman"/>
                <a:cs typeface="Arial" pitchFamily="34" charset="0"/>
              </a:rPr>
              <a:t> </a:t>
            </a:r>
            <a:r>
              <a:rPr lang="en-US" sz="2800" dirty="0" err="1">
                <a:solidFill>
                  <a:srgbClr val="050505"/>
                </a:solidFill>
                <a:latin typeface="Arial" pitchFamily="34" charset="0"/>
                <a:ea typeface="Times New Roman"/>
                <a:cs typeface="Arial" pitchFamily="34" charset="0"/>
              </a:rPr>
              <a:t>những</a:t>
            </a:r>
            <a:r>
              <a:rPr lang="en-US" sz="2800" dirty="0">
                <a:solidFill>
                  <a:srgbClr val="050505"/>
                </a:solidFill>
                <a:latin typeface="Arial" pitchFamily="34" charset="0"/>
                <a:ea typeface="Times New Roman"/>
                <a:cs typeface="Arial" pitchFamily="34" charset="0"/>
              </a:rPr>
              <a:t> TPCN </a:t>
            </a:r>
            <a:r>
              <a:rPr lang="en-US" sz="2800" dirty="0" err="1">
                <a:solidFill>
                  <a:srgbClr val="050505"/>
                </a:solidFill>
                <a:latin typeface="Arial" pitchFamily="34" charset="0"/>
                <a:ea typeface="Times New Roman"/>
                <a:cs typeface="Arial" pitchFamily="34" charset="0"/>
              </a:rPr>
              <a:t>chất</a:t>
            </a:r>
            <a:r>
              <a:rPr lang="en-US" sz="2800" dirty="0">
                <a:solidFill>
                  <a:srgbClr val="050505"/>
                </a:solidFill>
                <a:latin typeface="Arial" pitchFamily="34" charset="0"/>
                <a:ea typeface="Times New Roman"/>
                <a:cs typeface="Arial" pitchFamily="34" charset="0"/>
              </a:rPr>
              <a:t> </a:t>
            </a:r>
            <a:r>
              <a:rPr lang="en-US" sz="2800" dirty="0" err="1">
                <a:solidFill>
                  <a:srgbClr val="050505"/>
                </a:solidFill>
                <a:latin typeface="Arial" pitchFamily="34" charset="0"/>
                <a:ea typeface="Times New Roman"/>
                <a:cs typeface="Arial" pitchFamily="34" charset="0"/>
              </a:rPr>
              <a:t>lượng</a:t>
            </a:r>
            <a:r>
              <a:rPr lang="en-US" sz="2800" dirty="0">
                <a:solidFill>
                  <a:srgbClr val="050505"/>
                </a:solidFill>
                <a:latin typeface="Arial" pitchFamily="34" charset="0"/>
                <a:ea typeface="Times New Roman"/>
                <a:cs typeface="Arial" pitchFamily="34" charset="0"/>
              </a:rPr>
              <a:t> </a:t>
            </a:r>
            <a:r>
              <a:rPr lang="en-US" sz="2800" dirty="0" err="1">
                <a:solidFill>
                  <a:srgbClr val="050505"/>
                </a:solidFill>
                <a:latin typeface="Arial" pitchFamily="34" charset="0"/>
                <a:ea typeface="Times New Roman"/>
                <a:cs typeface="Arial" pitchFamily="34" charset="0"/>
              </a:rPr>
              <a:t>đến</a:t>
            </a:r>
            <a:r>
              <a:rPr lang="en-US" sz="2800" dirty="0">
                <a:solidFill>
                  <a:srgbClr val="050505"/>
                </a:solidFill>
                <a:latin typeface="Arial" pitchFamily="34" charset="0"/>
                <a:ea typeface="Times New Roman"/>
                <a:cs typeface="Arial" pitchFamily="34" charset="0"/>
              </a:rPr>
              <a:t> </a:t>
            </a:r>
            <a:r>
              <a:rPr lang="en-US" sz="2800" dirty="0" err="1">
                <a:solidFill>
                  <a:srgbClr val="050505"/>
                </a:solidFill>
                <a:latin typeface="Arial" pitchFamily="34" charset="0"/>
                <a:ea typeface="Times New Roman"/>
                <a:cs typeface="Arial" pitchFamily="34" charset="0"/>
              </a:rPr>
              <a:t>được</a:t>
            </a:r>
            <a:r>
              <a:rPr lang="en-US" sz="2800" dirty="0">
                <a:solidFill>
                  <a:srgbClr val="050505"/>
                </a:solidFill>
                <a:latin typeface="Arial" pitchFamily="34" charset="0"/>
                <a:ea typeface="Times New Roman"/>
                <a:cs typeface="Arial" pitchFamily="34" charset="0"/>
              </a:rPr>
              <a:t> </a:t>
            </a:r>
            <a:r>
              <a:rPr lang="en-US" sz="2800" dirty="0" err="1">
                <a:solidFill>
                  <a:srgbClr val="050505"/>
                </a:solidFill>
                <a:latin typeface="Arial" pitchFamily="34" charset="0"/>
                <a:ea typeface="Times New Roman"/>
                <a:cs typeface="Arial" pitchFamily="34" charset="0"/>
              </a:rPr>
              <a:t>tay</a:t>
            </a:r>
            <a:r>
              <a:rPr lang="en-US" sz="2800" dirty="0">
                <a:solidFill>
                  <a:srgbClr val="050505"/>
                </a:solidFill>
                <a:latin typeface="Arial" pitchFamily="34" charset="0"/>
                <a:ea typeface="Times New Roman"/>
                <a:cs typeface="Arial" pitchFamily="34" charset="0"/>
              </a:rPr>
              <a:t> </a:t>
            </a:r>
            <a:r>
              <a:rPr lang="en-US" sz="2800" dirty="0" err="1">
                <a:solidFill>
                  <a:srgbClr val="050505"/>
                </a:solidFill>
                <a:latin typeface="Arial" pitchFamily="34" charset="0"/>
                <a:ea typeface="Times New Roman"/>
                <a:cs typeface="Arial" pitchFamily="34" charset="0"/>
              </a:rPr>
              <a:t>người</a:t>
            </a:r>
            <a:r>
              <a:rPr lang="en-US" sz="2800" dirty="0">
                <a:solidFill>
                  <a:srgbClr val="050505"/>
                </a:solidFill>
                <a:latin typeface="Arial" pitchFamily="34" charset="0"/>
                <a:ea typeface="Times New Roman"/>
                <a:cs typeface="Arial" pitchFamily="34" charset="0"/>
              </a:rPr>
              <a:t> </a:t>
            </a:r>
            <a:r>
              <a:rPr lang="en-US" sz="2800" dirty="0" err="1">
                <a:solidFill>
                  <a:srgbClr val="050505"/>
                </a:solidFill>
                <a:latin typeface="Arial" pitchFamily="34" charset="0"/>
                <a:ea typeface="Times New Roman"/>
                <a:cs typeface="Arial" pitchFamily="34" charset="0"/>
              </a:rPr>
              <a:t>tiêu</a:t>
            </a:r>
            <a:r>
              <a:rPr lang="en-US" sz="2800" dirty="0">
                <a:solidFill>
                  <a:srgbClr val="050505"/>
                </a:solidFill>
                <a:latin typeface="Arial" pitchFamily="34" charset="0"/>
                <a:ea typeface="Times New Roman"/>
                <a:cs typeface="Arial" pitchFamily="34" charset="0"/>
              </a:rPr>
              <a:t> </a:t>
            </a:r>
            <a:r>
              <a:rPr lang="en-US" sz="2800" dirty="0" err="1">
                <a:solidFill>
                  <a:srgbClr val="050505"/>
                </a:solidFill>
                <a:latin typeface="Arial" pitchFamily="34" charset="0"/>
                <a:ea typeface="Times New Roman"/>
                <a:cs typeface="Arial" pitchFamily="34" charset="0"/>
              </a:rPr>
              <a:t>dùng</a:t>
            </a:r>
            <a:r>
              <a:rPr lang="en-US" sz="2800" dirty="0">
                <a:solidFill>
                  <a:srgbClr val="050505"/>
                </a:solidFill>
                <a:latin typeface="Arial" pitchFamily="34" charset="0"/>
                <a:ea typeface="Times New Roman"/>
                <a:cs typeface="Arial" pitchFamily="34" charset="0"/>
              </a:rPr>
              <a:t>. </a:t>
            </a:r>
            <a:endParaRPr lang="en-US" sz="2800" dirty="0">
              <a:latin typeface="Arial" pitchFamily="34" charset="0"/>
              <a:cs typeface="Arial" pitchFamily="34" charset="0"/>
            </a:endParaRPr>
          </a:p>
        </p:txBody>
      </p:sp>
    </p:spTree>
    <p:extLst>
      <p:ext uri="{BB962C8B-B14F-4D97-AF65-F5344CB8AC3E}">
        <p14:creationId xmlns:p14="http://schemas.microsoft.com/office/powerpoint/2010/main" val="35254919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81000" y="1066800"/>
            <a:ext cx="8077200" cy="4031873"/>
          </a:xfrm>
          <a:prstGeom prst="rect">
            <a:avLst/>
          </a:prstGeom>
        </p:spPr>
        <p:txBody>
          <a:bodyPr wrap="square">
            <a:spAutoFit/>
          </a:bodyPr>
          <a:lstStyle/>
          <a:p>
            <a:r>
              <a:rPr lang="vi-VN" dirty="0"/>
              <a:t>-</a:t>
            </a:r>
            <a:r>
              <a:rPr lang="vi-VN" sz="3200" dirty="0"/>
              <a:t>	Công ty Cổ phần Dược phẩm VGAS Hà Nội bị xử phạt </a:t>
            </a:r>
            <a:r>
              <a:rPr lang="vi-VN" sz="3200" dirty="0">
                <a:solidFill>
                  <a:srgbClr val="FF0000"/>
                </a:solidFill>
              </a:rPr>
              <a:t>37 triệu </a:t>
            </a:r>
            <a:r>
              <a:rPr lang="vi-VN" sz="3200" dirty="0"/>
              <a:t>đồng do hai vi phạm. Thứ nhất là kho bảo quản không đầy đủ </a:t>
            </a:r>
            <a:r>
              <a:rPr lang="vi-VN" sz="3200" dirty="0">
                <a:solidFill>
                  <a:srgbClr val="FF0000"/>
                </a:solidFill>
              </a:rPr>
              <a:t>giá, kệ. </a:t>
            </a:r>
            <a:r>
              <a:rPr lang="vi-VN" sz="3200" dirty="0"/>
              <a:t>Thứ hai là không thực hiện và </a:t>
            </a:r>
            <a:r>
              <a:rPr lang="vi-VN" sz="3200" dirty="0">
                <a:solidFill>
                  <a:srgbClr val="FF0000"/>
                </a:solidFill>
              </a:rPr>
              <a:t>lưu trữ đầy đủ hồ sơ, tài liệu </a:t>
            </a:r>
            <a:r>
              <a:rPr lang="vi-VN" sz="3200" dirty="0"/>
              <a:t>về sản xuất, kiểm soát chất lượng, lưu thông phân phối để truy xuất mọi lô sản phẩm theo quy định của pháp luật </a:t>
            </a:r>
            <a:endParaRPr lang="en-US" sz="3200" dirty="0"/>
          </a:p>
        </p:txBody>
      </p:sp>
    </p:spTree>
    <p:extLst>
      <p:ext uri="{BB962C8B-B14F-4D97-AF65-F5344CB8AC3E}">
        <p14:creationId xmlns:p14="http://schemas.microsoft.com/office/powerpoint/2010/main" val="262723936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0737"/>
            <a:ext cx="8534400" cy="5262979"/>
          </a:xfrm>
          <a:prstGeom prst="rect">
            <a:avLst/>
          </a:prstGeom>
        </p:spPr>
        <p:txBody>
          <a:bodyPr wrap="square">
            <a:spAutoFit/>
          </a:bodyPr>
          <a:lstStyle/>
          <a:p>
            <a:r>
              <a:rPr lang="vi-VN" sz="2800" dirty="0"/>
              <a:t>Công ty Cổ phần Xuất nhập khẩu và Thương mại Lychee bị phạt số tiền lên tới </a:t>
            </a:r>
            <a:r>
              <a:rPr lang="vi-VN" sz="2800" dirty="0">
                <a:solidFill>
                  <a:srgbClr val="FF0000"/>
                </a:solidFill>
              </a:rPr>
              <a:t>120 triệu </a:t>
            </a:r>
            <a:r>
              <a:rPr lang="vi-VN" sz="2800" dirty="0"/>
              <a:t>đồng vì nhiều sai phạm.</a:t>
            </a:r>
          </a:p>
          <a:p>
            <a:r>
              <a:rPr lang="vi-VN" sz="2800" dirty="0"/>
              <a:t>Cụ thể là hành vi sai phạm do </a:t>
            </a:r>
            <a:r>
              <a:rPr lang="vi-VN" sz="2800" dirty="0">
                <a:solidFill>
                  <a:srgbClr val="FF0000"/>
                </a:solidFill>
              </a:rPr>
              <a:t>tự công bố </a:t>
            </a:r>
            <a:r>
              <a:rPr lang="vi-VN" sz="2800" dirty="0"/>
              <a:t>10 sản phẩm là thực phẩm bổ sung trong khi 10 sản phẩm này là thực phẩm </a:t>
            </a:r>
            <a:r>
              <a:rPr lang="vi-VN" sz="2800" dirty="0">
                <a:solidFill>
                  <a:srgbClr val="FF0000"/>
                </a:solidFill>
              </a:rPr>
              <a:t>bảo vệ sức khỏe </a:t>
            </a:r>
            <a:r>
              <a:rPr lang="vi-VN" sz="2800" dirty="0"/>
              <a:t>thuộc diện phải đăng ký bản công bố sản phẩm theo quy định của Nghị định số 15/2018/NĐ-CP. </a:t>
            </a:r>
          </a:p>
          <a:p>
            <a:r>
              <a:rPr lang="vi-VN" sz="2800" dirty="0"/>
              <a:t>Sai phạm thứ 2 là đã thực hiện </a:t>
            </a:r>
            <a:r>
              <a:rPr lang="vi-VN" sz="2800" dirty="0">
                <a:solidFill>
                  <a:srgbClr val="FF0000"/>
                </a:solidFill>
              </a:rPr>
              <a:t>quảng cáo </a:t>
            </a:r>
            <a:r>
              <a:rPr lang="vi-VN" sz="2800" dirty="0"/>
              <a:t>các sản phẩm thực phẩm chức năng trên trang http://82xbeauty.vn gây hiểu nhầm có tác dụng như </a:t>
            </a:r>
            <a:r>
              <a:rPr lang="vi-VN" sz="2800" dirty="0">
                <a:solidFill>
                  <a:srgbClr val="FF0000"/>
                </a:solidFill>
              </a:rPr>
              <a:t>thuốc chữa bệnh</a:t>
            </a:r>
            <a:r>
              <a:rPr lang="vi-VN" sz="2800" dirty="0"/>
              <a:t>.</a:t>
            </a:r>
          </a:p>
        </p:txBody>
      </p:sp>
    </p:spTree>
    <p:extLst>
      <p:ext uri="{BB962C8B-B14F-4D97-AF65-F5344CB8AC3E}">
        <p14:creationId xmlns:p14="http://schemas.microsoft.com/office/powerpoint/2010/main" val="101641653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61335" y="990600"/>
            <a:ext cx="8763000" cy="3970318"/>
          </a:xfrm>
          <a:prstGeom prst="rect">
            <a:avLst/>
          </a:prstGeom>
        </p:spPr>
        <p:txBody>
          <a:bodyPr wrap="square">
            <a:spAutoFit/>
          </a:bodyPr>
          <a:lstStyle/>
          <a:p>
            <a:r>
              <a:rPr lang="vi-VN" sz="3600" dirty="0"/>
              <a:t>Công ty Cổ phần Đầu tư Sun Pha bị phạt </a:t>
            </a:r>
            <a:r>
              <a:rPr lang="vi-VN" sz="3600" dirty="0">
                <a:solidFill>
                  <a:srgbClr val="FF0000"/>
                </a:solidFill>
              </a:rPr>
              <a:t>35 triệu </a:t>
            </a:r>
            <a:r>
              <a:rPr lang="vi-VN" sz="3600" dirty="0"/>
              <a:t>đồng vì hành vi quảng cáo sản phẩm thực phẩm bảo vệ sức khỏe Mạnh Cốt Linh trên website: www.thienthanh.vn mà </a:t>
            </a:r>
            <a:r>
              <a:rPr lang="vi-VN" sz="3600" dirty="0">
                <a:solidFill>
                  <a:srgbClr val="FF0000"/>
                </a:solidFill>
              </a:rPr>
              <a:t>không</a:t>
            </a:r>
            <a:r>
              <a:rPr lang="vi-VN" sz="3600" dirty="0"/>
              <a:t> được cơ quan nhà nước có thẩm quyền </a:t>
            </a:r>
            <a:r>
              <a:rPr lang="vi-VN" sz="3600" dirty="0">
                <a:solidFill>
                  <a:srgbClr val="FF0000"/>
                </a:solidFill>
              </a:rPr>
              <a:t>xác nhận nội dung </a:t>
            </a:r>
            <a:r>
              <a:rPr lang="vi-VN" sz="3600" dirty="0"/>
              <a:t>trước khi thực hiện quảng cáo.</a:t>
            </a:r>
            <a:endParaRPr lang="en-US" sz="3600" dirty="0"/>
          </a:p>
        </p:txBody>
      </p:sp>
    </p:spTree>
    <p:extLst>
      <p:ext uri="{BB962C8B-B14F-4D97-AF65-F5344CB8AC3E}">
        <p14:creationId xmlns:p14="http://schemas.microsoft.com/office/powerpoint/2010/main" val="364166945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0500" y="1066800"/>
            <a:ext cx="8534400" cy="4339650"/>
          </a:xfrm>
          <a:prstGeom prst="rect">
            <a:avLst/>
          </a:prstGeom>
        </p:spPr>
        <p:txBody>
          <a:bodyPr wrap="square">
            <a:spAutoFit/>
          </a:bodyPr>
          <a:lstStyle/>
          <a:p>
            <a:r>
              <a:rPr lang="vi-VN" sz="2800" dirty="0"/>
              <a:t>Ngày 20/6/2024, </a:t>
            </a:r>
            <a:r>
              <a:rPr lang="vi-VN" sz="2800" dirty="0" smtClean="0"/>
              <a:t>Cục </a:t>
            </a:r>
            <a:r>
              <a:rPr lang="vi-VN" sz="2800" dirty="0"/>
              <a:t>Quản lý thị trường tỉnh Thanh Hóa </a:t>
            </a:r>
            <a:r>
              <a:rPr lang="en-US" sz="2800" dirty="0" err="1" smtClean="0"/>
              <a:t>đã</a:t>
            </a:r>
            <a:r>
              <a:rPr lang="en-US" sz="2800" dirty="0" smtClean="0"/>
              <a:t> </a:t>
            </a:r>
            <a:r>
              <a:rPr lang="vi-VN" sz="2800" dirty="0" smtClean="0"/>
              <a:t>xử </a:t>
            </a:r>
            <a:r>
              <a:rPr lang="vi-VN" sz="2800" dirty="0">
                <a:solidFill>
                  <a:srgbClr val="FF0000"/>
                </a:solidFill>
              </a:rPr>
              <a:t>phạt 45 triệu </a:t>
            </a:r>
            <a:r>
              <a:rPr lang="vi-VN" sz="2800" dirty="0" smtClean="0"/>
              <a:t>đồng</a:t>
            </a:r>
            <a:r>
              <a:rPr lang="en-US" sz="2800" dirty="0"/>
              <a:t> </a:t>
            </a:r>
            <a:r>
              <a:rPr lang="en-US" sz="2800" dirty="0" err="1" smtClean="0">
                <a:latin typeface="Arial" pitchFamily="34" charset="0"/>
                <a:cs typeface="Arial" pitchFamily="34" charset="0"/>
              </a:rPr>
              <a:t>đối</a:t>
            </a:r>
            <a:r>
              <a:rPr lang="en-US" sz="2800" dirty="0" smtClean="0">
                <a:latin typeface="Arial" pitchFamily="34" charset="0"/>
                <a:cs typeface="Arial" pitchFamily="34" charset="0"/>
              </a:rPr>
              <a:t> </a:t>
            </a:r>
            <a:r>
              <a:rPr lang="en-US" sz="2800" dirty="0" err="1" smtClean="0">
                <a:latin typeface="Arial" pitchFamily="34" charset="0"/>
                <a:cs typeface="Arial" pitchFamily="34" charset="0"/>
              </a:rPr>
              <a:t>với</a:t>
            </a:r>
            <a:r>
              <a:rPr lang="en-US" sz="2800" dirty="0" smtClean="0">
                <a:latin typeface="Arial" pitchFamily="34" charset="0"/>
                <a:cs typeface="Arial" pitchFamily="34" charset="0"/>
              </a:rPr>
              <a:t> p</a:t>
            </a:r>
            <a:r>
              <a:rPr lang="vi-VN" sz="2800" dirty="0" smtClean="0">
                <a:latin typeface="Arial" pitchFamily="34" charset="0"/>
                <a:cs typeface="Arial" pitchFamily="34" charset="0"/>
              </a:rPr>
              <a:t>hòng </a:t>
            </a:r>
            <a:r>
              <a:rPr lang="vi-VN" sz="2800" dirty="0"/>
              <a:t>khám 400 cơ sở 2 (số 440 Trần Phú, TP. Thanh Hóa) vì hành vi kinh doanh hàng hoá nhập lậu là thực phẩm; đồng thời buộc nộp lại số lợi bất hợp pháp thu được số tiền 12,5 triệu đồng và tiêu huỷ toàn bộ tang vật là hàng hoá nhập lậu có dấu hiệu hoạt động bán thực phẩm chức năng </a:t>
            </a:r>
            <a:r>
              <a:rPr lang="vi-VN" sz="2800" dirty="0">
                <a:solidFill>
                  <a:srgbClr val="FF0000"/>
                </a:solidFill>
              </a:rPr>
              <a:t>không tem nhãn phụ</a:t>
            </a:r>
            <a:r>
              <a:rPr lang="vi-VN" sz="2800" dirty="0"/>
              <a:t>, không rõ </a:t>
            </a:r>
            <a:r>
              <a:rPr lang="vi-VN" sz="2800" dirty="0">
                <a:solidFill>
                  <a:srgbClr val="FF0000"/>
                </a:solidFill>
              </a:rPr>
              <a:t>nguồn gốc</a:t>
            </a:r>
            <a:r>
              <a:rPr lang="vi-VN" sz="2800" dirty="0"/>
              <a:t>, </a:t>
            </a:r>
            <a:r>
              <a:rPr lang="vi-VN" sz="2800" dirty="0">
                <a:solidFill>
                  <a:srgbClr val="FF0000"/>
                </a:solidFill>
              </a:rPr>
              <a:t>không xuất hóa đơn </a:t>
            </a:r>
            <a:r>
              <a:rPr lang="vi-VN" sz="2800" dirty="0"/>
              <a:t>sau bán hàng.</a:t>
            </a:r>
          </a:p>
          <a:p>
            <a:r>
              <a:rPr lang="vi-VN" sz="2400" dirty="0" smtClean="0"/>
              <a:t>.</a:t>
            </a:r>
            <a:endParaRPr lang="en-US" sz="2400" dirty="0"/>
          </a:p>
        </p:txBody>
      </p:sp>
    </p:spTree>
    <p:extLst>
      <p:ext uri="{BB962C8B-B14F-4D97-AF65-F5344CB8AC3E}">
        <p14:creationId xmlns:p14="http://schemas.microsoft.com/office/powerpoint/2010/main" val="30554715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23825" y="1371600"/>
            <a:ext cx="8839200" cy="4093428"/>
          </a:xfrm>
          <a:prstGeom prst="rect">
            <a:avLst/>
          </a:prstGeom>
        </p:spPr>
        <p:txBody>
          <a:bodyPr wrap="square">
            <a:spAutoFit/>
          </a:bodyPr>
          <a:lstStyle/>
          <a:p>
            <a:r>
              <a:rPr lang="en-US" sz="2000" dirty="0" err="1">
                <a:latin typeface="Arial" pitchFamily="34" charset="0"/>
                <a:cs typeface="Arial" pitchFamily="34" charset="0"/>
              </a:rPr>
              <a:t>Ngày</a:t>
            </a:r>
            <a:r>
              <a:rPr lang="en-US" sz="2000" dirty="0">
                <a:latin typeface="Arial" pitchFamily="34" charset="0"/>
                <a:cs typeface="Arial" pitchFamily="34" charset="0"/>
              </a:rPr>
              <a:t> 27/10/2023, </a:t>
            </a:r>
            <a:r>
              <a:rPr lang="en-US" sz="2000" dirty="0" err="1">
                <a:latin typeface="Arial" pitchFamily="34" charset="0"/>
                <a:cs typeface="Arial" pitchFamily="34" charset="0"/>
              </a:rPr>
              <a:t>Cục</a:t>
            </a:r>
            <a:r>
              <a:rPr lang="en-US" sz="2000" dirty="0">
                <a:latin typeface="Arial" pitchFamily="34" charset="0"/>
                <a:cs typeface="Arial" pitchFamily="34" charset="0"/>
              </a:rPr>
              <a:t> </a:t>
            </a:r>
            <a:r>
              <a:rPr lang="en-US" sz="2000" dirty="0" err="1">
                <a:latin typeface="Arial" pitchFamily="34" charset="0"/>
                <a:cs typeface="Arial" pitchFamily="34" charset="0"/>
              </a:rPr>
              <a:t>trưởng</a:t>
            </a:r>
            <a:r>
              <a:rPr lang="en-US" sz="2000" dirty="0">
                <a:latin typeface="Arial" pitchFamily="34" charset="0"/>
                <a:cs typeface="Arial" pitchFamily="34" charset="0"/>
              </a:rPr>
              <a:t> </a:t>
            </a:r>
            <a:r>
              <a:rPr lang="en-US" sz="2000" dirty="0" err="1">
                <a:latin typeface="Arial" pitchFamily="34" charset="0"/>
                <a:cs typeface="Arial" pitchFamily="34" charset="0"/>
              </a:rPr>
              <a:t>Cục</a:t>
            </a:r>
            <a:r>
              <a:rPr lang="en-US" sz="2000" dirty="0">
                <a:latin typeface="Arial" pitchFamily="34" charset="0"/>
                <a:cs typeface="Arial" pitchFamily="34" charset="0"/>
              </a:rPr>
              <a:t> </a:t>
            </a:r>
            <a:r>
              <a:rPr lang="en-US" sz="2000" dirty="0" err="1">
                <a:latin typeface="Arial" pitchFamily="34" charset="0"/>
                <a:cs typeface="Arial" pitchFamily="34" charset="0"/>
              </a:rPr>
              <a:t>Quản</a:t>
            </a:r>
            <a:r>
              <a:rPr lang="en-US" sz="2000" dirty="0">
                <a:latin typeface="Arial" pitchFamily="34" charset="0"/>
                <a:cs typeface="Arial" pitchFamily="34" charset="0"/>
              </a:rPr>
              <a:t> </a:t>
            </a:r>
            <a:r>
              <a:rPr lang="en-US" sz="2000" dirty="0" err="1">
                <a:latin typeface="Arial" pitchFamily="34" charset="0"/>
                <a:cs typeface="Arial" pitchFamily="34" charset="0"/>
              </a:rPr>
              <a:t>lý</a:t>
            </a:r>
            <a:r>
              <a:rPr lang="en-US" sz="2000" dirty="0">
                <a:latin typeface="Arial" pitchFamily="34" charset="0"/>
                <a:cs typeface="Arial" pitchFamily="34" charset="0"/>
              </a:rPr>
              <a:t> </a:t>
            </a:r>
            <a:r>
              <a:rPr lang="en-US" sz="2000" dirty="0" err="1">
                <a:latin typeface="Arial" pitchFamily="34" charset="0"/>
                <a:cs typeface="Arial" pitchFamily="34" charset="0"/>
              </a:rPr>
              <a:t>thị</a:t>
            </a:r>
            <a:r>
              <a:rPr lang="en-US" sz="2000" dirty="0">
                <a:latin typeface="Arial" pitchFamily="34" charset="0"/>
                <a:cs typeface="Arial" pitchFamily="34" charset="0"/>
              </a:rPr>
              <a:t> </a:t>
            </a:r>
            <a:r>
              <a:rPr lang="en-US" sz="2000" dirty="0" err="1">
                <a:latin typeface="Arial" pitchFamily="34" charset="0"/>
                <a:cs typeface="Arial" pitchFamily="34" charset="0"/>
              </a:rPr>
              <a:t>trường</a:t>
            </a:r>
            <a:r>
              <a:rPr lang="en-US" sz="2000" dirty="0">
                <a:latin typeface="Arial" pitchFamily="34" charset="0"/>
                <a:cs typeface="Arial" pitchFamily="34" charset="0"/>
              </a:rPr>
              <a:t> </a:t>
            </a:r>
            <a:r>
              <a:rPr lang="en-US" sz="2000" dirty="0" err="1">
                <a:latin typeface="Arial" pitchFamily="34" charset="0"/>
                <a:cs typeface="Arial" pitchFamily="34" charset="0"/>
              </a:rPr>
              <a:t>tỉnh</a:t>
            </a:r>
            <a:r>
              <a:rPr lang="en-US" sz="2000" dirty="0">
                <a:latin typeface="Arial" pitchFamily="34" charset="0"/>
                <a:cs typeface="Arial" pitchFamily="34" charset="0"/>
              </a:rPr>
              <a:t> </a:t>
            </a:r>
            <a:r>
              <a:rPr lang="en-US" sz="2000" dirty="0" err="1">
                <a:latin typeface="Arial" pitchFamily="34" charset="0"/>
                <a:cs typeface="Arial" pitchFamily="34" charset="0"/>
              </a:rPr>
              <a:t>Thanh</a:t>
            </a:r>
            <a:r>
              <a:rPr lang="en-US" sz="2000" dirty="0">
                <a:latin typeface="Arial" pitchFamily="34" charset="0"/>
                <a:cs typeface="Arial" pitchFamily="34" charset="0"/>
              </a:rPr>
              <a:t> </a:t>
            </a:r>
            <a:r>
              <a:rPr lang="en-US" sz="2000" dirty="0" err="1">
                <a:latin typeface="Arial" pitchFamily="34" charset="0"/>
                <a:cs typeface="Arial" pitchFamily="34" charset="0"/>
              </a:rPr>
              <a:t>Hóa</a:t>
            </a:r>
            <a:r>
              <a:rPr lang="en-US" sz="2000" dirty="0">
                <a:latin typeface="Arial" pitchFamily="34" charset="0"/>
                <a:cs typeface="Arial" pitchFamily="34" charset="0"/>
              </a:rPr>
              <a:t> </a:t>
            </a:r>
            <a:r>
              <a:rPr lang="en-US" sz="2000" dirty="0" err="1">
                <a:latin typeface="Arial" pitchFamily="34" charset="0"/>
                <a:cs typeface="Arial" pitchFamily="34" charset="0"/>
              </a:rPr>
              <a:t>đã</a:t>
            </a:r>
            <a:r>
              <a:rPr lang="en-US" sz="2000" dirty="0">
                <a:latin typeface="Arial" pitchFamily="34" charset="0"/>
                <a:cs typeface="Arial" pitchFamily="34" charset="0"/>
              </a:rPr>
              <a:t> ban </a:t>
            </a:r>
            <a:r>
              <a:rPr lang="en-US" sz="2000" dirty="0" err="1">
                <a:latin typeface="Arial" pitchFamily="34" charset="0"/>
                <a:cs typeface="Arial" pitchFamily="34" charset="0"/>
              </a:rPr>
              <a:t>hành</a:t>
            </a:r>
            <a:r>
              <a:rPr lang="en-US" sz="2000" dirty="0">
                <a:latin typeface="Arial" pitchFamily="34" charset="0"/>
                <a:cs typeface="Arial" pitchFamily="34" charset="0"/>
              </a:rPr>
              <a:t> </a:t>
            </a:r>
            <a:r>
              <a:rPr lang="en-US" sz="2000" dirty="0" err="1">
                <a:latin typeface="Arial" pitchFamily="34" charset="0"/>
                <a:cs typeface="Arial" pitchFamily="34" charset="0"/>
              </a:rPr>
              <a:t>Quyết</a:t>
            </a:r>
            <a:r>
              <a:rPr lang="en-US" sz="2000" dirty="0">
                <a:latin typeface="Arial" pitchFamily="34" charset="0"/>
                <a:cs typeface="Arial" pitchFamily="34" charset="0"/>
              </a:rPr>
              <a:t> </a:t>
            </a:r>
            <a:r>
              <a:rPr lang="en-US" sz="2000" dirty="0" err="1">
                <a:latin typeface="Arial" pitchFamily="34" charset="0"/>
                <a:cs typeface="Arial" pitchFamily="34" charset="0"/>
              </a:rPr>
              <a:t>định</a:t>
            </a:r>
            <a:r>
              <a:rPr lang="en-US" sz="2000" dirty="0">
                <a:latin typeface="Arial" pitchFamily="34" charset="0"/>
                <a:cs typeface="Arial" pitchFamily="34" charset="0"/>
              </a:rPr>
              <a:t> </a:t>
            </a:r>
            <a:r>
              <a:rPr lang="en-US" sz="2000" dirty="0" err="1">
                <a:latin typeface="Arial" pitchFamily="34" charset="0"/>
                <a:cs typeface="Arial" pitchFamily="34" charset="0"/>
              </a:rPr>
              <a:t>số</a:t>
            </a:r>
            <a:r>
              <a:rPr lang="en-US" sz="2000" dirty="0">
                <a:latin typeface="Arial" pitchFamily="34" charset="0"/>
                <a:cs typeface="Arial" pitchFamily="34" charset="0"/>
              </a:rPr>
              <a:t> 27000176/QĐ-XPHC </a:t>
            </a:r>
            <a:r>
              <a:rPr lang="en-US" sz="2000" dirty="0" err="1">
                <a:latin typeface="Arial" pitchFamily="34" charset="0"/>
                <a:cs typeface="Arial" pitchFamily="34" charset="0"/>
              </a:rPr>
              <a:t>xử</a:t>
            </a:r>
            <a:r>
              <a:rPr lang="en-US" sz="2000" dirty="0">
                <a:latin typeface="Arial" pitchFamily="34" charset="0"/>
                <a:cs typeface="Arial" pitchFamily="34" charset="0"/>
              </a:rPr>
              <a:t> </a:t>
            </a:r>
            <a:r>
              <a:rPr lang="en-US" sz="2000" dirty="0" err="1">
                <a:latin typeface="Arial" pitchFamily="34" charset="0"/>
                <a:cs typeface="Arial" pitchFamily="34" charset="0"/>
              </a:rPr>
              <a:t>phạt</a:t>
            </a:r>
            <a:r>
              <a:rPr lang="en-US" sz="2000" dirty="0">
                <a:latin typeface="Arial" pitchFamily="34" charset="0"/>
                <a:cs typeface="Arial" pitchFamily="34" charset="0"/>
              </a:rPr>
              <a:t> vi </a:t>
            </a:r>
            <a:r>
              <a:rPr lang="en-US" sz="2000" dirty="0" err="1">
                <a:latin typeface="Arial" pitchFamily="34" charset="0"/>
                <a:cs typeface="Arial" pitchFamily="34" charset="0"/>
              </a:rPr>
              <a:t>phạm</a:t>
            </a:r>
            <a:r>
              <a:rPr lang="en-US" sz="2000" dirty="0">
                <a:latin typeface="Arial" pitchFamily="34" charset="0"/>
                <a:cs typeface="Arial" pitchFamily="34" charset="0"/>
              </a:rPr>
              <a:t> </a:t>
            </a:r>
            <a:r>
              <a:rPr lang="en-US" sz="2000" dirty="0" err="1">
                <a:latin typeface="Arial" pitchFamily="34" charset="0"/>
                <a:cs typeface="Arial" pitchFamily="34" charset="0"/>
              </a:rPr>
              <a:t>hành</a:t>
            </a:r>
            <a:r>
              <a:rPr lang="en-US" sz="2000" dirty="0">
                <a:latin typeface="Arial" pitchFamily="34" charset="0"/>
                <a:cs typeface="Arial" pitchFamily="34" charset="0"/>
              </a:rPr>
              <a:t> </a:t>
            </a:r>
            <a:r>
              <a:rPr lang="en-US" sz="2000" dirty="0" err="1">
                <a:latin typeface="Arial" pitchFamily="34" charset="0"/>
                <a:cs typeface="Arial" pitchFamily="34" charset="0"/>
              </a:rPr>
              <a:t>chính</a:t>
            </a:r>
            <a:r>
              <a:rPr lang="en-US" sz="2000" dirty="0">
                <a:latin typeface="Arial" pitchFamily="34" charset="0"/>
                <a:cs typeface="Arial" pitchFamily="34" charset="0"/>
              </a:rPr>
              <a:t> </a:t>
            </a:r>
            <a:r>
              <a:rPr lang="en-US" sz="2000" dirty="0" err="1">
                <a:latin typeface="Arial" pitchFamily="34" charset="0"/>
                <a:cs typeface="Arial" pitchFamily="34" charset="0"/>
              </a:rPr>
              <a:t>số</a:t>
            </a:r>
            <a:r>
              <a:rPr lang="en-US" sz="2000" dirty="0">
                <a:latin typeface="Arial" pitchFamily="34" charset="0"/>
                <a:cs typeface="Arial" pitchFamily="34" charset="0"/>
              </a:rPr>
              <a:t> </a:t>
            </a:r>
            <a:r>
              <a:rPr lang="en-US" sz="2000" dirty="0" err="1">
                <a:latin typeface="Arial" pitchFamily="34" charset="0"/>
                <a:cs typeface="Arial" pitchFamily="34" charset="0"/>
              </a:rPr>
              <a:t>tiền</a:t>
            </a:r>
            <a:r>
              <a:rPr lang="en-US" sz="2000" dirty="0">
                <a:latin typeface="Arial" pitchFamily="34" charset="0"/>
                <a:cs typeface="Arial" pitchFamily="34" charset="0"/>
              </a:rPr>
              <a:t> </a:t>
            </a:r>
            <a:r>
              <a:rPr lang="en-US" sz="2000" dirty="0">
                <a:solidFill>
                  <a:srgbClr val="FF0000"/>
                </a:solidFill>
                <a:latin typeface="Arial" pitchFamily="34" charset="0"/>
                <a:cs typeface="Arial" pitchFamily="34" charset="0"/>
              </a:rPr>
              <a:t>175,3 </a:t>
            </a:r>
            <a:r>
              <a:rPr lang="en-US" sz="2000" dirty="0" err="1">
                <a:solidFill>
                  <a:srgbClr val="FF0000"/>
                </a:solidFill>
                <a:latin typeface="Arial" pitchFamily="34" charset="0"/>
                <a:cs typeface="Arial" pitchFamily="34" charset="0"/>
              </a:rPr>
              <a:t>triệu</a:t>
            </a:r>
            <a:r>
              <a:rPr lang="en-US" sz="2000" dirty="0">
                <a:solidFill>
                  <a:srgbClr val="FF0000"/>
                </a:solidFill>
                <a:latin typeface="Arial" pitchFamily="34" charset="0"/>
                <a:cs typeface="Arial" pitchFamily="34" charset="0"/>
              </a:rPr>
              <a:t> </a:t>
            </a:r>
            <a:r>
              <a:rPr lang="en-US" sz="2000" dirty="0" err="1">
                <a:latin typeface="Arial" pitchFamily="34" charset="0"/>
                <a:cs typeface="Arial" pitchFamily="34" charset="0"/>
              </a:rPr>
              <a:t>đồng</a:t>
            </a:r>
            <a:r>
              <a:rPr lang="en-US" sz="2000" dirty="0">
                <a:latin typeface="Arial" pitchFamily="34" charset="0"/>
                <a:cs typeface="Arial" pitchFamily="34" charset="0"/>
              </a:rPr>
              <a:t> </a:t>
            </a:r>
            <a:r>
              <a:rPr lang="en-US" sz="2000" dirty="0" err="1">
                <a:latin typeface="Arial" pitchFamily="34" charset="0"/>
                <a:cs typeface="Arial" pitchFamily="34" charset="0"/>
              </a:rPr>
              <a:t>đối</a:t>
            </a:r>
            <a:r>
              <a:rPr lang="en-US" sz="2000" dirty="0">
                <a:latin typeface="Arial" pitchFamily="34" charset="0"/>
                <a:cs typeface="Arial" pitchFamily="34" charset="0"/>
              </a:rPr>
              <a:t> </a:t>
            </a:r>
            <a:r>
              <a:rPr lang="en-US" sz="2000" dirty="0" err="1">
                <a:latin typeface="Arial" pitchFamily="34" charset="0"/>
                <a:cs typeface="Arial" pitchFamily="34" charset="0"/>
              </a:rPr>
              <a:t>với</a:t>
            </a:r>
            <a:r>
              <a:rPr lang="en-US" sz="2000" dirty="0">
                <a:latin typeface="Arial" pitchFamily="34" charset="0"/>
                <a:cs typeface="Arial" pitchFamily="34" charset="0"/>
              </a:rPr>
              <a:t> </a:t>
            </a:r>
            <a:r>
              <a:rPr lang="en-US" sz="2000" dirty="0" err="1">
                <a:latin typeface="Arial" pitchFamily="34" charset="0"/>
                <a:cs typeface="Arial" pitchFamily="34" charset="0"/>
              </a:rPr>
              <a:t>Công</a:t>
            </a:r>
            <a:r>
              <a:rPr lang="en-US" sz="2000" dirty="0">
                <a:latin typeface="Arial" pitchFamily="34" charset="0"/>
                <a:cs typeface="Arial" pitchFamily="34" charset="0"/>
              </a:rPr>
              <a:t> </a:t>
            </a:r>
            <a:r>
              <a:rPr lang="en-US" sz="2000" dirty="0" err="1">
                <a:latin typeface="Arial" pitchFamily="34" charset="0"/>
                <a:cs typeface="Arial" pitchFamily="34" charset="0"/>
              </a:rPr>
              <a:t>ty</a:t>
            </a:r>
            <a:r>
              <a:rPr lang="en-US" sz="2000" dirty="0">
                <a:latin typeface="Arial" pitchFamily="34" charset="0"/>
                <a:cs typeface="Arial" pitchFamily="34" charset="0"/>
              </a:rPr>
              <a:t> TNHH Y </a:t>
            </a:r>
            <a:r>
              <a:rPr lang="en-US" sz="2000" dirty="0" err="1">
                <a:latin typeface="Arial" pitchFamily="34" charset="0"/>
                <a:cs typeface="Arial" pitchFamily="34" charset="0"/>
              </a:rPr>
              <a:t>dược</a:t>
            </a:r>
            <a:r>
              <a:rPr lang="en-US" sz="2000" dirty="0">
                <a:latin typeface="Arial" pitchFamily="34" charset="0"/>
                <a:cs typeface="Arial" pitchFamily="34" charset="0"/>
              </a:rPr>
              <a:t> </a:t>
            </a:r>
            <a:r>
              <a:rPr lang="en-US" sz="2000" dirty="0" err="1">
                <a:latin typeface="Arial" pitchFamily="34" charset="0"/>
                <a:cs typeface="Arial" pitchFamily="34" charset="0"/>
              </a:rPr>
              <a:t>cổ</a:t>
            </a:r>
            <a:r>
              <a:rPr lang="en-US" sz="2000" dirty="0">
                <a:latin typeface="Arial" pitchFamily="34" charset="0"/>
                <a:cs typeface="Arial" pitchFamily="34" charset="0"/>
              </a:rPr>
              <a:t> </a:t>
            </a:r>
            <a:r>
              <a:rPr lang="en-US" sz="2000" dirty="0" err="1">
                <a:latin typeface="Arial" pitchFamily="34" charset="0"/>
                <a:cs typeface="Arial" pitchFamily="34" charset="0"/>
              </a:rPr>
              <a:t>truyền</a:t>
            </a:r>
            <a:r>
              <a:rPr lang="en-US" sz="2000" dirty="0">
                <a:latin typeface="Arial" pitchFamily="34" charset="0"/>
                <a:cs typeface="Arial" pitchFamily="34" charset="0"/>
              </a:rPr>
              <a:t> Minh </a:t>
            </a:r>
            <a:r>
              <a:rPr lang="en-US" sz="2000" dirty="0" err="1">
                <a:latin typeface="Arial" pitchFamily="34" charset="0"/>
                <a:cs typeface="Arial" pitchFamily="34" charset="0"/>
              </a:rPr>
              <a:t>Quang</a:t>
            </a:r>
            <a:r>
              <a:rPr lang="en-US" sz="2000" dirty="0">
                <a:latin typeface="Arial" pitchFamily="34" charset="0"/>
                <a:cs typeface="Arial" pitchFamily="34" charset="0"/>
              </a:rPr>
              <a:t> </a:t>
            </a:r>
            <a:r>
              <a:rPr lang="en-US" sz="2000" dirty="0" err="1">
                <a:latin typeface="Arial" pitchFamily="34" charset="0"/>
                <a:cs typeface="Arial" pitchFamily="34" charset="0"/>
              </a:rPr>
              <a:t>Đường</a:t>
            </a:r>
            <a:r>
              <a:rPr lang="en-US" sz="2000" dirty="0">
                <a:latin typeface="Arial" pitchFamily="34" charset="0"/>
                <a:cs typeface="Arial" pitchFamily="34" charset="0"/>
              </a:rPr>
              <a:t>, </a:t>
            </a:r>
            <a:r>
              <a:rPr lang="en-US" sz="2000" dirty="0" smtClean="0">
                <a:latin typeface="Arial" pitchFamily="34" charset="0"/>
                <a:cs typeface="Arial" pitchFamily="34" charset="0"/>
              </a:rPr>
              <a:t>64 </a:t>
            </a:r>
            <a:r>
              <a:rPr lang="en-US" sz="2000" dirty="0" err="1">
                <a:latin typeface="Arial" pitchFamily="34" charset="0"/>
                <a:cs typeface="Arial" pitchFamily="34" charset="0"/>
              </a:rPr>
              <a:t>Phố</a:t>
            </a:r>
            <a:r>
              <a:rPr lang="en-US" sz="2000" dirty="0">
                <a:latin typeface="Arial" pitchFamily="34" charset="0"/>
                <a:cs typeface="Arial" pitchFamily="34" charset="0"/>
              </a:rPr>
              <a:t> </a:t>
            </a:r>
            <a:r>
              <a:rPr lang="en-US" sz="2000" dirty="0" err="1">
                <a:latin typeface="Arial" pitchFamily="34" charset="0"/>
                <a:cs typeface="Arial" pitchFamily="34" charset="0"/>
              </a:rPr>
              <a:t>Giắt</a:t>
            </a:r>
            <a:r>
              <a:rPr lang="en-US" sz="2000" dirty="0">
                <a:latin typeface="Arial" pitchFamily="34" charset="0"/>
                <a:cs typeface="Arial" pitchFamily="34" charset="0"/>
              </a:rPr>
              <a:t>, </a:t>
            </a:r>
            <a:r>
              <a:rPr lang="en-US" sz="2000" dirty="0" err="1">
                <a:latin typeface="Arial" pitchFamily="34" charset="0"/>
                <a:cs typeface="Arial" pitchFamily="34" charset="0"/>
              </a:rPr>
              <a:t>thị</a:t>
            </a:r>
            <a:r>
              <a:rPr lang="en-US" sz="2000" dirty="0">
                <a:latin typeface="Arial" pitchFamily="34" charset="0"/>
                <a:cs typeface="Arial" pitchFamily="34" charset="0"/>
              </a:rPr>
              <a:t> </a:t>
            </a:r>
            <a:r>
              <a:rPr lang="en-US" sz="2000" dirty="0" err="1">
                <a:latin typeface="Arial" pitchFamily="34" charset="0"/>
                <a:cs typeface="Arial" pitchFamily="34" charset="0"/>
              </a:rPr>
              <a:t>trấn</a:t>
            </a:r>
            <a:r>
              <a:rPr lang="en-US" sz="2000" dirty="0">
                <a:latin typeface="Arial" pitchFamily="34" charset="0"/>
                <a:cs typeface="Arial" pitchFamily="34" charset="0"/>
              </a:rPr>
              <a:t> </a:t>
            </a:r>
            <a:r>
              <a:rPr lang="en-US" sz="2000" dirty="0" err="1">
                <a:latin typeface="Arial" pitchFamily="34" charset="0"/>
                <a:cs typeface="Arial" pitchFamily="34" charset="0"/>
              </a:rPr>
              <a:t>Triệu</a:t>
            </a:r>
            <a:r>
              <a:rPr lang="en-US" sz="2000" dirty="0">
                <a:latin typeface="Arial" pitchFamily="34" charset="0"/>
                <a:cs typeface="Arial" pitchFamily="34" charset="0"/>
              </a:rPr>
              <a:t> </a:t>
            </a:r>
            <a:r>
              <a:rPr lang="en-US" sz="2000" dirty="0" err="1">
                <a:latin typeface="Arial" pitchFamily="34" charset="0"/>
                <a:cs typeface="Arial" pitchFamily="34" charset="0"/>
              </a:rPr>
              <a:t>Sơn</a:t>
            </a:r>
            <a:r>
              <a:rPr lang="en-US" sz="2000" dirty="0">
                <a:latin typeface="Arial" pitchFamily="34" charset="0"/>
                <a:cs typeface="Arial" pitchFamily="34" charset="0"/>
              </a:rPr>
              <a:t>, </a:t>
            </a:r>
            <a:r>
              <a:rPr lang="en-US" sz="2000" dirty="0" err="1">
                <a:latin typeface="Arial" pitchFamily="34" charset="0"/>
                <a:cs typeface="Arial" pitchFamily="34" charset="0"/>
              </a:rPr>
              <a:t>huyện</a:t>
            </a:r>
            <a:r>
              <a:rPr lang="en-US" sz="2000" dirty="0">
                <a:latin typeface="Arial" pitchFamily="34" charset="0"/>
                <a:cs typeface="Arial" pitchFamily="34" charset="0"/>
              </a:rPr>
              <a:t> </a:t>
            </a:r>
            <a:r>
              <a:rPr lang="en-US" sz="2000" dirty="0" err="1">
                <a:latin typeface="Arial" pitchFamily="34" charset="0"/>
                <a:cs typeface="Arial" pitchFamily="34" charset="0"/>
              </a:rPr>
              <a:t>Triệu</a:t>
            </a:r>
            <a:r>
              <a:rPr lang="en-US" sz="2000" dirty="0">
                <a:latin typeface="Arial" pitchFamily="34" charset="0"/>
                <a:cs typeface="Arial" pitchFamily="34" charset="0"/>
              </a:rPr>
              <a:t> </a:t>
            </a:r>
            <a:r>
              <a:rPr lang="en-US" sz="2000" dirty="0" err="1">
                <a:latin typeface="Arial" pitchFamily="34" charset="0"/>
                <a:cs typeface="Arial" pitchFamily="34" charset="0"/>
              </a:rPr>
              <a:t>Sơn</a:t>
            </a:r>
            <a:r>
              <a:rPr lang="en-US" sz="2000" dirty="0">
                <a:latin typeface="Arial" pitchFamily="34" charset="0"/>
                <a:cs typeface="Arial" pitchFamily="34" charset="0"/>
              </a:rPr>
              <a:t>, </a:t>
            </a:r>
            <a:r>
              <a:rPr lang="en-US" sz="2000" dirty="0" err="1">
                <a:latin typeface="Arial" pitchFamily="34" charset="0"/>
                <a:cs typeface="Arial" pitchFamily="34" charset="0"/>
              </a:rPr>
              <a:t>tỉnh</a:t>
            </a:r>
            <a:r>
              <a:rPr lang="en-US" sz="2000" dirty="0">
                <a:latin typeface="Arial" pitchFamily="34" charset="0"/>
                <a:cs typeface="Arial" pitchFamily="34" charset="0"/>
              </a:rPr>
              <a:t> </a:t>
            </a:r>
            <a:r>
              <a:rPr lang="en-US" sz="2000" dirty="0" err="1">
                <a:latin typeface="Arial" pitchFamily="34" charset="0"/>
                <a:cs typeface="Arial" pitchFamily="34" charset="0"/>
              </a:rPr>
              <a:t>Thanh</a:t>
            </a:r>
            <a:r>
              <a:rPr lang="en-US" sz="2000" dirty="0">
                <a:latin typeface="Arial" pitchFamily="34" charset="0"/>
                <a:cs typeface="Arial" pitchFamily="34" charset="0"/>
              </a:rPr>
              <a:t> </a:t>
            </a:r>
            <a:r>
              <a:rPr lang="en-US" sz="2000" dirty="0" err="1">
                <a:latin typeface="Arial" pitchFamily="34" charset="0"/>
                <a:cs typeface="Arial" pitchFamily="34" charset="0"/>
              </a:rPr>
              <a:t>Hóa</a:t>
            </a:r>
            <a:r>
              <a:rPr lang="en-US" sz="2000" dirty="0">
                <a:latin typeface="Arial" pitchFamily="34" charset="0"/>
                <a:cs typeface="Arial" pitchFamily="34" charset="0"/>
              </a:rPr>
              <a:t> </a:t>
            </a:r>
            <a:r>
              <a:rPr lang="en-US" sz="2000" dirty="0" err="1">
                <a:latin typeface="Arial" pitchFamily="34" charset="0"/>
                <a:cs typeface="Arial" pitchFamily="34" charset="0"/>
              </a:rPr>
              <a:t>vì</a:t>
            </a:r>
            <a:r>
              <a:rPr lang="en-US" sz="2000" dirty="0">
                <a:latin typeface="Arial" pitchFamily="34" charset="0"/>
                <a:cs typeface="Arial" pitchFamily="34" charset="0"/>
              </a:rPr>
              <a:t> </a:t>
            </a:r>
            <a:r>
              <a:rPr lang="en-US" sz="2000" dirty="0" err="1">
                <a:latin typeface="Arial" pitchFamily="34" charset="0"/>
                <a:cs typeface="Arial" pitchFamily="34" charset="0"/>
              </a:rPr>
              <a:t>nhiều</a:t>
            </a:r>
            <a:r>
              <a:rPr lang="en-US" sz="2000" dirty="0">
                <a:latin typeface="Arial" pitchFamily="34" charset="0"/>
                <a:cs typeface="Arial" pitchFamily="34" charset="0"/>
              </a:rPr>
              <a:t> </a:t>
            </a:r>
            <a:r>
              <a:rPr lang="en-US" sz="2000" dirty="0" err="1">
                <a:latin typeface="Arial" pitchFamily="34" charset="0"/>
                <a:cs typeface="Arial" pitchFamily="34" charset="0"/>
              </a:rPr>
              <a:t>hành</a:t>
            </a:r>
            <a:r>
              <a:rPr lang="en-US" sz="2000" dirty="0">
                <a:latin typeface="Arial" pitchFamily="34" charset="0"/>
                <a:cs typeface="Arial" pitchFamily="34" charset="0"/>
              </a:rPr>
              <a:t> vi </a:t>
            </a:r>
            <a:r>
              <a:rPr lang="en-US" sz="2000" dirty="0" err="1">
                <a:latin typeface="Arial" pitchFamily="34" charset="0"/>
                <a:cs typeface="Arial" pitchFamily="34" charset="0"/>
              </a:rPr>
              <a:t>vi</a:t>
            </a:r>
            <a:r>
              <a:rPr lang="en-US" sz="2000" dirty="0">
                <a:latin typeface="Arial" pitchFamily="34" charset="0"/>
                <a:cs typeface="Arial" pitchFamily="34" charset="0"/>
              </a:rPr>
              <a:t> </a:t>
            </a:r>
            <a:r>
              <a:rPr lang="en-US" sz="2000" dirty="0" err="1">
                <a:latin typeface="Arial" pitchFamily="34" charset="0"/>
                <a:cs typeface="Arial" pitchFamily="34" charset="0"/>
              </a:rPr>
              <a:t>phạm</a:t>
            </a:r>
            <a:r>
              <a:rPr lang="en-US" sz="2000" dirty="0">
                <a:latin typeface="Arial" pitchFamily="34" charset="0"/>
                <a:cs typeface="Arial" pitchFamily="34" charset="0"/>
              </a:rPr>
              <a:t>.</a:t>
            </a:r>
          </a:p>
          <a:p>
            <a:r>
              <a:rPr lang="en-US" sz="2000" dirty="0" err="1" smtClean="0">
                <a:latin typeface="Arial" pitchFamily="34" charset="0"/>
                <a:cs typeface="Arial" pitchFamily="34" charset="0"/>
              </a:rPr>
              <a:t>Đó</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là</a:t>
            </a:r>
            <a:r>
              <a:rPr lang="en-US" sz="2000" dirty="0" smtClean="0">
                <a:latin typeface="Arial" pitchFamily="34" charset="0"/>
                <a:cs typeface="Arial" pitchFamily="34" charset="0"/>
              </a:rPr>
              <a:t>: </a:t>
            </a:r>
            <a:r>
              <a:rPr lang="en-US" sz="2000" dirty="0" err="1">
                <a:solidFill>
                  <a:srgbClr val="FF0000"/>
                </a:solidFill>
                <a:latin typeface="Arial" pitchFamily="34" charset="0"/>
                <a:cs typeface="Arial" pitchFamily="34" charset="0"/>
              </a:rPr>
              <a:t>Kinh</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doanh</a:t>
            </a:r>
            <a:r>
              <a:rPr lang="en-US" sz="2000" dirty="0">
                <a:solidFill>
                  <a:srgbClr val="FF0000"/>
                </a:solidFill>
                <a:latin typeface="Arial" pitchFamily="34" charset="0"/>
                <a:cs typeface="Arial" pitchFamily="34" charset="0"/>
              </a:rPr>
              <a:t> ở </a:t>
            </a:r>
            <a:r>
              <a:rPr lang="en-US" sz="2000" dirty="0" err="1">
                <a:solidFill>
                  <a:srgbClr val="FF0000"/>
                </a:solidFill>
                <a:latin typeface="Arial" pitchFamily="34" charset="0"/>
                <a:cs typeface="Arial" pitchFamily="34" charset="0"/>
              </a:rPr>
              <a:t>địa</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điểm</a:t>
            </a:r>
            <a:r>
              <a:rPr lang="en-US" sz="2000" dirty="0">
                <a:solidFill>
                  <a:srgbClr val="FF0000"/>
                </a:solidFill>
                <a:latin typeface="Arial" pitchFamily="34" charset="0"/>
                <a:cs typeface="Arial" pitchFamily="34" charset="0"/>
              </a:rPr>
              <a:t> </a:t>
            </a:r>
            <a:r>
              <a:rPr lang="en-US" sz="2000" dirty="0" err="1">
                <a:latin typeface="Arial" pitchFamily="34" charset="0"/>
                <a:cs typeface="Arial" pitchFamily="34" charset="0"/>
              </a:rPr>
              <a:t>mà</a:t>
            </a:r>
            <a:r>
              <a:rPr lang="en-US" sz="2000" dirty="0">
                <a:latin typeface="Arial" pitchFamily="34" charset="0"/>
                <a:cs typeface="Arial" pitchFamily="34" charset="0"/>
              </a:rPr>
              <a:t> </a:t>
            </a:r>
            <a:r>
              <a:rPr lang="en-US" sz="2000" dirty="0" err="1">
                <a:latin typeface="Arial" pitchFamily="34" charset="0"/>
                <a:cs typeface="Arial" pitchFamily="34" charset="0"/>
              </a:rPr>
              <a:t>không</a:t>
            </a:r>
            <a:r>
              <a:rPr lang="en-US" sz="2000" dirty="0">
                <a:latin typeface="Arial" pitchFamily="34" charset="0"/>
                <a:cs typeface="Arial" pitchFamily="34" charset="0"/>
              </a:rPr>
              <a:t> </a:t>
            </a:r>
            <a:r>
              <a:rPr lang="en-US" sz="2000" dirty="0" err="1">
                <a:latin typeface="Arial" pitchFamily="34" charset="0"/>
                <a:cs typeface="Arial" pitchFamily="34" charset="0"/>
              </a:rPr>
              <a:t>thông</a:t>
            </a:r>
            <a:r>
              <a:rPr lang="en-US" sz="2000" dirty="0">
                <a:latin typeface="Arial" pitchFamily="34" charset="0"/>
                <a:cs typeface="Arial" pitchFamily="34" charset="0"/>
              </a:rPr>
              <a:t> </a:t>
            </a:r>
            <a:r>
              <a:rPr lang="en-US" sz="2000" dirty="0" err="1">
                <a:latin typeface="Arial" pitchFamily="34" charset="0"/>
                <a:cs typeface="Arial" pitchFamily="34" charset="0"/>
              </a:rPr>
              <a:t>báo</a:t>
            </a:r>
            <a:r>
              <a:rPr lang="en-US" sz="2000" dirty="0">
                <a:latin typeface="Arial" pitchFamily="34" charset="0"/>
                <a:cs typeface="Arial" pitchFamily="34" charset="0"/>
              </a:rPr>
              <a:t> </a:t>
            </a:r>
            <a:r>
              <a:rPr lang="en-US" sz="2000" dirty="0" err="1">
                <a:latin typeface="Arial" pitchFamily="34" charset="0"/>
                <a:cs typeface="Arial" pitchFamily="34" charset="0"/>
              </a:rPr>
              <a:t>với</a:t>
            </a:r>
            <a:r>
              <a:rPr lang="en-US" sz="2000" dirty="0">
                <a:latin typeface="Arial" pitchFamily="34" charset="0"/>
                <a:cs typeface="Arial" pitchFamily="34" charset="0"/>
              </a:rPr>
              <a:t> </a:t>
            </a:r>
            <a:r>
              <a:rPr lang="en-US" sz="2000" dirty="0" err="1">
                <a:latin typeface="Arial" pitchFamily="34" charset="0"/>
                <a:cs typeface="Arial" pitchFamily="34" charset="0"/>
              </a:rPr>
              <a:t>cơ</a:t>
            </a:r>
            <a:r>
              <a:rPr lang="en-US" sz="2000" dirty="0">
                <a:latin typeface="Arial" pitchFamily="34" charset="0"/>
                <a:cs typeface="Arial" pitchFamily="34" charset="0"/>
              </a:rPr>
              <a:t> </a:t>
            </a:r>
            <a:r>
              <a:rPr lang="en-US" sz="2000" dirty="0" err="1">
                <a:latin typeface="Arial" pitchFamily="34" charset="0"/>
                <a:cs typeface="Arial" pitchFamily="34" charset="0"/>
              </a:rPr>
              <a:t>quan</a:t>
            </a:r>
            <a:r>
              <a:rPr lang="en-US" sz="2000" dirty="0">
                <a:latin typeface="Arial" pitchFamily="34" charset="0"/>
                <a:cs typeface="Arial" pitchFamily="34" charset="0"/>
              </a:rPr>
              <a:t> </a:t>
            </a:r>
            <a:r>
              <a:rPr lang="en-US" sz="2000" dirty="0" err="1">
                <a:latin typeface="Arial" pitchFamily="34" charset="0"/>
                <a:cs typeface="Arial" pitchFamily="34" charset="0"/>
              </a:rPr>
              <a:t>đăng</a:t>
            </a:r>
            <a:r>
              <a:rPr lang="en-US" sz="2000" dirty="0">
                <a:latin typeface="Arial" pitchFamily="34" charset="0"/>
                <a:cs typeface="Arial" pitchFamily="34" charset="0"/>
              </a:rPr>
              <a:t> </a:t>
            </a:r>
            <a:r>
              <a:rPr lang="en-US" sz="2000" dirty="0" err="1">
                <a:latin typeface="Arial" pitchFamily="34" charset="0"/>
                <a:cs typeface="Arial" pitchFamily="34" charset="0"/>
              </a:rPr>
              <a:t>ký</a:t>
            </a:r>
            <a:r>
              <a:rPr lang="en-US" sz="2000" dirty="0">
                <a:latin typeface="Arial" pitchFamily="34" charset="0"/>
                <a:cs typeface="Arial" pitchFamily="34" charset="0"/>
              </a:rPr>
              <a:t> </a:t>
            </a:r>
            <a:r>
              <a:rPr lang="en-US" sz="2000" dirty="0" err="1">
                <a:latin typeface="Arial" pitchFamily="34" charset="0"/>
                <a:cs typeface="Arial" pitchFamily="34" charset="0"/>
              </a:rPr>
              <a:t>kinh</a:t>
            </a:r>
            <a:r>
              <a:rPr lang="en-US" sz="2000" dirty="0">
                <a:latin typeface="Arial" pitchFamily="34" charset="0"/>
                <a:cs typeface="Arial" pitchFamily="34" charset="0"/>
              </a:rPr>
              <a:t> </a:t>
            </a:r>
            <a:r>
              <a:rPr lang="en-US" sz="2000" dirty="0" err="1">
                <a:latin typeface="Arial" pitchFamily="34" charset="0"/>
                <a:cs typeface="Arial" pitchFamily="34" charset="0"/>
              </a:rPr>
              <a:t>doanh</a:t>
            </a:r>
            <a:r>
              <a:rPr lang="en-US" sz="2000" dirty="0">
                <a:latin typeface="Arial" pitchFamily="34" charset="0"/>
                <a:cs typeface="Arial" pitchFamily="34" charset="0"/>
              </a:rPr>
              <a:t> </a:t>
            </a:r>
            <a:r>
              <a:rPr lang="en-US" sz="2000" dirty="0" err="1">
                <a:latin typeface="Arial" pitchFamily="34" charset="0"/>
                <a:cs typeface="Arial" pitchFamily="34" charset="0"/>
              </a:rPr>
              <a:t>nơi</a:t>
            </a:r>
            <a:r>
              <a:rPr lang="en-US" sz="2000" dirty="0">
                <a:latin typeface="Arial" pitchFamily="34" charset="0"/>
                <a:cs typeface="Arial" pitchFamily="34" charset="0"/>
              </a:rPr>
              <a:t> </a:t>
            </a:r>
            <a:r>
              <a:rPr lang="en-US" sz="2000" dirty="0" err="1">
                <a:latin typeface="Arial" pitchFamily="34" charset="0"/>
                <a:cs typeface="Arial" pitchFamily="34" charset="0"/>
              </a:rPr>
              <a:t>doanh</a:t>
            </a:r>
            <a:r>
              <a:rPr lang="en-US" sz="2000" dirty="0">
                <a:latin typeface="Arial" pitchFamily="34" charset="0"/>
                <a:cs typeface="Arial" pitchFamily="34" charset="0"/>
              </a:rPr>
              <a:t> </a:t>
            </a:r>
            <a:r>
              <a:rPr lang="en-US" sz="2000" dirty="0" err="1">
                <a:latin typeface="Arial" pitchFamily="34" charset="0"/>
                <a:cs typeface="Arial" pitchFamily="34" charset="0"/>
              </a:rPr>
              <a:t>nghiệp</a:t>
            </a:r>
            <a:r>
              <a:rPr lang="en-US" sz="2000" dirty="0">
                <a:latin typeface="Arial" pitchFamily="34" charset="0"/>
                <a:cs typeface="Arial" pitchFamily="34" charset="0"/>
              </a:rPr>
              <a:t> </a:t>
            </a:r>
            <a:r>
              <a:rPr lang="en-US" sz="2000" dirty="0" err="1">
                <a:latin typeface="Arial" pitchFamily="34" charset="0"/>
                <a:cs typeface="Arial" pitchFamily="34" charset="0"/>
              </a:rPr>
              <a:t>thực</a:t>
            </a:r>
            <a:r>
              <a:rPr lang="en-US" sz="2000" dirty="0">
                <a:latin typeface="Arial" pitchFamily="34" charset="0"/>
                <a:cs typeface="Arial" pitchFamily="34" charset="0"/>
              </a:rPr>
              <a:t> </a:t>
            </a:r>
            <a:r>
              <a:rPr lang="en-US" sz="2000" dirty="0" err="1">
                <a:latin typeface="Arial" pitchFamily="34" charset="0"/>
                <a:cs typeface="Arial" pitchFamily="34" charset="0"/>
              </a:rPr>
              <a:t>hiện</a:t>
            </a:r>
            <a:r>
              <a:rPr lang="en-US" sz="2000" dirty="0">
                <a:latin typeface="Arial" pitchFamily="34" charset="0"/>
                <a:cs typeface="Arial" pitchFamily="34" charset="0"/>
              </a:rPr>
              <a:t> </a:t>
            </a:r>
            <a:r>
              <a:rPr lang="en-US" sz="2000" dirty="0" err="1">
                <a:latin typeface="Arial" pitchFamily="34" charset="0"/>
                <a:cs typeface="Arial" pitchFamily="34" charset="0"/>
              </a:rPr>
              <a:t>hoạt</a:t>
            </a:r>
            <a:r>
              <a:rPr lang="en-US" sz="2000" dirty="0">
                <a:latin typeface="Arial" pitchFamily="34" charset="0"/>
                <a:cs typeface="Arial" pitchFamily="34" charset="0"/>
              </a:rPr>
              <a:t> </a:t>
            </a:r>
            <a:r>
              <a:rPr lang="en-US" sz="2000" dirty="0" err="1">
                <a:latin typeface="Arial" pitchFamily="34" charset="0"/>
                <a:cs typeface="Arial" pitchFamily="34" charset="0"/>
              </a:rPr>
              <a:t>động</a:t>
            </a:r>
            <a:r>
              <a:rPr lang="en-US" sz="2000" dirty="0">
                <a:latin typeface="Arial" pitchFamily="34" charset="0"/>
                <a:cs typeface="Arial" pitchFamily="34" charset="0"/>
              </a:rPr>
              <a:t> </a:t>
            </a:r>
            <a:r>
              <a:rPr lang="en-US" sz="2000" dirty="0" err="1">
                <a:latin typeface="Arial" pitchFamily="34" charset="0"/>
                <a:cs typeface="Arial" pitchFamily="34" charset="0"/>
              </a:rPr>
              <a:t>kinh</a:t>
            </a:r>
            <a:r>
              <a:rPr lang="en-US" sz="2000" dirty="0">
                <a:latin typeface="Arial" pitchFamily="34" charset="0"/>
                <a:cs typeface="Arial" pitchFamily="34" charset="0"/>
              </a:rPr>
              <a:t> </a:t>
            </a:r>
            <a:r>
              <a:rPr lang="en-US" sz="2000" dirty="0" err="1">
                <a:latin typeface="Arial" pitchFamily="34" charset="0"/>
                <a:cs typeface="Arial" pitchFamily="34" charset="0"/>
              </a:rPr>
              <a:t>doanh</a:t>
            </a:r>
            <a:r>
              <a:rPr lang="en-US" sz="2000" dirty="0">
                <a:latin typeface="Arial" pitchFamily="34" charset="0"/>
                <a:cs typeface="Arial" pitchFamily="34" charset="0"/>
              </a:rPr>
              <a:t>; </a:t>
            </a:r>
            <a:r>
              <a:rPr lang="en-US" sz="2000" dirty="0" err="1">
                <a:latin typeface="Arial" pitchFamily="34" charset="0"/>
                <a:cs typeface="Arial" pitchFamily="34" charset="0"/>
              </a:rPr>
              <a:t>sản</a:t>
            </a:r>
            <a:r>
              <a:rPr lang="en-US" sz="2000" dirty="0">
                <a:latin typeface="Arial" pitchFamily="34" charset="0"/>
                <a:cs typeface="Arial" pitchFamily="34" charset="0"/>
              </a:rPr>
              <a:t> </a:t>
            </a:r>
            <a:r>
              <a:rPr lang="en-US" sz="2000" dirty="0" err="1">
                <a:latin typeface="Arial" pitchFamily="34" charset="0"/>
                <a:cs typeface="Arial" pitchFamily="34" charset="0"/>
              </a:rPr>
              <a:t>xuất</a:t>
            </a:r>
            <a:r>
              <a:rPr lang="en-US" sz="2000" dirty="0">
                <a:latin typeface="Arial" pitchFamily="34" charset="0"/>
                <a:cs typeface="Arial" pitchFamily="34" charset="0"/>
              </a:rPr>
              <a:t> </a:t>
            </a:r>
            <a:r>
              <a:rPr lang="en-US" sz="2000" dirty="0" err="1">
                <a:latin typeface="Arial" pitchFamily="34" charset="0"/>
                <a:cs typeface="Arial" pitchFamily="34" charset="0"/>
              </a:rPr>
              <a:t>thực</a:t>
            </a:r>
            <a:r>
              <a:rPr lang="en-US" sz="2000" dirty="0">
                <a:latin typeface="Arial" pitchFamily="34" charset="0"/>
                <a:cs typeface="Arial" pitchFamily="34" charset="0"/>
              </a:rPr>
              <a:t> </a:t>
            </a:r>
            <a:r>
              <a:rPr lang="en-US" sz="2000" dirty="0" err="1">
                <a:latin typeface="Arial" pitchFamily="34" charset="0"/>
                <a:cs typeface="Arial" pitchFamily="34" charset="0"/>
              </a:rPr>
              <a:t>phẩm</a:t>
            </a:r>
            <a:r>
              <a:rPr lang="en-US" sz="2000" dirty="0">
                <a:latin typeface="Arial" pitchFamily="34" charset="0"/>
                <a:cs typeface="Arial" pitchFamily="34" charset="0"/>
              </a:rPr>
              <a:t> </a:t>
            </a:r>
            <a:r>
              <a:rPr lang="en-US" sz="2000" dirty="0" err="1">
                <a:latin typeface="Arial" pitchFamily="34" charset="0"/>
                <a:cs typeface="Arial" pitchFamily="34" charset="0"/>
              </a:rPr>
              <a:t>mà</a:t>
            </a:r>
            <a:r>
              <a:rPr lang="en-US" sz="2000" dirty="0">
                <a:latin typeface="Arial" pitchFamily="34" charset="0"/>
                <a:cs typeface="Arial" pitchFamily="34" charset="0"/>
              </a:rPr>
              <a:t> </a:t>
            </a:r>
            <a:r>
              <a:rPr lang="en-US" sz="2000" dirty="0" err="1">
                <a:latin typeface="Arial" pitchFamily="34" charset="0"/>
                <a:cs typeface="Arial" pitchFamily="34" charset="0"/>
              </a:rPr>
              <a:t>không</a:t>
            </a:r>
            <a:r>
              <a:rPr lang="en-US" sz="2000" dirty="0">
                <a:latin typeface="Arial" pitchFamily="34" charset="0"/>
                <a:cs typeface="Arial" pitchFamily="34" charset="0"/>
              </a:rPr>
              <a:t> </a:t>
            </a:r>
            <a:r>
              <a:rPr lang="en-US" sz="2000" dirty="0" err="1">
                <a:latin typeface="Arial" pitchFamily="34" charset="0"/>
                <a:cs typeface="Arial" pitchFamily="34" charset="0"/>
              </a:rPr>
              <a:t>có</a:t>
            </a:r>
            <a:r>
              <a:rPr lang="en-US" sz="2000" dirty="0">
                <a:latin typeface="Arial" pitchFamily="34" charset="0"/>
                <a:cs typeface="Arial" pitchFamily="34" charset="0"/>
              </a:rPr>
              <a:t> </a:t>
            </a:r>
            <a:r>
              <a:rPr lang="en-US" sz="2000" dirty="0" err="1">
                <a:solidFill>
                  <a:srgbClr val="FF0000"/>
                </a:solidFill>
                <a:latin typeface="Arial" pitchFamily="34" charset="0"/>
                <a:cs typeface="Arial" pitchFamily="34" charset="0"/>
              </a:rPr>
              <a:t>Giấy</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chứng</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nhận</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cơ</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sở</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đủ</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điều</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kiện</a:t>
            </a:r>
            <a:r>
              <a:rPr lang="en-US" sz="2000" dirty="0">
                <a:solidFill>
                  <a:srgbClr val="FF0000"/>
                </a:solidFill>
                <a:latin typeface="Arial" pitchFamily="34" charset="0"/>
                <a:cs typeface="Arial" pitchFamily="34" charset="0"/>
              </a:rPr>
              <a:t> </a:t>
            </a:r>
            <a:r>
              <a:rPr lang="en-US" sz="2000" dirty="0">
                <a:latin typeface="Arial" pitchFamily="34" charset="0"/>
                <a:cs typeface="Arial" pitchFamily="34" charset="0"/>
              </a:rPr>
              <a:t>an </a:t>
            </a:r>
            <a:r>
              <a:rPr lang="en-US" sz="2000" dirty="0" err="1">
                <a:latin typeface="Arial" pitchFamily="34" charset="0"/>
                <a:cs typeface="Arial" pitchFamily="34" charset="0"/>
              </a:rPr>
              <a:t>toàn</a:t>
            </a:r>
            <a:r>
              <a:rPr lang="en-US" sz="2000" dirty="0">
                <a:latin typeface="Arial" pitchFamily="34" charset="0"/>
                <a:cs typeface="Arial" pitchFamily="34" charset="0"/>
              </a:rPr>
              <a:t> </a:t>
            </a:r>
            <a:r>
              <a:rPr lang="en-US" sz="2000" dirty="0" err="1">
                <a:latin typeface="Arial" pitchFamily="34" charset="0"/>
                <a:cs typeface="Arial" pitchFamily="34" charset="0"/>
              </a:rPr>
              <a:t>thực</a:t>
            </a:r>
            <a:r>
              <a:rPr lang="en-US" sz="2000" dirty="0">
                <a:latin typeface="Arial" pitchFamily="34" charset="0"/>
                <a:cs typeface="Arial" pitchFamily="34" charset="0"/>
              </a:rPr>
              <a:t> </a:t>
            </a:r>
            <a:r>
              <a:rPr lang="en-US" sz="2000" dirty="0" err="1">
                <a:latin typeface="Arial" pitchFamily="34" charset="0"/>
                <a:cs typeface="Arial" pitchFamily="34" charset="0"/>
              </a:rPr>
              <a:t>phẩm</a:t>
            </a:r>
            <a:r>
              <a:rPr lang="en-US" sz="2000" dirty="0">
                <a:latin typeface="Arial" pitchFamily="34" charset="0"/>
                <a:cs typeface="Arial" pitchFamily="34" charset="0"/>
              </a:rPr>
              <a:t>; </a:t>
            </a:r>
            <a:r>
              <a:rPr lang="en-US" sz="2000" dirty="0" err="1">
                <a:latin typeface="Arial" pitchFamily="34" charset="0"/>
                <a:cs typeface="Arial" pitchFamily="34" charset="0"/>
              </a:rPr>
              <a:t>kinh</a:t>
            </a:r>
            <a:r>
              <a:rPr lang="en-US" sz="2000" dirty="0">
                <a:latin typeface="Arial" pitchFamily="34" charset="0"/>
                <a:cs typeface="Arial" pitchFamily="34" charset="0"/>
              </a:rPr>
              <a:t> </a:t>
            </a:r>
            <a:r>
              <a:rPr lang="en-US" sz="2000" dirty="0" err="1">
                <a:latin typeface="Arial" pitchFamily="34" charset="0"/>
                <a:cs typeface="Arial" pitchFamily="34" charset="0"/>
              </a:rPr>
              <a:t>doanh</a:t>
            </a:r>
            <a:r>
              <a:rPr lang="en-US" sz="2000" dirty="0">
                <a:latin typeface="Arial" pitchFamily="34" charset="0"/>
                <a:cs typeface="Arial" pitchFamily="34" charset="0"/>
              </a:rPr>
              <a:t> </a:t>
            </a:r>
            <a:r>
              <a:rPr lang="en-US" sz="2000" dirty="0" err="1">
                <a:solidFill>
                  <a:srgbClr val="FF0000"/>
                </a:solidFill>
                <a:latin typeface="Arial" pitchFamily="34" charset="0"/>
                <a:cs typeface="Arial" pitchFamily="34" charset="0"/>
              </a:rPr>
              <a:t>hàng</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hóa</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là</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thực</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phẩm</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không</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rõ</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nguồn</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gốc</a:t>
            </a:r>
            <a:r>
              <a:rPr lang="en-US" sz="2000" dirty="0">
                <a:latin typeface="Arial" pitchFamily="34" charset="0"/>
                <a:cs typeface="Arial" pitchFamily="34" charset="0"/>
              </a:rPr>
              <a:t>, </a:t>
            </a:r>
            <a:r>
              <a:rPr lang="en-US" sz="2000" dirty="0" err="1">
                <a:latin typeface="Arial" pitchFamily="34" charset="0"/>
                <a:cs typeface="Arial" pitchFamily="34" charset="0"/>
              </a:rPr>
              <a:t>xuất</a:t>
            </a:r>
            <a:r>
              <a:rPr lang="en-US" sz="2000" dirty="0">
                <a:latin typeface="Arial" pitchFamily="34" charset="0"/>
                <a:cs typeface="Arial" pitchFamily="34" charset="0"/>
              </a:rPr>
              <a:t> </a:t>
            </a:r>
            <a:r>
              <a:rPr lang="en-US" sz="2000" dirty="0" err="1">
                <a:latin typeface="Arial" pitchFamily="34" charset="0"/>
                <a:cs typeface="Arial" pitchFamily="34" charset="0"/>
              </a:rPr>
              <a:t>xứ</a:t>
            </a:r>
            <a:r>
              <a:rPr lang="en-US" sz="2000" dirty="0">
                <a:latin typeface="Arial" pitchFamily="34" charset="0"/>
                <a:cs typeface="Arial" pitchFamily="34" charset="0"/>
              </a:rPr>
              <a:t>; </a:t>
            </a:r>
            <a:r>
              <a:rPr lang="en-US" sz="2000" dirty="0" err="1">
                <a:latin typeface="Arial" pitchFamily="34" charset="0"/>
                <a:cs typeface="Arial" pitchFamily="34" charset="0"/>
              </a:rPr>
              <a:t>sử</a:t>
            </a:r>
            <a:r>
              <a:rPr lang="en-US" sz="2000" dirty="0">
                <a:latin typeface="Arial" pitchFamily="34" charset="0"/>
                <a:cs typeface="Arial" pitchFamily="34" charset="0"/>
              </a:rPr>
              <a:t> </a:t>
            </a:r>
            <a:r>
              <a:rPr lang="en-US" sz="2000" dirty="0" err="1">
                <a:latin typeface="Arial" pitchFamily="34" charset="0"/>
                <a:cs typeface="Arial" pitchFamily="34" charset="0"/>
              </a:rPr>
              <a:t>dụng</a:t>
            </a:r>
            <a:r>
              <a:rPr lang="en-US" sz="2000" dirty="0">
                <a:latin typeface="Arial" pitchFamily="34" charset="0"/>
                <a:cs typeface="Arial" pitchFamily="34" charset="0"/>
              </a:rPr>
              <a:t> </a:t>
            </a:r>
            <a:r>
              <a:rPr lang="en-US" sz="2000" dirty="0" err="1">
                <a:latin typeface="Arial" pitchFamily="34" charset="0"/>
                <a:cs typeface="Arial" pitchFamily="34" charset="0"/>
              </a:rPr>
              <a:t>nguyên</a:t>
            </a:r>
            <a:r>
              <a:rPr lang="en-US" sz="2000" dirty="0">
                <a:latin typeface="Arial" pitchFamily="34" charset="0"/>
                <a:cs typeface="Arial" pitchFamily="34" charset="0"/>
              </a:rPr>
              <a:t> </a:t>
            </a:r>
            <a:r>
              <a:rPr lang="en-US" sz="2000" dirty="0" err="1">
                <a:latin typeface="Arial" pitchFamily="34" charset="0"/>
                <a:cs typeface="Arial" pitchFamily="34" charset="0"/>
              </a:rPr>
              <a:t>liệu</a:t>
            </a:r>
            <a:r>
              <a:rPr lang="en-US" sz="2000" dirty="0">
                <a:latin typeface="Arial" pitchFamily="34" charset="0"/>
                <a:cs typeface="Arial" pitchFamily="34" charset="0"/>
              </a:rPr>
              <a:t> </a:t>
            </a:r>
            <a:r>
              <a:rPr lang="en-US" sz="2000" dirty="0" err="1">
                <a:latin typeface="Arial" pitchFamily="34" charset="0"/>
                <a:cs typeface="Arial" pitchFamily="34" charset="0"/>
              </a:rPr>
              <a:t>không</a:t>
            </a:r>
            <a:r>
              <a:rPr lang="en-US" sz="2000" dirty="0">
                <a:latin typeface="Arial" pitchFamily="34" charset="0"/>
                <a:cs typeface="Arial" pitchFamily="34" charset="0"/>
              </a:rPr>
              <a:t> </a:t>
            </a:r>
            <a:r>
              <a:rPr lang="en-US" sz="2000" dirty="0" err="1">
                <a:latin typeface="Arial" pitchFamily="34" charset="0"/>
                <a:cs typeface="Arial" pitchFamily="34" charset="0"/>
              </a:rPr>
              <a:t>rõ</a:t>
            </a:r>
            <a:r>
              <a:rPr lang="en-US" sz="2000" dirty="0">
                <a:latin typeface="Arial" pitchFamily="34" charset="0"/>
                <a:cs typeface="Arial" pitchFamily="34" charset="0"/>
              </a:rPr>
              <a:t> </a:t>
            </a:r>
            <a:r>
              <a:rPr lang="en-US" sz="2000" dirty="0" err="1">
                <a:latin typeface="Arial" pitchFamily="34" charset="0"/>
                <a:cs typeface="Arial" pitchFamily="34" charset="0"/>
              </a:rPr>
              <a:t>nguồn</a:t>
            </a:r>
            <a:r>
              <a:rPr lang="en-US" sz="2000" dirty="0">
                <a:latin typeface="Arial" pitchFamily="34" charset="0"/>
                <a:cs typeface="Arial" pitchFamily="34" charset="0"/>
              </a:rPr>
              <a:t> </a:t>
            </a:r>
            <a:r>
              <a:rPr lang="en-US" sz="2000" dirty="0" err="1">
                <a:latin typeface="Arial" pitchFamily="34" charset="0"/>
                <a:cs typeface="Arial" pitchFamily="34" charset="0"/>
              </a:rPr>
              <a:t>gốc</a:t>
            </a:r>
            <a:r>
              <a:rPr lang="en-US" sz="2000" dirty="0">
                <a:latin typeface="Arial" pitchFamily="34" charset="0"/>
                <a:cs typeface="Arial" pitchFamily="34" charset="0"/>
              </a:rPr>
              <a:t>, </a:t>
            </a:r>
            <a:r>
              <a:rPr lang="en-US" sz="2000" dirty="0" err="1">
                <a:latin typeface="Arial" pitchFamily="34" charset="0"/>
                <a:cs typeface="Arial" pitchFamily="34" charset="0"/>
              </a:rPr>
              <a:t>xuất</a:t>
            </a:r>
            <a:r>
              <a:rPr lang="en-US" sz="2000" dirty="0">
                <a:latin typeface="Arial" pitchFamily="34" charset="0"/>
                <a:cs typeface="Arial" pitchFamily="34" charset="0"/>
              </a:rPr>
              <a:t> </a:t>
            </a:r>
            <a:r>
              <a:rPr lang="en-US" sz="2000" dirty="0" err="1">
                <a:latin typeface="Arial" pitchFamily="34" charset="0"/>
                <a:cs typeface="Arial" pitchFamily="34" charset="0"/>
              </a:rPr>
              <a:t>xứ</a:t>
            </a:r>
            <a:r>
              <a:rPr lang="en-US" sz="2000" dirty="0">
                <a:latin typeface="Arial" pitchFamily="34" charset="0"/>
                <a:cs typeface="Arial" pitchFamily="34" charset="0"/>
              </a:rPr>
              <a:t>.</a:t>
            </a:r>
          </a:p>
          <a:p>
            <a:r>
              <a:rPr lang="en-US" sz="2000" dirty="0" err="1">
                <a:latin typeface="Arial" pitchFamily="34" charset="0"/>
                <a:cs typeface="Arial" pitchFamily="34" charset="0"/>
              </a:rPr>
              <a:t>Không</a:t>
            </a:r>
            <a:r>
              <a:rPr lang="en-US" sz="2000" dirty="0">
                <a:latin typeface="Arial" pitchFamily="34" charset="0"/>
                <a:cs typeface="Arial" pitchFamily="34" charset="0"/>
              </a:rPr>
              <a:t> </a:t>
            </a:r>
            <a:r>
              <a:rPr lang="en-US" sz="2000" dirty="0" err="1">
                <a:latin typeface="Arial" pitchFamily="34" charset="0"/>
                <a:cs typeface="Arial" pitchFamily="34" charset="0"/>
              </a:rPr>
              <a:t>thông</a:t>
            </a:r>
            <a:r>
              <a:rPr lang="en-US" sz="2000" dirty="0">
                <a:latin typeface="Arial" pitchFamily="34" charset="0"/>
                <a:cs typeface="Arial" pitchFamily="34" charset="0"/>
              </a:rPr>
              <a:t> </a:t>
            </a:r>
            <a:r>
              <a:rPr lang="en-US" sz="2000" dirty="0" err="1">
                <a:latin typeface="Arial" pitchFamily="34" charset="0"/>
                <a:cs typeface="Arial" pitchFamily="34" charset="0"/>
              </a:rPr>
              <a:t>báo</a:t>
            </a:r>
            <a:r>
              <a:rPr lang="en-US" sz="2000" dirty="0">
                <a:latin typeface="Arial" pitchFamily="34" charset="0"/>
                <a:cs typeface="Arial" pitchFamily="34" charset="0"/>
              </a:rPr>
              <a:t> </a:t>
            </a:r>
            <a:r>
              <a:rPr lang="en-US" sz="2000" dirty="0">
                <a:solidFill>
                  <a:srgbClr val="FF0000"/>
                </a:solidFill>
                <a:latin typeface="Arial" pitchFamily="34" charset="0"/>
                <a:cs typeface="Arial" pitchFamily="34" charset="0"/>
              </a:rPr>
              <a:t>website </a:t>
            </a:r>
            <a:r>
              <a:rPr lang="en-US" sz="2000" dirty="0" err="1">
                <a:solidFill>
                  <a:srgbClr val="FF0000"/>
                </a:solidFill>
                <a:latin typeface="Arial" pitchFamily="34" charset="0"/>
                <a:cs typeface="Arial" pitchFamily="34" charset="0"/>
              </a:rPr>
              <a:t>thương</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mại</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điện</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tử</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bán</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hàng</a:t>
            </a:r>
            <a:r>
              <a:rPr lang="en-US" sz="2000" dirty="0">
                <a:solidFill>
                  <a:srgbClr val="FF0000"/>
                </a:solidFill>
                <a:latin typeface="Arial" pitchFamily="34" charset="0"/>
                <a:cs typeface="Arial" pitchFamily="34" charset="0"/>
              </a:rPr>
              <a:t> </a:t>
            </a:r>
            <a:r>
              <a:rPr lang="en-US" sz="2000" dirty="0" err="1">
                <a:latin typeface="Arial" pitchFamily="34" charset="0"/>
                <a:cs typeface="Arial" pitchFamily="34" charset="0"/>
              </a:rPr>
              <a:t>hoặc</a:t>
            </a:r>
            <a:r>
              <a:rPr lang="en-US" sz="2000" dirty="0">
                <a:latin typeface="Arial" pitchFamily="34" charset="0"/>
                <a:cs typeface="Arial" pitchFamily="34" charset="0"/>
              </a:rPr>
              <a:t> </a:t>
            </a:r>
            <a:r>
              <a:rPr lang="en-US" sz="2000" dirty="0" err="1">
                <a:latin typeface="Arial" pitchFamily="34" charset="0"/>
                <a:cs typeface="Arial" pitchFamily="34" charset="0"/>
              </a:rPr>
              <a:t>ứng</a:t>
            </a:r>
            <a:r>
              <a:rPr lang="en-US" sz="2000" dirty="0">
                <a:latin typeface="Arial" pitchFamily="34" charset="0"/>
                <a:cs typeface="Arial" pitchFamily="34" charset="0"/>
              </a:rPr>
              <a:t> </a:t>
            </a:r>
            <a:r>
              <a:rPr lang="en-US" sz="2000" dirty="0" err="1">
                <a:latin typeface="Arial" pitchFamily="34" charset="0"/>
                <a:cs typeface="Arial" pitchFamily="34" charset="0"/>
              </a:rPr>
              <a:t>dụng</a:t>
            </a:r>
            <a:r>
              <a:rPr lang="en-US" sz="2000" dirty="0">
                <a:latin typeface="Arial" pitchFamily="34" charset="0"/>
                <a:cs typeface="Arial" pitchFamily="34" charset="0"/>
              </a:rPr>
              <a:t> </a:t>
            </a:r>
            <a:r>
              <a:rPr lang="en-US" sz="2000" dirty="0" err="1">
                <a:latin typeface="Arial" pitchFamily="34" charset="0"/>
                <a:cs typeface="Arial" pitchFamily="34" charset="0"/>
              </a:rPr>
              <a:t>bán</a:t>
            </a:r>
            <a:r>
              <a:rPr lang="en-US" sz="2000" dirty="0">
                <a:latin typeface="Arial" pitchFamily="34" charset="0"/>
                <a:cs typeface="Arial" pitchFamily="34" charset="0"/>
              </a:rPr>
              <a:t> </a:t>
            </a:r>
            <a:r>
              <a:rPr lang="en-US" sz="2000" dirty="0" err="1">
                <a:latin typeface="Arial" pitchFamily="34" charset="0"/>
                <a:cs typeface="Arial" pitchFamily="34" charset="0"/>
              </a:rPr>
              <a:t>hàng</a:t>
            </a:r>
            <a:r>
              <a:rPr lang="en-US" sz="2000" dirty="0">
                <a:latin typeface="Arial" pitchFamily="34" charset="0"/>
                <a:cs typeface="Arial" pitchFamily="34" charset="0"/>
              </a:rPr>
              <a:t> </a:t>
            </a:r>
            <a:r>
              <a:rPr lang="en-US" sz="2000" dirty="0" err="1">
                <a:latin typeface="Arial" pitchFamily="34" charset="0"/>
                <a:cs typeface="Arial" pitchFamily="34" charset="0"/>
              </a:rPr>
              <a:t>với</a:t>
            </a:r>
            <a:r>
              <a:rPr lang="en-US" sz="2000" dirty="0">
                <a:latin typeface="Arial" pitchFamily="34" charset="0"/>
                <a:cs typeface="Arial" pitchFamily="34" charset="0"/>
              </a:rPr>
              <a:t> </a:t>
            </a:r>
            <a:r>
              <a:rPr lang="en-US" sz="2000" dirty="0" err="1">
                <a:solidFill>
                  <a:srgbClr val="FF0000"/>
                </a:solidFill>
                <a:latin typeface="Arial" pitchFamily="34" charset="0"/>
                <a:cs typeface="Arial" pitchFamily="34" charset="0"/>
              </a:rPr>
              <a:t>cơ</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quan</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quản</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lý</a:t>
            </a:r>
            <a:r>
              <a:rPr lang="en-US" sz="2000" dirty="0">
                <a:solidFill>
                  <a:srgbClr val="FF0000"/>
                </a:solidFill>
                <a:latin typeface="Arial" pitchFamily="34" charset="0"/>
                <a:cs typeface="Arial" pitchFamily="34" charset="0"/>
              </a:rPr>
              <a:t> </a:t>
            </a:r>
            <a:r>
              <a:rPr lang="en-US" sz="2000" dirty="0" err="1">
                <a:latin typeface="Arial" pitchFamily="34" charset="0"/>
                <a:cs typeface="Arial" pitchFamily="34" charset="0"/>
              </a:rPr>
              <a:t>nhà</a:t>
            </a:r>
            <a:r>
              <a:rPr lang="en-US" sz="2000" dirty="0">
                <a:latin typeface="Arial" pitchFamily="34" charset="0"/>
                <a:cs typeface="Arial" pitchFamily="34" charset="0"/>
              </a:rPr>
              <a:t> </a:t>
            </a:r>
            <a:r>
              <a:rPr lang="en-US" sz="2000" dirty="0" err="1">
                <a:latin typeface="Arial" pitchFamily="34" charset="0"/>
                <a:cs typeface="Arial" pitchFamily="34" charset="0"/>
              </a:rPr>
              <a:t>nước</a:t>
            </a:r>
            <a:r>
              <a:rPr lang="en-US" sz="2000" dirty="0">
                <a:latin typeface="Arial" pitchFamily="34" charset="0"/>
                <a:cs typeface="Arial" pitchFamily="34" charset="0"/>
              </a:rPr>
              <a:t> </a:t>
            </a:r>
            <a:r>
              <a:rPr lang="en-US" sz="2000" dirty="0" err="1">
                <a:latin typeface="Arial" pitchFamily="34" charset="0"/>
                <a:cs typeface="Arial" pitchFamily="34" charset="0"/>
              </a:rPr>
              <a:t>có</a:t>
            </a:r>
            <a:r>
              <a:rPr lang="en-US" sz="2000" dirty="0">
                <a:latin typeface="Arial" pitchFamily="34" charset="0"/>
                <a:cs typeface="Arial" pitchFamily="34" charset="0"/>
              </a:rPr>
              <a:t> </a:t>
            </a:r>
            <a:r>
              <a:rPr lang="en-US" sz="2000" dirty="0" err="1">
                <a:latin typeface="Arial" pitchFamily="34" charset="0"/>
                <a:cs typeface="Arial" pitchFamily="34" charset="0"/>
              </a:rPr>
              <a:t>thẩm</a:t>
            </a:r>
            <a:r>
              <a:rPr lang="en-US" sz="2000" dirty="0">
                <a:latin typeface="Arial" pitchFamily="34" charset="0"/>
                <a:cs typeface="Arial" pitchFamily="34" charset="0"/>
              </a:rPr>
              <a:t> </a:t>
            </a:r>
            <a:r>
              <a:rPr lang="en-US" sz="2000" dirty="0" err="1">
                <a:latin typeface="Arial" pitchFamily="34" charset="0"/>
                <a:cs typeface="Arial" pitchFamily="34" charset="0"/>
              </a:rPr>
              <a:t>quyền</a:t>
            </a:r>
            <a:r>
              <a:rPr lang="en-US" sz="2000" dirty="0">
                <a:latin typeface="Arial" pitchFamily="34" charset="0"/>
                <a:cs typeface="Arial" pitchFamily="34" charset="0"/>
              </a:rPr>
              <a:t> </a:t>
            </a:r>
            <a:r>
              <a:rPr lang="en-US" sz="2000" dirty="0" err="1">
                <a:latin typeface="Arial" pitchFamily="34" charset="0"/>
                <a:cs typeface="Arial" pitchFamily="34" charset="0"/>
              </a:rPr>
              <a:t>theo</a:t>
            </a:r>
            <a:r>
              <a:rPr lang="en-US" sz="2000" dirty="0">
                <a:latin typeface="Arial" pitchFamily="34" charset="0"/>
                <a:cs typeface="Arial" pitchFamily="34" charset="0"/>
              </a:rPr>
              <a:t> </a:t>
            </a:r>
            <a:r>
              <a:rPr lang="en-US" sz="2000" dirty="0" err="1">
                <a:latin typeface="Arial" pitchFamily="34" charset="0"/>
                <a:cs typeface="Arial" pitchFamily="34" charset="0"/>
              </a:rPr>
              <a:t>quy</a:t>
            </a:r>
            <a:r>
              <a:rPr lang="en-US" sz="2000" dirty="0">
                <a:latin typeface="Arial" pitchFamily="34" charset="0"/>
                <a:cs typeface="Arial" pitchFamily="34" charset="0"/>
              </a:rPr>
              <a:t> </a:t>
            </a:r>
            <a:r>
              <a:rPr lang="en-US" sz="2000" dirty="0" err="1">
                <a:latin typeface="Arial" pitchFamily="34" charset="0"/>
                <a:cs typeface="Arial" pitchFamily="34" charset="0"/>
              </a:rPr>
              <a:t>định</a:t>
            </a:r>
            <a:r>
              <a:rPr lang="en-US" sz="2000" dirty="0">
                <a:latin typeface="Arial" pitchFamily="34" charset="0"/>
                <a:cs typeface="Arial" pitchFamily="34" charset="0"/>
              </a:rPr>
              <a:t> </a:t>
            </a:r>
            <a:r>
              <a:rPr lang="en-US" sz="2000" dirty="0" err="1">
                <a:latin typeface="Arial" pitchFamily="34" charset="0"/>
                <a:cs typeface="Arial" pitchFamily="34" charset="0"/>
              </a:rPr>
              <a:t>trước</a:t>
            </a:r>
            <a:r>
              <a:rPr lang="en-US" sz="2000" dirty="0">
                <a:latin typeface="Arial" pitchFamily="34" charset="0"/>
                <a:cs typeface="Arial" pitchFamily="34" charset="0"/>
              </a:rPr>
              <a:t> </a:t>
            </a:r>
            <a:r>
              <a:rPr lang="en-US" sz="2000" dirty="0" err="1">
                <a:latin typeface="Arial" pitchFamily="34" charset="0"/>
                <a:cs typeface="Arial" pitchFamily="34" charset="0"/>
              </a:rPr>
              <a:t>khi</a:t>
            </a:r>
            <a:r>
              <a:rPr lang="en-US" sz="2000" dirty="0">
                <a:latin typeface="Arial" pitchFamily="34" charset="0"/>
                <a:cs typeface="Arial" pitchFamily="34" charset="0"/>
              </a:rPr>
              <a:t> </a:t>
            </a:r>
            <a:r>
              <a:rPr lang="en-US" sz="2000" dirty="0" err="1">
                <a:latin typeface="Arial" pitchFamily="34" charset="0"/>
                <a:cs typeface="Arial" pitchFamily="34" charset="0"/>
              </a:rPr>
              <a:t>bán</a:t>
            </a:r>
            <a:r>
              <a:rPr lang="en-US" sz="2000" dirty="0">
                <a:latin typeface="Arial" pitchFamily="34" charset="0"/>
                <a:cs typeface="Arial" pitchFamily="34" charset="0"/>
              </a:rPr>
              <a:t> </a:t>
            </a:r>
            <a:r>
              <a:rPr lang="en-US" sz="2000" dirty="0" err="1">
                <a:latin typeface="Arial" pitchFamily="34" charset="0"/>
                <a:cs typeface="Arial" pitchFamily="34" charset="0"/>
              </a:rPr>
              <a:t>hàng</a:t>
            </a:r>
            <a:r>
              <a:rPr lang="en-US" sz="2000" dirty="0" smtClean="0">
                <a:latin typeface="Arial" pitchFamily="34" charset="0"/>
                <a:cs typeface="Arial" pitchFamily="34" charset="0"/>
              </a:rPr>
              <a:t>.</a:t>
            </a:r>
            <a:endParaRPr lang="en-US" sz="2000" dirty="0">
              <a:latin typeface="Arial" pitchFamily="34" charset="0"/>
              <a:cs typeface="Arial" pitchFamily="34" charset="0"/>
            </a:endParaRPr>
          </a:p>
        </p:txBody>
      </p:sp>
    </p:spTree>
    <p:extLst>
      <p:ext uri="{BB962C8B-B14F-4D97-AF65-F5344CB8AC3E}">
        <p14:creationId xmlns:p14="http://schemas.microsoft.com/office/powerpoint/2010/main" val="209027274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609600"/>
            <a:ext cx="8915400" cy="6001643"/>
          </a:xfrm>
          <a:prstGeom prst="rect">
            <a:avLst/>
          </a:prstGeom>
        </p:spPr>
        <p:txBody>
          <a:bodyPr wrap="square">
            <a:spAutoFit/>
          </a:bodyPr>
          <a:lstStyle/>
          <a:p>
            <a:r>
              <a:rPr lang="en-US" sz="2400" dirty="0" err="1"/>
              <a:t>Cục</a:t>
            </a:r>
            <a:r>
              <a:rPr lang="en-US" sz="2400" dirty="0"/>
              <a:t> An </a:t>
            </a:r>
            <a:r>
              <a:rPr lang="en-US" sz="2400" dirty="0" err="1"/>
              <a:t>toàn</a:t>
            </a:r>
            <a:r>
              <a:rPr lang="en-US" sz="2400" dirty="0"/>
              <a:t> </a:t>
            </a:r>
            <a:r>
              <a:rPr lang="en-US" sz="2400" dirty="0" err="1"/>
              <a:t>thực</a:t>
            </a:r>
            <a:r>
              <a:rPr lang="en-US" sz="2400" dirty="0"/>
              <a:t> </a:t>
            </a:r>
            <a:r>
              <a:rPr lang="en-US" sz="2400" dirty="0" err="1"/>
              <a:t>phẩm</a:t>
            </a:r>
            <a:r>
              <a:rPr lang="en-US" sz="2400" dirty="0"/>
              <a:t> (</a:t>
            </a:r>
            <a:r>
              <a:rPr lang="en-US" sz="2400" dirty="0" err="1"/>
              <a:t>Bộ</a:t>
            </a:r>
            <a:r>
              <a:rPr lang="en-US" sz="2400" dirty="0"/>
              <a:t> Y </a:t>
            </a:r>
            <a:r>
              <a:rPr lang="en-US" sz="2400" dirty="0" err="1"/>
              <a:t>tế</a:t>
            </a:r>
            <a:r>
              <a:rPr lang="en-US" sz="2400" dirty="0"/>
              <a:t>) </a:t>
            </a:r>
            <a:r>
              <a:rPr lang="en-US" sz="2400" dirty="0" err="1"/>
              <a:t>vừa</a:t>
            </a:r>
            <a:r>
              <a:rPr lang="en-US" sz="2400" dirty="0"/>
              <a:t> ban </a:t>
            </a:r>
            <a:r>
              <a:rPr lang="en-US" sz="2400" dirty="0" err="1"/>
              <a:t>hành</a:t>
            </a:r>
            <a:r>
              <a:rPr lang="en-US" sz="2400" dirty="0"/>
              <a:t> </a:t>
            </a:r>
            <a:r>
              <a:rPr lang="en-US" sz="2400" dirty="0" err="1"/>
              <a:t>quyết</a:t>
            </a:r>
            <a:r>
              <a:rPr lang="en-US" sz="2400" dirty="0"/>
              <a:t> </a:t>
            </a:r>
            <a:r>
              <a:rPr lang="en-US" sz="2400" dirty="0" err="1"/>
              <a:t>định</a:t>
            </a:r>
            <a:r>
              <a:rPr lang="en-US" sz="2400" dirty="0"/>
              <a:t> </a:t>
            </a:r>
            <a:r>
              <a:rPr lang="en-US" sz="2400" dirty="0" err="1"/>
              <a:t>xử</a:t>
            </a:r>
            <a:r>
              <a:rPr lang="en-US" sz="2400" dirty="0"/>
              <a:t> </a:t>
            </a:r>
            <a:r>
              <a:rPr lang="en-US" sz="2400" dirty="0" err="1"/>
              <a:t>phạt</a:t>
            </a:r>
            <a:r>
              <a:rPr lang="en-US" sz="2400" dirty="0"/>
              <a:t> </a:t>
            </a:r>
            <a:r>
              <a:rPr lang="en-US" sz="2400" dirty="0" err="1"/>
              <a:t>hành</a:t>
            </a:r>
            <a:r>
              <a:rPr lang="en-US" sz="2400" dirty="0"/>
              <a:t> </a:t>
            </a:r>
            <a:r>
              <a:rPr lang="en-US" sz="2400" dirty="0" err="1"/>
              <a:t>chính</a:t>
            </a:r>
            <a:r>
              <a:rPr lang="en-US" sz="2400" dirty="0"/>
              <a:t> </a:t>
            </a:r>
            <a:r>
              <a:rPr lang="en-US" sz="2400" dirty="0" err="1"/>
              <a:t>hơn</a:t>
            </a:r>
            <a:r>
              <a:rPr lang="en-US" sz="2400" dirty="0"/>
              <a:t> </a:t>
            </a:r>
            <a:r>
              <a:rPr lang="en-US" sz="2400" dirty="0">
                <a:solidFill>
                  <a:srgbClr val="FF0000"/>
                </a:solidFill>
              </a:rPr>
              <a:t>11 </a:t>
            </a:r>
            <a:r>
              <a:rPr lang="en-US" sz="2400" dirty="0" err="1">
                <a:solidFill>
                  <a:srgbClr val="FF0000"/>
                </a:solidFill>
              </a:rPr>
              <a:t>tỉ</a:t>
            </a:r>
            <a:r>
              <a:rPr lang="en-US" sz="2400" dirty="0">
                <a:solidFill>
                  <a:srgbClr val="FF0000"/>
                </a:solidFill>
              </a:rPr>
              <a:t> </a:t>
            </a:r>
            <a:r>
              <a:rPr lang="en-US" sz="2400" dirty="0" err="1"/>
              <a:t>đồng</a:t>
            </a:r>
            <a:r>
              <a:rPr lang="en-US" sz="2400" dirty="0"/>
              <a:t> </a:t>
            </a:r>
            <a:r>
              <a:rPr lang="en-US" sz="2400" dirty="0" err="1"/>
              <a:t>đối</a:t>
            </a:r>
            <a:r>
              <a:rPr lang="en-US" sz="2400" dirty="0"/>
              <a:t> </a:t>
            </a:r>
            <a:r>
              <a:rPr lang="en-US" sz="2400" dirty="0" err="1"/>
              <a:t>với</a:t>
            </a:r>
            <a:r>
              <a:rPr lang="en-US" sz="2400" dirty="0"/>
              <a:t> </a:t>
            </a:r>
            <a:r>
              <a:rPr lang="en-US" sz="2400" dirty="0" err="1"/>
              <a:t>Công</a:t>
            </a:r>
            <a:r>
              <a:rPr lang="en-US" sz="2400" dirty="0"/>
              <a:t> </a:t>
            </a:r>
            <a:r>
              <a:rPr lang="en-US" sz="2400" dirty="0" err="1"/>
              <a:t>ty</a:t>
            </a:r>
            <a:r>
              <a:rPr lang="en-US" sz="2400" dirty="0"/>
              <a:t> TNHH </a:t>
            </a:r>
            <a:r>
              <a:rPr lang="en-US" sz="2400" dirty="0" err="1"/>
              <a:t>sản</a:t>
            </a:r>
            <a:r>
              <a:rPr lang="en-US" sz="2400" dirty="0"/>
              <a:t> </a:t>
            </a:r>
            <a:r>
              <a:rPr lang="en-US" sz="2400" dirty="0" err="1"/>
              <a:t>xuất</a:t>
            </a:r>
            <a:r>
              <a:rPr lang="en-US" sz="2400" dirty="0"/>
              <a:t> - y </a:t>
            </a:r>
            <a:r>
              <a:rPr lang="en-US" sz="2400" dirty="0" err="1"/>
              <a:t>dược</a:t>
            </a:r>
            <a:r>
              <a:rPr lang="en-US" sz="2400" dirty="0"/>
              <a:t> </a:t>
            </a:r>
            <a:r>
              <a:rPr lang="en-US" sz="2400" dirty="0" err="1"/>
              <a:t>phẩm</a:t>
            </a:r>
            <a:r>
              <a:rPr lang="en-US" sz="2400" dirty="0"/>
              <a:t> </a:t>
            </a:r>
            <a:r>
              <a:rPr lang="en-US" sz="2400" dirty="0" err="1"/>
              <a:t>Vĩnh</a:t>
            </a:r>
            <a:r>
              <a:rPr lang="en-US" sz="2400" dirty="0"/>
              <a:t> </a:t>
            </a:r>
            <a:r>
              <a:rPr lang="en-US" sz="2400" dirty="0" err="1"/>
              <a:t>Điển</a:t>
            </a:r>
            <a:r>
              <a:rPr lang="en-US" sz="2400" dirty="0"/>
              <a:t> </a:t>
            </a:r>
            <a:r>
              <a:rPr lang="en-US" sz="2400" dirty="0" err="1"/>
              <a:t>vì</a:t>
            </a:r>
            <a:r>
              <a:rPr lang="en-US" sz="2400" dirty="0"/>
              <a:t> 6 vi </a:t>
            </a:r>
            <a:r>
              <a:rPr lang="en-US" sz="2400" dirty="0" err="1"/>
              <a:t>phạm</a:t>
            </a:r>
            <a:r>
              <a:rPr lang="en-US" sz="2400" dirty="0"/>
              <a:t>, </a:t>
            </a:r>
            <a:r>
              <a:rPr lang="en-US" sz="2400" dirty="0" err="1"/>
              <a:t>trong</a:t>
            </a:r>
            <a:r>
              <a:rPr lang="en-US" sz="2400" dirty="0"/>
              <a:t> </a:t>
            </a:r>
            <a:r>
              <a:rPr lang="en-US" sz="2400" dirty="0" err="1"/>
              <a:t>đó</a:t>
            </a:r>
            <a:r>
              <a:rPr lang="en-US" sz="2400" dirty="0"/>
              <a:t> </a:t>
            </a:r>
            <a:r>
              <a:rPr lang="en-US" sz="2400" dirty="0" err="1"/>
              <a:t>có</a:t>
            </a:r>
            <a:r>
              <a:rPr lang="en-US" sz="2400" dirty="0"/>
              <a:t> </a:t>
            </a:r>
            <a:r>
              <a:rPr lang="en-US" sz="2400" dirty="0" err="1"/>
              <a:t>sử</a:t>
            </a:r>
            <a:r>
              <a:rPr lang="en-US" sz="2400" dirty="0"/>
              <a:t> </a:t>
            </a:r>
            <a:r>
              <a:rPr lang="en-US" sz="2400" dirty="0" err="1"/>
              <a:t>dụng</a:t>
            </a:r>
            <a:r>
              <a:rPr lang="en-US" sz="2400" dirty="0"/>
              <a:t> </a:t>
            </a:r>
            <a:r>
              <a:rPr lang="en-US" sz="2400" dirty="0" err="1"/>
              <a:t>chất</a:t>
            </a:r>
            <a:r>
              <a:rPr lang="en-US" sz="2400" dirty="0"/>
              <a:t> </a:t>
            </a:r>
            <a:r>
              <a:rPr lang="en-US" sz="2400" dirty="0" err="1"/>
              <a:t>cấm</a:t>
            </a:r>
            <a:r>
              <a:rPr lang="en-US" sz="2400" dirty="0"/>
              <a:t> </a:t>
            </a:r>
            <a:r>
              <a:rPr lang="en-US" sz="2400" dirty="0" err="1"/>
              <a:t>trong</a:t>
            </a:r>
            <a:r>
              <a:rPr lang="en-US" sz="2400" dirty="0"/>
              <a:t> </a:t>
            </a:r>
            <a:r>
              <a:rPr lang="en-US" sz="2400" dirty="0" err="1"/>
              <a:t>sản</a:t>
            </a:r>
            <a:r>
              <a:rPr lang="en-US" sz="2400" dirty="0"/>
              <a:t> </a:t>
            </a:r>
            <a:r>
              <a:rPr lang="en-US" sz="2400" dirty="0" err="1"/>
              <a:t>xuất</a:t>
            </a:r>
            <a:r>
              <a:rPr lang="en-US" sz="2400" dirty="0"/>
              <a:t>, </a:t>
            </a:r>
            <a:r>
              <a:rPr lang="en-US" sz="2400" dirty="0" err="1"/>
              <a:t>chế</a:t>
            </a:r>
            <a:r>
              <a:rPr lang="en-US" sz="2400" dirty="0"/>
              <a:t> </a:t>
            </a:r>
            <a:r>
              <a:rPr lang="en-US" sz="2400" dirty="0" err="1"/>
              <a:t>biến</a:t>
            </a:r>
            <a:r>
              <a:rPr lang="en-US" sz="2400" dirty="0"/>
              <a:t> </a:t>
            </a:r>
            <a:r>
              <a:rPr lang="en-US" sz="2400" dirty="0" err="1"/>
              <a:t>thực</a:t>
            </a:r>
            <a:r>
              <a:rPr lang="en-US" sz="2400" dirty="0"/>
              <a:t> </a:t>
            </a:r>
            <a:r>
              <a:rPr lang="en-US" sz="2400" dirty="0" err="1"/>
              <a:t>phẩm</a:t>
            </a:r>
            <a:r>
              <a:rPr lang="en-US" sz="2400" dirty="0"/>
              <a:t> </a:t>
            </a:r>
            <a:r>
              <a:rPr lang="en-US" sz="2400" dirty="0" err="1"/>
              <a:t>chức</a:t>
            </a:r>
            <a:r>
              <a:rPr lang="en-US" sz="2400" dirty="0"/>
              <a:t> </a:t>
            </a:r>
            <a:r>
              <a:rPr lang="en-US" sz="2400" dirty="0" err="1"/>
              <a:t>năng</a:t>
            </a:r>
            <a:r>
              <a:rPr lang="en-US" sz="2400" dirty="0"/>
              <a:t>.</a:t>
            </a:r>
          </a:p>
          <a:p>
            <a:r>
              <a:rPr lang="en-US" sz="2400" dirty="0" err="1"/>
              <a:t>Công</a:t>
            </a:r>
            <a:r>
              <a:rPr lang="en-US" sz="2400" dirty="0"/>
              <a:t> </a:t>
            </a:r>
            <a:r>
              <a:rPr lang="en-US" sz="2400" dirty="0" err="1"/>
              <a:t>ty</a:t>
            </a:r>
            <a:r>
              <a:rPr lang="en-US" sz="2400" dirty="0"/>
              <a:t> TNHH </a:t>
            </a:r>
            <a:r>
              <a:rPr lang="en-US" sz="2400" dirty="0" err="1"/>
              <a:t>sản</a:t>
            </a:r>
            <a:r>
              <a:rPr lang="en-US" sz="2400" dirty="0"/>
              <a:t> </a:t>
            </a:r>
            <a:r>
              <a:rPr lang="en-US" sz="2400" dirty="0" err="1"/>
              <a:t>xuất</a:t>
            </a:r>
            <a:r>
              <a:rPr lang="en-US" sz="2400" dirty="0"/>
              <a:t> - y </a:t>
            </a:r>
            <a:r>
              <a:rPr lang="en-US" sz="2400" dirty="0" err="1"/>
              <a:t>dược</a:t>
            </a:r>
            <a:r>
              <a:rPr lang="en-US" sz="2400" dirty="0"/>
              <a:t> </a:t>
            </a:r>
            <a:r>
              <a:rPr lang="en-US" sz="2400" dirty="0" err="1"/>
              <a:t>phẩm</a:t>
            </a:r>
            <a:r>
              <a:rPr lang="en-US" sz="2400" dirty="0"/>
              <a:t> </a:t>
            </a:r>
            <a:r>
              <a:rPr lang="en-US" sz="2400" dirty="0" err="1"/>
              <a:t>Vĩnh</a:t>
            </a:r>
            <a:r>
              <a:rPr lang="en-US" sz="2400" dirty="0"/>
              <a:t> </a:t>
            </a:r>
            <a:r>
              <a:rPr lang="en-US" sz="2400" dirty="0" err="1"/>
              <a:t>Điển</a:t>
            </a:r>
            <a:r>
              <a:rPr lang="en-US" sz="2400" dirty="0"/>
              <a:t> (</a:t>
            </a:r>
            <a:r>
              <a:rPr lang="en-US" sz="2400" dirty="0" err="1"/>
              <a:t>địa</a:t>
            </a:r>
            <a:r>
              <a:rPr lang="en-US" sz="2400" dirty="0"/>
              <a:t> </a:t>
            </a:r>
            <a:r>
              <a:rPr lang="en-US" sz="2400" dirty="0" err="1"/>
              <a:t>chỉ</a:t>
            </a:r>
            <a:r>
              <a:rPr lang="en-US" sz="2400" dirty="0"/>
              <a:t> </a:t>
            </a:r>
            <a:r>
              <a:rPr lang="en-US" sz="2400" dirty="0" err="1"/>
              <a:t>tại</a:t>
            </a:r>
            <a:r>
              <a:rPr lang="en-US" sz="2400" dirty="0"/>
              <a:t> </a:t>
            </a:r>
            <a:r>
              <a:rPr lang="en-US" sz="2400" dirty="0" err="1"/>
              <a:t>huyện</a:t>
            </a:r>
            <a:r>
              <a:rPr lang="en-US" sz="2400" dirty="0"/>
              <a:t> </a:t>
            </a:r>
            <a:r>
              <a:rPr lang="en-US" sz="2400" dirty="0" err="1"/>
              <a:t>Đan</a:t>
            </a:r>
            <a:r>
              <a:rPr lang="en-US" sz="2400" dirty="0"/>
              <a:t> </a:t>
            </a:r>
            <a:r>
              <a:rPr lang="en-US" sz="2400" dirty="0" err="1"/>
              <a:t>Phượng</a:t>
            </a:r>
            <a:r>
              <a:rPr lang="en-US" sz="2400" dirty="0"/>
              <a:t>, </a:t>
            </a:r>
            <a:r>
              <a:rPr lang="en-US" sz="2400" dirty="0" err="1"/>
              <a:t>Hà</a:t>
            </a:r>
            <a:r>
              <a:rPr lang="en-US" sz="2400" dirty="0"/>
              <a:t> </a:t>
            </a:r>
            <a:r>
              <a:rPr lang="en-US" sz="2400" dirty="0" err="1"/>
              <a:t>Nội</a:t>
            </a:r>
            <a:r>
              <a:rPr lang="en-US" sz="2400" dirty="0"/>
              <a:t>) </a:t>
            </a:r>
            <a:r>
              <a:rPr lang="en-US" sz="2400" dirty="0" err="1"/>
              <a:t>sản</a:t>
            </a:r>
            <a:r>
              <a:rPr lang="en-US" sz="2400" dirty="0"/>
              <a:t> </a:t>
            </a:r>
            <a:r>
              <a:rPr lang="en-US" sz="2400" dirty="0" err="1"/>
              <a:t>xuất</a:t>
            </a:r>
            <a:r>
              <a:rPr lang="en-US" sz="2400" dirty="0"/>
              <a:t> </a:t>
            </a:r>
            <a:r>
              <a:rPr lang="en-US" sz="2400" dirty="0" err="1"/>
              <a:t>hàng</a:t>
            </a:r>
            <a:r>
              <a:rPr lang="en-US" sz="2400" dirty="0"/>
              <a:t> </a:t>
            </a:r>
            <a:r>
              <a:rPr lang="en-US" sz="2400" dirty="0" err="1"/>
              <a:t>loạt</a:t>
            </a:r>
            <a:r>
              <a:rPr lang="en-US" sz="2400" dirty="0"/>
              <a:t> </a:t>
            </a:r>
            <a:r>
              <a:rPr lang="en-US" sz="2400" dirty="0" err="1"/>
              <a:t>các</a:t>
            </a:r>
            <a:r>
              <a:rPr lang="en-US" sz="2400" dirty="0"/>
              <a:t> </a:t>
            </a:r>
            <a:r>
              <a:rPr lang="en-US" sz="2400" dirty="0" err="1"/>
              <a:t>loại</a:t>
            </a:r>
            <a:r>
              <a:rPr lang="en-US" sz="2400" dirty="0"/>
              <a:t> </a:t>
            </a:r>
            <a:r>
              <a:rPr lang="en-US" sz="2400" dirty="0" err="1"/>
              <a:t>thực</a:t>
            </a:r>
            <a:r>
              <a:rPr lang="en-US" sz="2400" dirty="0"/>
              <a:t> </a:t>
            </a:r>
            <a:r>
              <a:rPr lang="en-US" sz="2400" dirty="0" err="1"/>
              <a:t>phẩm</a:t>
            </a:r>
            <a:r>
              <a:rPr lang="en-US" sz="2400" dirty="0"/>
              <a:t> </a:t>
            </a:r>
            <a:r>
              <a:rPr lang="en-US" sz="2400" dirty="0" err="1"/>
              <a:t>chức</a:t>
            </a:r>
            <a:r>
              <a:rPr lang="en-US" sz="2400" dirty="0"/>
              <a:t> </a:t>
            </a:r>
            <a:r>
              <a:rPr lang="en-US" sz="2400" dirty="0" err="1"/>
              <a:t>năng</a:t>
            </a:r>
            <a:r>
              <a:rPr lang="en-US" sz="2400" dirty="0"/>
              <a:t> </a:t>
            </a:r>
            <a:r>
              <a:rPr lang="en-US" sz="2400" dirty="0" err="1"/>
              <a:t>có</a:t>
            </a:r>
            <a:r>
              <a:rPr lang="en-US" sz="2400" dirty="0"/>
              <a:t> </a:t>
            </a:r>
            <a:r>
              <a:rPr lang="en-US" sz="2400" dirty="0" err="1"/>
              <a:t>công</a:t>
            </a:r>
            <a:r>
              <a:rPr lang="en-US" sz="2400" dirty="0"/>
              <a:t> </a:t>
            </a:r>
            <a:r>
              <a:rPr lang="en-US" sz="2400" dirty="0" err="1"/>
              <a:t>dụng</a:t>
            </a:r>
            <a:r>
              <a:rPr lang="en-US" sz="2400" dirty="0"/>
              <a:t> </a:t>
            </a:r>
            <a:r>
              <a:rPr lang="en-US" sz="2400" dirty="0" err="1"/>
              <a:t>tăng</a:t>
            </a:r>
            <a:r>
              <a:rPr lang="en-US" sz="2400" dirty="0"/>
              <a:t> </a:t>
            </a:r>
            <a:r>
              <a:rPr lang="en-US" sz="2400" dirty="0" err="1"/>
              <a:t>cường</a:t>
            </a:r>
            <a:r>
              <a:rPr lang="en-US" sz="2400" dirty="0"/>
              <a:t> </a:t>
            </a:r>
            <a:r>
              <a:rPr lang="en-US" sz="2400" dirty="0" err="1"/>
              <a:t>sinh</a:t>
            </a:r>
            <a:r>
              <a:rPr lang="en-US" sz="2400" dirty="0"/>
              <a:t> </a:t>
            </a:r>
            <a:r>
              <a:rPr lang="en-US" sz="2400" dirty="0" err="1"/>
              <a:t>lý</a:t>
            </a:r>
            <a:r>
              <a:rPr lang="en-US" sz="2400" dirty="0"/>
              <a:t> </a:t>
            </a:r>
            <a:r>
              <a:rPr lang="en-US" sz="2400" dirty="0" err="1"/>
              <a:t>và</a:t>
            </a:r>
            <a:r>
              <a:rPr lang="en-US" sz="2400" dirty="0"/>
              <a:t> </a:t>
            </a:r>
            <a:r>
              <a:rPr lang="en-US" sz="2400" dirty="0" err="1"/>
              <a:t>hỗ</a:t>
            </a:r>
            <a:r>
              <a:rPr lang="en-US" sz="2400" dirty="0"/>
              <a:t> </a:t>
            </a:r>
            <a:r>
              <a:rPr lang="en-US" sz="2400" dirty="0" err="1"/>
              <a:t>trợ</a:t>
            </a:r>
            <a:r>
              <a:rPr lang="en-US" sz="2400" dirty="0"/>
              <a:t> </a:t>
            </a:r>
            <a:r>
              <a:rPr lang="en-US" sz="2400" dirty="0" err="1"/>
              <a:t>giảm</a:t>
            </a:r>
            <a:r>
              <a:rPr lang="en-US" sz="2400" dirty="0"/>
              <a:t> </a:t>
            </a:r>
            <a:r>
              <a:rPr lang="en-US" sz="2400" dirty="0" err="1"/>
              <a:t>cân</a:t>
            </a:r>
            <a:r>
              <a:rPr lang="en-US" sz="2400" dirty="0"/>
              <a:t>.</a:t>
            </a:r>
          </a:p>
          <a:p>
            <a:r>
              <a:rPr lang="en-US" sz="2400" dirty="0" err="1"/>
              <a:t>Cụ</a:t>
            </a:r>
            <a:r>
              <a:rPr lang="en-US" sz="2400" dirty="0"/>
              <a:t> </a:t>
            </a:r>
            <a:r>
              <a:rPr lang="en-US" sz="2400" dirty="0" err="1"/>
              <a:t>thể</a:t>
            </a:r>
            <a:r>
              <a:rPr lang="en-US" sz="2400" dirty="0"/>
              <a:t>, </a:t>
            </a:r>
            <a:r>
              <a:rPr lang="en-US" sz="2400" dirty="0" err="1"/>
              <a:t>Cục</a:t>
            </a:r>
            <a:r>
              <a:rPr lang="en-US" sz="2400" dirty="0"/>
              <a:t> An </a:t>
            </a:r>
            <a:r>
              <a:rPr lang="en-US" sz="2400" dirty="0" err="1"/>
              <a:t>toàn</a:t>
            </a:r>
            <a:r>
              <a:rPr lang="en-US" sz="2400" dirty="0"/>
              <a:t> </a:t>
            </a:r>
            <a:r>
              <a:rPr lang="en-US" sz="2400" dirty="0" err="1"/>
              <a:t>thực</a:t>
            </a:r>
            <a:r>
              <a:rPr lang="en-US" sz="2400" dirty="0"/>
              <a:t> </a:t>
            </a:r>
            <a:r>
              <a:rPr lang="en-US" sz="2400" dirty="0" err="1"/>
              <a:t>phẩm</a:t>
            </a:r>
            <a:r>
              <a:rPr lang="en-US" sz="2400" dirty="0"/>
              <a:t> </a:t>
            </a:r>
            <a:r>
              <a:rPr lang="en-US" sz="2400" dirty="0" err="1"/>
              <a:t>nêu</a:t>
            </a:r>
            <a:r>
              <a:rPr lang="en-US" sz="2400" dirty="0"/>
              <a:t> </a:t>
            </a:r>
            <a:r>
              <a:rPr lang="en-US" sz="2400" dirty="0" err="1"/>
              <a:t>rõ</a:t>
            </a:r>
            <a:r>
              <a:rPr lang="en-US" sz="2400" dirty="0"/>
              <a:t> </a:t>
            </a:r>
            <a:r>
              <a:rPr lang="en-US" sz="2400" dirty="0" err="1"/>
              <a:t>công</a:t>
            </a:r>
            <a:r>
              <a:rPr lang="en-US" sz="2400" dirty="0"/>
              <a:t> </a:t>
            </a:r>
            <a:r>
              <a:rPr lang="en-US" sz="2400" dirty="0" err="1"/>
              <a:t>ty</a:t>
            </a:r>
            <a:r>
              <a:rPr lang="en-US" sz="2400" dirty="0"/>
              <a:t> </a:t>
            </a:r>
            <a:r>
              <a:rPr lang="en-US" sz="2400" dirty="0" err="1"/>
              <a:t>này</a:t>
            </a:r>
            <a:r>
              <a:rPr lang="en-US" sz="2400" dirty="0"/>
              <a:t> vi </a:t>
            </a:r>
            <a:r>
              <a:rPr lang="en-US" sz="2400" dirty="0" err="1"/>
              <a:t>phạm</a:t>
            </a:r>
            <a:r>
              <a:rPr lang="en-US" sz="2400" dirty="0"/>
              <a:t> 6 </a:t>
            </a:r>
            <a:r>
              <a:rPr lang="en-US" sz="2400" dirty="0" err="1"/>
              <a:t>hành</a:t>
            </a:r>
            <a:r>
              <a:rPr lang="en-US" sz="2400" dirty="0"/>
              <a:t> vi </a:t>
            </a:r>
            <a:r>
              <a:rPr lang="en-US" sz="2400" dirty="0" err="1"/>
              <a:t>bao</a:t>
            </a:r>
            <a:r>
              <a:rPr lang="en-US" sz="2400" dirty="0"/>
              <a:t> </a:t>
            </a:r>
            <a:r>
              <a:rPr lang="en-US" sz="2400" dirty="0" err="1"/>
              <a:t>gồm</a:t>
            </a:r>
            <a:r>
              <a:rPr lang="en-US" sz="2400" dirty="0"/>
              <a:t>: </a:t>
            </a:r>
            <a:r>
              <a:rPr lang="en-US" sz="2400" dirty="0" err="1"/>
              <a:t>sản</a:t>
            </a:r>
            <a:r>
              <a:rPr lang="en-US" sz="2400" dirty="0"/>
              <a:t> </a:t>
            </a:r>
            <a:r>
              <a:rPr lang="en-US" sz="2400" dirty="0" err="1"/>
              <a:t>xuất</a:t>
            </a:r>
            <a:r>
              <a:rPr lang="en-US" sz="2400" dirty="0"/>
              <a:t> </a:t>
            </a:r>
            <a:r>
              <a:rPr lang="en-US" sz="2400" dirty="0" err="1"/>
              <a:t>một</a:t>
            </a:r>
            <a:r>
              <a:rPr lang="en-US" sz="2400" dirty="0"/>
              <a:t> </a:t>
            </a:r>
            <a:r>
              <a:rPr lang="en-US" sz="2400" dirty="0" err="1"/>
              <a:t>số</a:t>
            </a:r>
            <a:r>
              <a:rPr lang="en-US" sz="2400" dirty="0"/>
              <a:t> </a:t>
            </a:r>
            <a:r>
              <a:rPr lang="en-US" sz="2400" dirty="0" err="1"/>
              <a:t>loại</a:t>
            </a:r>
            <a:r>
              <a:rPr lang="en-US" sz="2400" dirty="0"/>
              <a:t> </a:t>
            </a:r>
            <a:r>
              <a:rPr lang="en-US" sz="2400" dirty="0" err="1"/>
              <a:t>thực</a:t>
            </a:r>
            <a:r>
              <a:rPr lang="en-US" sz="2400" dirty="0"/>
              <a:t> </a:t>
            </a:r>
            <a:r>
              <a:rPr lang="en-US" sz="2400" dirty="0" err="1"/>
              <a:t>phẩm</a:t>
            </a:r>
            <a:r>
              <a:rPr lang="en-US" sz="2400" dirty="0"/>
              <a:t> </a:t>
            </a:r>
            <a:r>
              <a:rPr lang="en-US" sz="2400" dirty="0" err="1"/>
              <a:t>chức</a:t>
            </a:r>
            <a:r>
              <a:rPr lang="en-US" sz="2400" dirty="0"/>
              <a:t> </a:t>
            </a:r>
            <a:r>
              <a:rPr lang="en-US" sz="2400" dirty="0" err="1"/>
              <a:t>năng</a:t>
            </a:r>
            <a:r>
              <a:rPr lang="en-US" sz="2400" dirty="0"/>
              <a:t> </a:t>
            </a:r>
            <a:r>
              <a:rPr lang="en-US" sz="2400" dirty="0" err="1"/>
              <a:t>mà</a:t>
            </a:r>
            <a:r>
              <a:rPr lang="en-US" sz="2400" dirty="0"/>
              <a:t> </a:t>
            </a:r>
            <a:r>
              <a:rPr lang="en-US" sz="2400" dirty="0" err="1"/>
              <a:t>không</a:t>
            </a:r>
            <a:r>
              <a:rPr lang="en-US" sz="2400" dirty="0"/>
              <a:t> </a:t>
            </a:r>
            <a:r>
              <a:rPr lang="en-US" sz="2400" dirty="0" err="1"/>
              <a:t>có</a:t>
            </a:r>
            <a:r>
              <a:rPr lang="en-US" sz="2400" dirty="0"/>
              <a:t> </a:t>
            </a:r>
            <a:r>
              <a:rPr lang="en-US" sz="2400" dirty="0" err="1">
                <a:solidFill>
                  <a:srgbClr val="FF0000"/>
                </a:solidFill>
              </a:rPr>
              <a:t>giấy</a:t>
            </a:r>
            <a:r>
              <a:rPr lang="en-US" sz="2400" dirty="0">
                <a:solidFill>
                  <a:srgbClr val="FF0000"/>
                </a:solidFill>
              </a:rPr>
              <a:t> </a:t>
            </a:r>
            <a:r>
              <a:rPr lang="en-US" sz="2400" dirty="0" err="1">
                <a:solidFill>
                  <a:srgbClr val="FF0000"/>
                </a:solidFill>
              </a:rPr>
              <a:t>chứng</a:t>
            </a:r>
            <a:r>
              <a:rPr lang="en-US" sz="2400" dirty="0">
                <a:solidFill>
                  <a:srgbClr val="FF0000"/>
                </a:solidFill>
              </a:rPr>
              <a:t> </a:t>
            </a:r>
            <a:r>
              <a:rPr lang="en-US" sz="2400" dirty="0" err="1">
                <a:solidFill>
                  <a:srgbClr val="FF0000"/>
                </a:solidFill>
              </a:rPr>
              <a:t>nhận</a:t>
            </a:r>
            <a:r>
              <a:rPr lang="en-US" sz="2400" dirty="0">
                <a:solidFill>
                  <a:srgbClr val="FF0000"/>
                </a:solidFill>
              </a:rPr>
              <a:t> </a:t>
            </a:r>
            <a:r>
              <a:rPr lang="en-US" sz="2400" dirty="0" err="1">
                <a:solidFill>
                  <a:srgbClr val="FF0000"/>
                </a:solidFill>
              </a:rPr>
              <a:t>cơ</a:t>
            </a:r>
            <a:r>
              <a:rPr lang="en-US" sz="2400" dirty="0">
                <a:solidFill>
                  <a:srgbClr val="FF0000"/>
                </a:solidFill>
              </a:rPr>
              <a:t> </a:t>
            </a:r>
            <a:r>
              <a:rPr lang="en-US" sz="2400" dirty="0" err="1">
                <a:solidFill>
                  <a:srgbClr val="FF0000"/>
                </a:solidFill>
              </a:rPr>
              <a:t>sở</a:t>
            </a:r>
            <a:r>
              <a:rPr lang="en-US" sz="2400" dirty="0">
                <a:solidFill>
                  <a:srgbClr val="FF0000"/>
                </a:solidFill>
              </a:rPr>
              <a:t> </a:t>
            </a:r>
            <a:r>
              <a:rPr lang="en-US" sz="2400" dirty="0" err="1">
                <a:solidFill>
                  <a:srgbClr val="FF0000"/>
                </a:solidFill>
              </a:rPr>
              <a:t>đủ</a:t>
            </a:r>
            <a:r>
              <a:rPr lang="en-US" sz="2400" dirty="0">
                <a:solidFill>
                  <a:srgbClr val="FF0000"/>
                </a:solidFill>
              </a:rPr>
              <a:t> </a:t>
            </a:r>
            <a:r>
              <a:rPr lang="en-US" sz="2400" dirty="0" err="1">
                <a:solidFill>
                  <a:srgbClr val="FF0000"/>
                </a:solidFill>
              </a:rPr>
              <a:t>điều</a:t>
            </a:r>
            <a:r>
              <a:rPr lang="en-US" sz="2400" dirty="0">
                <a:solidFill>
                  <a:srgbClr val="FF0000"/>
                </a:solidFill>
              </a:rPr>
              <a:t> </a:t>
            </a:r>
            <a:r>
              <a:rPr lang="en-US" sz="2400" dirty="0" err="1">
                <a:solidFill>
                  <a:srgbClr val="FF0000"/>
                </a:solidFill>
              </a:rPr>
              <a:t>kiện</a:t>
            </a:r>
            <a:r>
              <a:rPr lang="en-US" sz="2400" dirty="0">
                <a:solidFill>
                  <a:srgbClr val="FF0000"/>
                </a:solidFill>
              </a:rPr>
              <a:t> </a:t>
            </a:r>
            <a:r>
              <a:rPr lang="en-US" sz="2400" dirty="0"/>
              <a:t>an </a:t>
            </a:r>
            <a:r>
              <a:rPr lang="en-US" sz="2400" dirty="0" err="1"/>
              <a:t>toàn</a:t>
            </a:r>
            <a:r>
              <a:rPr lang="en-US" sz="2400" dirty="0"/>
              <a:t> </a:t>
            </a:r>
            <a:r>
              <a:rPr lang="en-US" sz="2400" dirty="0" err="1"/>
              <a:t>thực</a:t>
            </a:r>
            <a:r>
              <a:rPr lang="en-US" sz="2400" dirty="0"/>
              <a:t> </a:t>
            </a:r>
            <a:r>
              <a:rPr lang="en-US" sz="2400" dirty="0" err="1"/>
              <a:t>phẩm</a:t>
            </a:r>
            <a:r>
              <a:rPr lang="en-US" sz="2400" dirty="0"/>
              <a:t> </a:t>
            </a:r>
            <a:r>
              <a:rPr lang="en-US" sz="2400" dirty="0" err="1"/>
              <a:t>đạt</a:t>
            </a:r>
            <a:r>
              <a:rPr lang="en-US" sz="2400" dirty="0"/>
              <a:t> </a:t>
            </a:r>
            <a:r>
              <a:rPr lang="en-US" sz="2400" dirty="0" err="1"/>
              <a:t>yêu</a:t>
            </a:r>
            <a:r>
              <a:rPr lang="en-US" sz="2400" dirty="0"/>
              <a:t> </a:t>
            </a:r>
            <a:r>
              <a:rPr lang="en-US" sz="2400" dirty="0" err="1"/>
              <a:t>cầu</a:t>
            </a:r>
            <a:r>
              <a:rPr lang="en-US" sz="2400" dirty="0"/>
              <a:t> </a:t>
            </a:r>
            <a:r>
              <a:rPr lang="en-US" sz="2400" dirty="0" err="1"/>
              <a:t>thực</a:t>
            </a:r>
            <a:r>
              <a:rPr lang="en-US" sz="2400" dirty="0"/>
              <a:t> </a:t>
            </a:r>
            <a:r>
              <a:rPr lang="en-US" sz="2400" dirty="0" err="1"/>
              <a:t>hành</a:t>
            </a:r>
            <a:r>
              <a:rPr lang="en-US" sz="2400" dirty="0"/>
              <a:t> </a:t>
            </a:r>
            <a:r>
              <a:rPr lang="en-US" sz="2400" dirty="0" err="1"/>
              <a:t>sản</a:t>
            </a:r>
            <a:r>
              <a:rPr lang="en-US" sz="2400" dirty="0"/>
              <a:t> </a:t>
            </a:r>
            <a:r>
              <a:rPr lang="en-US" sz="2400" dirty="0" err="1"/>
              <a:t>xuất</a:t>
            </a:r>
            <a:r>
              <a:rPr lang="en-US" sz="2400" dirty="0"/>
              <a:t> </a:t>
            </a:r>
            <a:r>
              <a:rPr lang="en-US" sz="2400" dirty="0" err="1"/>
              <a:t>tốt</a:t>
            </a:r>
            <a:r>
              <a:rPr lang="en-US" sz="2400" dirty="0"/>
              <a:t>; </a:t>
            </a:r>
            <a:r>
              <a:rPr lang="en-US" sz="2400" dirty="0" err="1"/>
              <a:t>không</a:t>
            </a:r>
            <a:r>
              <a:rPr lang="en-US" sz="2400" dirty="0"/>
              <a:t> </a:t>
            </a:r>
            <a:r>
              <a:rPr lang="en-US" sz="2400" dirty="0" err="1"/>
              <a:t>đăng</a:t>
            </a:r>
            <a:r>
              <a:rPr lang="en-US" sz="2400" dirty="0"/>
              <a:t> </a:t>
            </a:r>
            <a:r>
              <a:rPr lang="en-US" sz="2400" dirty="0" err="1"/>
              <a:t>ký</a:t>
            </a:r>
            <a:r>
              <a:rPr lang="en-US" sz="2400" dirty="0"/>
              <a:t> </a:t>
            </a:r>
            <a:r>
              <a:rPr lang="en-US" sz="2400" dirty="0" err="1">
                <a:solidFill>
                  <a:srgbClr val="FF0000"/>
                </a:solidFill>
              </a:rPr>
              <a:t>bản</a:t>
            </a:r>
            <a:r>
              <a:rPr lang="en-US" sz="2400" dirty="0">
                <a:solidFill>
                  <a:srgbClr val="FF0000"/>
                </a:solidFill>
              </a:rPr>
              <a:t> </a:t>
            </a:r>
            <a:r>
              <a:rPr lang="en-US" sz="2400" dirty="0" err="1">
                <a:solidFill>
                  <a:srgbClr val="FF0000"/>
                </a:solidFill>
              </a:rPr>
              <a:t>công</a:t>
            </a:r>
            <a:r>
              <a:rPr lang="en-US" sz="2400" dirty="0">
                <a:solidFill>
                  <a:srgbClr val="FF0000"/>
                </a:solidFill>
              </a:rPr>
              <a:t> </a:t>
            </a:r>
            <a:r>
              <a:rPr lang="en-US" sz="2400" dirty="0" err="1">
                <a:solidFill>
                  <a:srgbClr val="FF0000"/>
                </a:solidFill>
              </a:rPr>
              <a:t>bố</a:t>
            </a:r>
            <a:r>
              <a:rPr lang="en-US" sz="2400" dirty="0">
                <a:solidFill>
                  <a:srgbClr val="FF0000"/>
                </a:solidFill>
              </a:rPr>
              <a:t> </a:t>
            </a:r>
            <a:r>
              <a:rPr lang="en-US" sz="2400" dirty="0" err="1"/>
              <a:t>sản</a:t>
            </a:r>
            <a:r>
              <a:rPr lang="en-US" sz="2400" dirty="0"/>
              <a:t> </a:t>
            </a:r>
            <a:r>
              <a:rPr lang="en-US" sz="2400" dirty="0" err="1"/>
              <a:t>phẩm</a:t>
            </a:r>
            <a:r>
              <a:rPr lang="en-US" sz="2400" dirty="0"/>
              <a:t> </a:t>
            </a:r>
            <a:r>
              <a:rPr lang="en-US" sz="2400" dirty="0" err="1"/>
              <a:t>theo</a:t>
            </a:r>
            <a:r>
              <a:rPr lang="en-US" sz="2400" dirty="0"/>
              <a:t> </a:t>
            </a:r>
            <a:r>
              <a:rPr lang="en-US" sz="2400" dirty="0" err="1"/>
              <a:t>quy</a:t>
            </a:r>
            <a:r>
              <a:rPr lang="en-US" sz="2400" dirty="0"/>
              <a:t> </a:t>
            </a:r>
            <a:r>
              <a:rPr lang="en-US" sz="2400" dirty="0" err="1"/>
              <a:t>định</a:t>
            </a:r>
            <a:r>
              <a:rPr lang="en-US" sz="2400" dirty="0"/>
              <a:t>; </a:t>
            </a:r>
            <a:r>
              <a:rPr lang="en-US" sz="2400" dirty="0" err="1"/>
              <a:t>không</a:t>
            </a:r>
            <a:r>
              <a:rPr lang="en-US" sz="2400" dirty="0"/>
              <a:t> </a:t>
            </a:r>
            <a:r>
              <a:rPr lang="en-US" sz="2400" dirty="0" err="1"/>
              <a:t>có</a:t>
            </a:r>
            <a:r>
              <a:rPr lang="en-US" sz="2400" dirty="0"/>
              <a:t> </a:t>
            </a:r>
            <a:r>
              <a:rPr lang="en-US" sz="2400" dirty="0" err="1"/>
              <a:t>giấy</a:t>
            </a:r>
            <a:r>
              <a:rPr lang="en-US" sz="2400" dirty="0"/>
              <a:t> </a:t>
            </a:r>
            <a:r>
              <a:rPr lang="en-US" sz="2400" dirty="0" err="1"/>
              <a:t>chứng</a:t>
            </a:r>
            <a:r>
              <a:rPr lang="en-US" sz="2400" dirty="0"/>
              <a:t> </a:t>
            </a:r>
            <a:r>
              <a:rPr lang="en-US" sz="2400" dirty="0" err="1"/>
              <a:t>nhận</a:t>
            </a:r>
            <a:r>
              <a:rPr lang="en-US" sz="2400" dirty="0"/>
              <a:t> </a:t>
            </a:r>
            <a:r>
              <a:rPr lang="en-US" sz="2400" dirty="0" err="1"/>
              <a:t>cơ</a:t>
            </a:r>
            <a:r>
              <a:rPr lang="en-US" sz="2400" dirty="0"/>
              <a:t> </a:t>
            </a:r>
            <a:r>
              <a:rPr lang="en-US" sz="2400" dirty="0" err="1"/>
              <a:t>sở</a:t>
            </a:r>
            <a:r>
              <a:rPr lang="en-US" sz="2400" dirty="0"/>
              <a:t> </a:t>
            </a:r>
            <a:r>
              <a:rPr lang="en-US" sz="2400" dirty="0" err="1"/>
              <a:t>đủ</a:t>
            </a:r>
            <a:r>
              <a:rPr lang="en-US" sz="2400" dirty="0"/>
              <a:t> </a:t>
            </a:r>
            <a:r>
              <a:rPr lang="en-US" sz="2400" dirty="0" err="1"/>
              <a:t>điều</a:t>
            </a:r>
            <a:r>
              <a:rPr lang="en-US" sz="2400" dirty="0"/>
              <a:t> </a:t>
            </a:r>
            <a:r>
              <a:rPr lang="en-US" sz="2400" dirty="0" err="1"/>
              <a:t>kiện</a:t>
            </a:r>
            <a:r>
              <a:rPr lang="en-US" sz="2400" dirty="0"/>
              <a:t> an </a:t>
            </a:r>
            <a:r>
              <a:rPr lang="en-US" sz="2400" dirty="0" err="1"/>
              <a:t>toàn</a:t>
            </a:r>
            <a:r>
              <a:rPr lang="en-US" sz="2400" dirty="0"/>
              <a:t> </a:t>
            </a:r>
            <a:r>
              <a:rPr lang="en-US" sz="2400" dirty="0" err="1"/>
              <a:t>thực</a:t>
            </a:r>
            <a:r>
              <a:rPr lang="en-US" sz="2400" dirty="0"/>
              <a:t> </a:t>
            </a:r>
            <a:r>
              <a:rPr lang="en-US" sz="2400" dirty="0" err="1"/>
              <a:t>phẩm</a:t>
            </a:r>
            <a:r>
              <a:rPr lang="en-US" sz="2400" dirty="0"/>
              <a:t>; </a:t>
            </a:r>
            <a:r>
              <a:rPr lang="en-US" sz="2400" dirty="0" err="1"/>
              <a:t>không</a:t>
            </a:r>
            <a:r>
              <a:rPr lang="en-US" sz="2400" dirty="0"/>
              <a:t> </a:t>
            </a:r>
            <a:r>
              <a:rPr lang="en-US" sz="2400" dirty="0" err="1"/>
              <a:t>đảm</a:t>
            </a:r>
            <a:r>
              <a:rPr lang="en-US" sz="2400" dirty="0"/>
              <a:t> </a:t>
            </a:r>
            <a:r>
              <a:rPr lang="en-US" sz="2400" dirty="0" err="1"/>
              <a:t>bảo</a:t>
            </a:r>
            <a:r>
              <a:rPr lang="en-US" sz="2400" dirty="0"/>
              <a:t> </a:t>
            </a:r>
            <a:r>
              <a:rPr lang="en-US" sz="2400" dirty="0" err="1"/>
              <a:t>thiết</a:t>
            </a:r>
            <a:r>
              <a:rPr lang="en-US" sz="2400" dirty="0"/>
              <a:t> </a:t>
            </a:r>
            <a:r>
              <a:rPr lang="en-US" sz="2400" dirty="0" err="1"/>
              <a:t>bị</a:t>
            </a:r>
            <a:r>
              <a:rPr lang="en-US" sz="2400" dirty="0"/>
              <a:t> </a:t>
            </a:r>
            <a:r>
              <a:rPr lang="en-US" sz="2400" dirty="0" err="1"/>
              <a:t>chuyên</a:t>
            </a:r>
            <a:r>
              <a:rPr lang="en-US" sz="2400" dirty="0"/>
              <a:t> </a:t>
            </a:r>
            <a:r>
              <a:rPr lang="en-US" sz="2400" dirty="0" err="1"/>
              <a:t>dụng</a:t>
            </a:r>
            <a:r>
              <a:rPr lang="en-US" sz="2400" dirty="0"/>
              <a:t> </a:t>
            </a:r>
            <a:r>
              <a:rPr lang="en-US" sz="2400" dirty="0" err="1"/>
              <a:t>trong</a:t>
            </a:r>
            <a:r>
              <a:rPr lang="en-US" sz="2400" dirty="0"/>
              <a:t> </a:t>
            </a:r>
            <a:r>
              <a:rPr lang="en-US" sz="2400" dirty="0" err="1"/>
              <a:t>sản</a:t>
            </a:r>
            <a:r>
              <a:rPr lang="en-US" sz="2400" dirty="0"/>
              <a:t> </a:t>
            </a:r>
            <a:r>
              <a:rPr lang="en-US" sz="2400" dirty="0" err="1"/>
              <a:t>xuất</a:t>
            </a:r>
            <a:r>
              <a:rPr lang="en-US" sz="2400" dirty="0"/>
              <a:t>; vi </a:t>
            </a:r>
            <a:r>
              <a:rPr lang="en-US" sz="2400" dirty="0" err="1"/>
              <a:t>phạm</a:t>
            </a:r>
            <a:r>
              <a:rPr lang="en-US" sz="2400" dirty="0"/>
              <a:t> </a:t>
            </a:r>
            <a:r>
              <a:rPr lang="en-US" sz="2400" dirty="0" err="1"/>
              <a:t>quy</a:t>
            </a:r>
            <a:r>
              <a:rPr lang="en-US" sz="2400" dirty="0"/>
              <a:t> </a:t>
            </a:r>
            <a:r>
              <a:rPr lang="en-US" sz="2400" dirty="0" err="1"/>
              <a:t>định</a:t>
            </a:r>
            <a:r>
              <a:rPr lang="en-US" sz="2400" dirty="0"/>
              <a:t> </a:t>
            </a:r>
            <a:r>
              <a:rPr lang="en-US" sz="2400" dirty="0" err="1"/>
              <a:t>về</a:t>
            </a:r>
            <a:r>
              <a:rPr lang="en-US" sz="2400" dirty="0"/>
              <a:t> </a:t>
            </a:r>
            <a:r>
              <a:rPr lang="en-US" sz="2400" dirty="0" err="1"/>
              <a:t>nội</a:t>
            </a:r>
            <a:r>
              <a:rPr lang="en-US" sz="2400" dirty="0"/>
              <a:t> dung </a:t>
            </a:r>
            <a:r>
              <a:rPr lang="en-US" sz="2400" dirty="0" err="1"/>
              <a:t>bắt</a:t>
            </a:r>
            <a:r>
              <a:rPr lang="en-US" sz="2400" dirty="0"/>
              <a:t> </a:t>
            </a:r>
            <a:r>
              <a:rPr lang="en-US" sz="2400" dirty="0" err="1"/>
              <a:t>buộc</a:t>
            </a:r>
            <a:r>
              <a:rPr lang="en-US" sz="2400" dirty="0"/>
              <a:t> </a:t>
            </a:r>
            <a:r>
              <a:rPr lang="en-US" sz="2400" dirty="0" err="1"/>
              <a:t>trên</a:t>
            </a:r>
            <a:r>
              <a:rPr lang="en-US" sz="2400" dirty="0"/>
              <a:t> </a:t>
            </a:r>
            <a:r>
              <a:rPr lang="en-US" sz="2400" dirty="0" err="1"/>
              <a:t>nhãn</a:t>
            </a:r>
            <a:r>
              <a:rPr lang="en-US" sz="2400" dirty="0"/>
              <a:t> </a:t>
            </a:r>
            <a:r>
              <a:rPr lang="en-US" sz="2400" dirty="0" err="1"/>
              <a:t>hàng</a:t>
            </a:r>
            <a:r>
              <a:rPr lang="en-US" sz="2400" dirty="0"/>
              <a:t> </a:t>
            </a:r>
            <a:r>
              <a:rPr lang="en-US" sz="2400" dirty="0" err="1"/>
              <a:t>hóa</a:t>
            </a:r>
            <a:r>
              <a:rPr lang="en-US" sz="2400" dirty="0"/>
              <a:t> </a:t>
            </a:r>
            <a:r>
              <a:rPr lang="en-US" sz="2400" dirty="0" err="1"/>
              <a:t>và</a:t>
            </a:r>
            <a:r>
              <a:rPr lang="en-US" sz="2400" dirty="0"/>
              <a:t> </a:t>
            </a:r>
            <a:r>
              <a:rPr lang="en-US" sz="2400" dirty="0" err="1"/>
              <a:t>sử</a:t>
            </a:r>
            <a:r>
              <a:rPr lang="en-US" sz="2400" dirty="0"/>
              <a:t> </a:t>
            </a:r>
            <a:r>
              <a:rPr lang="en-US" sz="2400" dirty="0" err="1"/>
              <a:t>dụng</a:t>
            </a:r>
            <a:r>
              <a:rPr lang="en-US" sz="2400" dirty="0"/>
              <a:t> </a:t>
            </a:r>
            <a:r>
              <a:rPr lang="en-US" sz="2400" dirty="0" err="1">
                <a:solidFill>
                  <a:srgbClr val="FF0000"/>
                </a:solidFill>
              </a:rPr>
              <a:t>chất</a:t>
            </a:r>
            <a:r>
              <a:rPr lang="en-US" sz="2400" dirty="0">
                <a:solidFill>
                  <a:srgbClr val="FF0000"/>
                </a:solidFill>
              </a:rPr>
              <a:t> </a:t>
            </a:r>
            <a:r>
              <a:rPr lang="en-US" sz="2400" dirty="0" err="1">
                <a:solidFill>
                  <a:srgbClr val="FF0000"/>
                </a:solidFill>
              </a:rPr>
              <a:t>cấm</a:t>
            </a:r>
            <a:r>
              <a:rPr lang="en-US" sz="2400" dirty="0">
                <a:solidFill>
                  <a:srgbClr val="FF0000"/>
                </a:solidFill>
              </a:rPr>
              <a:t> (</a:t>
            </a:r>
            <a:r>
              <a:rPr lang="en-US" sz="2400" dirty="0" smtClean="0">
                <a:solidFill>
                  <a:srgbClr val="FF0000"/>
                </a:solidFill>
              </a:rPr>
              <a:t>Sildenafil- RL </a:t>
            </a:r>
            <a:r>
              <a:rPr lang="en-US" sz="2400" dirty="0" err="1" smtClean="0">
                <a:solidFill>
                  <a:srgbClr val="FF0000"/>
                </a:solidFill>
              </a:rPr>
              <a:t>cương</a:t>
            </a:r>
            <a:r>
              <a:rPr lang="en-US" sz="2400" dirty="0" smtClean="0">
                <a:solidFill>
                  <a:srgbClr val="FF0000"/>
                </a:solidFill>
              </a:rPr>
              <a:t> </a:t>
            </a:r>
            <a:r>
              <a:rPr lang="en-US" sz="2400" dirty="0" err="1" smtClean="0">
                <a:solidFill>
                  <a:srgbClr val="FF0000"/>
                </a:solidFill>
              </a:rPr>
              <a:t>dương</a:t>
            </a:r>
            <a:r>
              <a:rPr lang="en-US" sz="2400" dirty="0" smtClean="0">
                <a:solidFill>
                  <a:srgbClr val="FF0000"/>
                </a:solidFill>
              </a:rPr>
              <a:t>, </a:t>
            </a:r>
            <a:r>
              <a:rPr lang="en-US" sz="2400" dirty="0" err="1" smtClean="0">
                <a:solidFill>
                  <a:srgbClr val="FF0000"/>
                </a:solidFill>
              </a:rPr>
              <a:t>Sibutramine</a:t>
            </a:r>
            <a:r>
              <a:rPr lang="en-US" sz="2400" dirty="0" smtClean="0">
                <a:solidFill>
                  <a:srgbClr val="FF0000"/>
                </a:solidFill>
              </a:rPr>
              <a:t>- </a:t>
            </a:r>
            <a:r>
              <a:rPr lang="en-US" sz="2400" dirty="0" err="1" smtClean="0">
                <a:solidFill>
                  <a:srgbClr val="FF0000"/>
                </a:solidFill>
              </a:rPr>
              <a:t>chán</a:t>
            </a:r>
            <a:r>
              <a:rPr lang="en-US" sz="2400" dirty="0" smtClean="0">
                <a:solidFill>
                  <a:srgbClr val="FF0000"/>
                </a:solidFill>
              </a:rPr>
              <a:t> </a:t>
            </a:r>
            <a:r>
              <a:rPr lang="en-US" sz="2400" dirty="0" err="1" smtClean="0">
                <a:solidFill>
                  <a:srgbClr val="FF0000"/>
                </a:solidFill>
              </a:rPr>
              <a:t>ăn</a:t>
            </a:r>
            <a:r>
              <a:rPr lang="en-US" sz="2400" dirty="0" smtClean="0">
                <a:solidFill>
                  <a:srgbClr val="FF0000"/>
                </a:solidFill>
              </a:rPr>
              <a:t>)</a:t>
            </a:r>
            <a:r>
              <a:rPr lang="en-US" sz="2400" dirty="0" smtClean="0"/>
              <a:t> </a:t>
            </a:r>
            <a:r>
              <a:rPr lang="en-US" sz="2400" dirty="0" err="1"/>
              <a:t>trong</a:t>
            </a:r>
            <a:r>
              <a:rPr lang="en-US" sz="2400" dirty="0"/>
              <a:t> </a:t>
            </a:r>
            <a:r>
              <a:rPr lang="en-US" sz="2400" dirty="0" err="1"/>
              <a:t>sản</a:t>
            </a:r>
            <a:r>
              <a:rPr lang="en-US" sz="2400" dirty="0"/>
              <a:t> </a:t>
            </a:r>
            <a:r>
              <a:rPr lang="en-US" sz="2400" dirty="0" err="1"/>
              <a:t>xuất</a:t>
            </a:r>
            <a:r>
              <a:rPr lang="en-US" sz="2400" dirty="0"/>
              <a:t>, </a:t>
            </a:r>
            <a:r>
              <a:rPr lang="en-US" sz="2400" dirty="0" err="1"/>
              <a:t>chế</a:t>
            </a:r>
            <a:r>
              <a:rPr lang="en-US" sz="2400" dirty="0"/>
              <a:t> </a:t>
            </a:r>
            <a:r>
              <a:rPr lang="en-US" sz="2400" dirty="0" err="1"/>
              <a:t>biến</a:t>
            </a:r>
            <a:r>
              <a:rPr lang="en-US" sz="2400" dirty="0"/>
              <a:t> </a:t>
            </a:r>
            <a:r>
              <a:rPr lang="en-US" sz="2400" dirty="0" err="1"/>
              <a:t>thực</a:t>
            </a:r>
            <a:r>
              <a:rPr lang="en-US" sz="2400" dirty="0"/>
              <a:t> </a:t>
            </a:r>
            <a:r>
              <a:rPr lang="en-US" sz="2400" dirty="0" err="1"/>
              <a:t>phẩm</a:t>
            </a:r>
            <a:r>
              <a:rPr lang="en-US" sz="2400" dirty="0"/>
              <a:t>.</a:t>
            </a:r>
          </a:p>
        </p:txBody>
      </p:sp>
    </p:spTree>
    <p:extLst>
      <p:ext uri="{BB962C8B-B14F-4D97-AF65-F5344CB8AC3E}">
        <p14:creationId xmlns:p14="http://schemas.microsoft.com/office/powerpoint/2010/main" val="219145901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smtClean="0">
                <a:solidFill>
                  <a:srgbClr val="FF0000"/>
                </a:solidFill>
              </a:rPr>
              <a:t>CHÍNH SÁCH VỀ AN TOÀN THỰC PHẨM</a:t>
            </a:r>
            <a:endParaRPr lang="en-US" dirty="0">
              <a:solidFill>
                <a:srgbClr val="FF0000"/>
              </a:solidFill>
            </a:endParaRPr>
          </a:p>
        </p:txBody>
      </p:sp>
    </p:spTree>
    <p:extLst>
      <p:ext uri="{BB962C8B-B14F-4D97-AF65-F5344CB8AC3E}">
        <p14:creationId xmlns:p14="http://schemas.microsoft.com/office/powerpoint/2010/main" val="296123704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4742" y="0"/>
            <a:ext cx="8229600" cy="838200"/>
          </a:xfrm>
        </p:spPr>
        <p:txBody>
          <a:bodyPr/>
          <a:lstStyle/>
          <a:p>
            <a:r>
              <a:rPr lang="en-US" i="1" dirty="0" err="1">
                <a:solidFill>
                  <a:srgbClr val="FF0000"/>
                </a:solidFill>
              </a:rPr>
              <a:t>Luật</a:t>
            </a:r>
            <a:r>
              <a:rPr lang="en-US" i="1" dirty="0">
                <a:solidFill>
                  <a:srgbClr val="FF0000"/>
                </a:solidFill>
              </a:rPr>
              <a:t> an </a:t>
            </a:r>
            <a:r>
              <a:rPr lang="en-US" i="1" dirty="0" err="1">
                <a:solidFill>
                  <a:srgbClr val="FF0000"/>
                </a:solidFill>
              </a:rPr>
              <a:t>toàn</a:t>
            </a:r>
            <a:r>
              <a:rPr lang="en-US" i="1" dirty="0">
                <a:solidFill>
                  <a:srgbClr val="FF0000"/>
                </a:solidFill>
              </a:rPr>
              <a:t> </a:t>
            </a:r>
            <a:r>
              <a:rPr lang="en-US" i="1" dirty="0" err="1">
                <a:solidFill>
                  <a:srgbClr val="FF0000"/>
                </a:solidFill>
              </a:rPr>
              <a:t>thực</a:t>
            </a:r>
            <a:r>
              <a:rPr lang="en-US" i="1" dirty="0">
                <a:solidFill>
                  <a:srgbClr val="FF0000"/>
                </a:solidFill>
              </a:rPr>
              <a:t> </a:t>
            </a:r>
            <a:r>
              <a:rPr lang="en-US" i="1" dirty="0" err="1" smtClean="0">
                <a:solidFill>
                  <a:srgbClr val="FF0000"/>
                </a:solidFill>
              </a:rPr>
              <a:t>phẩm</a:t>
            </a:r>
            <a:r>
              <a:rPr lang="en-US" i="1" dirty="0" smtClean="0">
                <a:solidFill>
                  <a:srgbClr val="FF0000"/>
                </a:solidFill>
              </a:rPr>
              <a:t> 2010</a:t>
            </a:r>
            <a:endParaRPr lang="en-US" dirty="0">
              <a:solidFill>
                <a:srgbClr val="FF0000"/>
              </a:solidFill>
            </a:endParaRPr>
          </a:p>
        </p:txBody>
      </p:sp>
      <p:sp>
        <p:nvSpPr>
          <p:cNvPr id="3" name="Rectangle 2"/>
          <p:cNvSpPr/>
          <p:nvPr/>
        </p:nvSpPr>
        <p:spPr>
          <a:xfrm>
            <a:off x="152400" y="1295400"/>
            <a:ext cx="8610600" cy="4708981"/>
          </a:xfrm>
          <a:prstGeom prst="rect">
            <a:avLst/>
          </a:prstGeom>
        </p:spPr>
        <p:txBody>
          <a:bodyPr wrap="square">
            <a:spAutoFit/>
          </a:bodyPr>
          <a:lstStyle/>
          <a:p>
            <a:r>
              <a:rPr lang="en-US" sz="2000" i="1" dirty="0" smtClean="0">
                <a:solidFill>
                  <a:srgbClr val="FF0000"/>
                </a:solidFill>
                <a:latin typeface="Arial" pitchFamily="34" charset="0"/>
                <a:cs typeface="Arial" pitchFamily="34" charset="0"/>
              </a:rPr>
              <a:t>-</a:t>
            </a:r>
            <a:r>
              <a:rPr lang="en-US" sz="2000" i="1" dirty="0" err="1" smtClean="0">
                <a:solidFill>
                  <a:srgbClr val="FF0000"/>
                </a:solidFill>
                <a:latin typeface="Arial" pitchFamily="34" charset="0"/>
                <a:cs typeface="Arial" pitchFamily="34" charset="0"/>
              </a:rPr>
              <a:t>Thực</a:t>
            </a:r>
            <a:r>
              <a:rPr lang="en-US" sz="2000" i="1" dirty="0" smtClean="0">
                <a:solidFill>
                  <a:srgbClr val="FF0000"/>
                </a:solidFill>
                <a:latin typeface="Arial" pitchFamily="34" charset="0"/>
                <a:cs typeface="Arial" pitchFamily="34" charset="0"/>
              </a:rPr>
              <a:t> </a:t>
            </a:r>
            <a:r>
              <a:rPr lang="en-US" sz="2000" i="1" dirty="0" err="1">
                <a:solidFill>
                  <a:srgbClr val="FF0000"/>
                </a:solidFill>
                <a:latin typeface="Arial" pitchFamily="34" charset="0"/>
                <a:cs typeface="Arial" pitchFamily="34" charset="0"/>
              </a:rPr>
              <a:t>phẩm</a:t>
            </a:r>
            <a:r>
              <a:rPr lang="en-US" sz="2000" dirty="0">
                <a:latin typeface="Arial" pitchFamily="34" charset="0"/>
                <a:cs typeface="Arial" pitchFamily="34" charset="0"/>
              </a:rPr>
              <a:t> </a:t>
            </a:r>
            <a:r>
              <a:rPr lang="en-US" sz="2000" dirty="0" err="1">
                <a:latin typeface="Arial" pitchFamily="34" charset="0"/>
                <a:cs typeface="Arial" pitchFamily="34" charset="0"/>
              </a:rPr>
              <a:t>là</a:t>
            </a:r>
            <a:r>
              <a:rPr lang="en-US" sz="2000" dirty="0">
                <a:latin typeface="Arial" pitchFamily="34" charset="0"/>
                <a:cs typeface="Arial" pitchFamily="34" charset="0"/>
              </a:rPr>
              <a:t> </a:t>
            </a:r>
            <a:r>
              <a:rPr lang="en-US" sz="2000" dirty="0" err="1">
                <a:latin typeface="Arial" pitchFamily="34" charset="0"/>
                <a:cs typeface="Arial" pitchFamily="34" charset="0"/>
              </a:rPr>
              <a:t>sản</a:t>
            </a:r>
            <a:r>
              <a:rPr lang="en-US" sz="2000" dirty="0">
                <a:latin typeface="Arial" pitchFamily="34" charset="0"/>
                <a:cs typeface="Arial" pitchFamily="34" charset="0"/>
              </a:rPr>
              <a:t> </a:t>
            </a:r>
            <a:r>
              <a:rPr lang="en-US" sz="2000" dirty="0" err="1">
                <a:latin typeface="Arial" pitchFamily="34" charset="0"/>
                <a:cs typeface="Arial" pitchFamily="34" charset="0"/>
              </a:rPr>
              <a:t>phẩm</a:t>
            </a:r>
            <a:r>
              <a:rPr lang="en-US" sz="2000" dirty="0">
                <a:latin typeface="Arial" pitchFamily="34" charset="0"/>
                <a:cs typeface="Arial" pitchFamily="34" charset="0"/>
              </a:rPr>
              <a:t> </a:t>
            </a:r>
            <a:r>
              <a:rPr lang="en-US" sz="2000" dirty="0" err="1">
                <a:latin typeface="Arial" pitchFamily="34" charset="0"/>
                <a:cs typeface="Arial" pitchFamily="34" charset="0"/>
              </a:rPr>
              <a:t>mà</a:t>
            </a:r>
            <a:r>
              <a:rPr lang="en-US" sz="2000" dirty="0">
                <a:latin typeface="Arial" pitchFamily="34" charset="0"/>
                <a:cs typeface="Arial" pitchFamily="34" charset="0"/>
              </a:rPr>
              <a:t> con </a:t>
            </a:r>
            <a:r>
              <a:rPr lang="en-US" sz="2000" dirty="0" err="1">
                <a:latin typeface="Arial" pitchFamily="34" charset="0"/>
                <a:cs typeface="Arial" pitchFamily="34" charset="0"/>
              </a:rPr>
              <a:t>người</a:t>
            </a:r>
            <a:r>
              <a:rPr lang="en-US" sz="2000" dirty="0">
                <a:latin typeface="Arial" pitchFamily="34" charset="0"/>
                <a:cs typeface="Arial" pitchFamily="34" charset="0"/>
              </a:rPr>
              <a:t> </a:t>
            </a:r>
            <a:r>
              <a:rPr lang="en-US" sz="2000" dirty="0" err="1">
                <a:latin typeface="Arial" pitchFamily="34" charset="0"/>
                <a:cs typeface="Arial" pitchFamily="34" charset="0"/>
              </a:rPr>
              <a:t>ăn</a:t>
            </a:r>
            <a:r>
              <a:rPr lang="en-US" sz="2000" dirty="0">
                <a:latin typeface="Arial" pitchFamily="34" charset="0"/>
                <a:cs typeface="Arial" pitchFamily="34" charset="0"/>
              </a:rPr>
              <a:t>, </a:t>
            </a:r>
            <a:r>
              <a:rPr lang="en-US" sz="2000" dirty="0" err="1">
                <a:latin typeface="Arial" pitchFamily="34" charset="0"/>
                <a:cs typeface="Arial" pitchFamily="34" charset="0"/>
              </a:rPr>
              <a:t>uống</a:t>
            </a:r>
            <a:r>
              <a:rPr lang="en-US" sz="2000" dirty="0">
                <a:latin typeface="Arial" pitchFamily="34" charset="0"/>
                <a:cs typeface="Arial" pitchFamily="34" charset="0"/>
              </a:rPr>
              <a:t> ở </a:t>
            </a:r>
            <a:r>
              <a:rPr lang="en-US" sz="2000" dirty="0" err="1">
                <a:latin typeface="Arial" pitchFamily="34" charset="0"/>
                <a:cs typeface="Arial" pitchFamily="34" charset="0"/>
              </a:rPr>
              <a:t>dạng</a:t>
            </a:r>
            <a:r>
              <a:rPr lang="en-US" sz="2000" dirty="0">
                <a:latin typeface="Arial" pitchFamily="34" charset="0"/>
                <a:cs typeface="Arial" pitchFamily="34" charset="0"/>
              </a:rPr>
              <a:t> </a:t>
            </a:r>
            <a:r>
              <a:rPr lang="en-US" sz="2000" dirty="0" err="1">
                <a:latin typeface="Arial" pitchFamily="34" charset="0"/>
                <a:cs typeface="Arial" pitchFamily="34" charset="0"/>
              </a:rPr>
              <a:t>tươi</a:t>
            </a:r>
            <a:r>
              <a:rPr lang="en-US" sz="2000" dirty="0">
                <a:latin typeface="Arial" pitchFamily="34" charset="0"/>
                <a:cs typeface="Arial" pitchFamily="34" charset="0"/>
              </a:rPr>
              <a:t> </a:t>
            </a:r>
            <a:r>
              <a:rPr lang="en-US" sz="2000" dirty="0" err="1">
                <a:latin typeface="Arial" pitchFamily="34" charset="0"/>
                <a:cs typeface="Arial" pitchFamily="34" charset="0"/>
              </a:rPr>
              <a:t>sống</a:t>
            </a:r>
            <a:r>
              <a:rPr lang="en-US" sz="2000" dirty="0">
                <a:latin typeface="Arial" pitchFamily="34" charset="0"/>
                <a:cs typeface="Arial" pitchFamily="34" charset="0"/>
              </a:rPr>
              <a:t> </a:t>
            </a:r>
            <a:r>
              <a:rPr lang="en-US" sz="2000" dirty="0" err="1">
                <a:latin typeface="Arial" pitchFamily="34" charset="0"/>
                <a:cs typeface="Arial" pitchFamily="34" charset="0"/>
              </a:rPr>
              <a:t>hoặc</a:t>
            </a:r>
            <a:r>
              <a:rPr lang="en-US" sz="2000" dirty="0">
                <a:latin typeface="Arial" pitchFamily="34" charset="0"/>
                <a:cs typeface="Arial" pitchFamily="34" charset="0"/>
              </a:rPr>
              <a:t> </a:t>
            </a:r>
            <a:r>
              <a:rPr lang="en-US" sz="2000" dirty="0" err="1">
                <a:latin typeface="Arial" pitchFamily="34" charset="0"/>
                <a:cs typeface="Arial" pitchFamily="34" charset="0"/>
              </a:rPr>
              <a:t>đã</a:t>
            </a:r>
            <a:r>
              <a:rPr lang="en-US" sz="2000" dirty="0">
                <a:latin typeface="Arial" pitchFamily="34" charset="0"/>
                <a:cs typeface="Arial" pitchFamily="34" charset="0"/>
              </a:rPr>
              <a:t> qua </a:t>
            </a:r>
            <a:r>
              <a:rPr lang="en-US" sz="2000" dirty="0" err="1">
                <a:latin typeface="Arial" pitchFamily="34" charset="0"/>
                <a:cs typeface="Arial" pitchFamily="34" charset="0"/>
              </a:rPr>
              <a:t>sơ</a:t>
            </a:r>
            <a:r>
              <a:rPr lang="en-US" sz="2000" dirty="0">
                <a:latin typeface="Arial" pitchFamily="34" charset="0"/>
                <a:cs typeface="Arial" pitchFamily="34" charset="0"/>
              </a:rPr>
              <a:t> </a:t>
            </a:r>
            <a:r>
              <a:rPr lang="en-US" sz="2000" dirty="0" err="1">
                <a:latin typeface="Arial" pitchFamily="34" charset="0"/>
                <a:cs typeface="Arial" pitchFamily="34" charset="0"/>
              </a:rPr>
              <a:t>chế</a:t>
            </a:r>
            <a:r>
              <a:rPr lang="en-US" sz="2000" dirty="0">
                <a:latin typeface="Arial" pitchFamily="34" charset="0"/>
                <a:cs typeface="Arial" pitchFamily="34" charset="0"/>
              </a:rPr>
              <a:t>, </a:t>
            </a:r>
            <a:r>
              <a:rPr lang="en-US" sz="2000" dirty="0" err="1">
                <a:latin typeface="Arial" pitchFamily="34" charset="0"/>
                <a:cs typeface="Arial" pitchFamily="34" charset="0"/>
              </a:rPr>
              <a:t>chế</a:t>
            </a:r>
            <a:r>
              <a:rPr lang="en-US" sz="2000" dirty="0">
                <a:latin typeface="Arial" pitchFamily="34" charset="0"/>
                <a:cs typeface="Arial" pitchFamily="34" charset="0"/>
              </a:rPr>
              <a:t> </a:t>
            </a:r>
            <a:r>
              <a:rPr lang="en-US" sz="2000" dirty="0" err="1">
                <a:latin typeface="Arial" pitchFamily="34" charset="0"/>
                <a:cs typeface="Arial" pitchFamily="34" charset="0"/>
              </a:rPr>
              <a:t>biến</a:t>
            </a:r>
            <a:r>
              <a:rPr lang="en-US" sz="2000" dirty="0">
                <a:latin typeface="Arial" pitchFamily="34" charset="0"/>
                <a:cs typeface="Arial" pitchFamily="34" charset="0"/>
              </a:rPr>
              <a:t>, </a:t>
            </a:r>
            <a:r>
              <a:rPr lang="en-US" sz="2000" dirty="0" err="1">
                <a:latin typeface="Arial" pitchFamily="34" charset="0"/>
                <a:cs typeface="Arial" pitchFamily="34" charset="0"/>
              </a:rPr>
              <a:t>bảo</a:t>
            </a:r>
            <a:r>
              <a:rPr lang="en-US" sz="2000" dirty="0">
                <a:latin typeface="Arial" pitchFamily="34" charset="0"/>
                <a:cs typeface="Arial" pitchFamily="34" charset="0"/>
              </a:rPr>
              <a:t> </a:t>
            </a:r>
            <a:r>
              <a:rPr lang="en-US" sz="2000" dirty="0" err="1">
                <a:latin typeface="Arial" pitchFamily="34" charset="0"/>
                <a:cs typeface="Arial" pitchFamily="34" charset="0"/>
              </a:rPr>
              <a:t>quản</a:t>
            </a:r>
            <a:r>
              <a:rPr lang="en-US" sz="2000" dirty="0">
                <a:latin typeface="Arial" pitchFamily="34" charset="0"/>
                <a:cs typeface="Arial" pitchFamily="34" charset="0"/>
              </a:rPr>
              <a:t>. </a:t>
            </a:r>
            <a:r>
              <a:rPr lang="en-US" sz="2000" dirty="0" err="1">
                <a:latin typeface="Arial" pitchFamily="34" charset="0"/>
                <a:cs typeface="Arial" pitchFamily="34" charset="0"/>
              </a:rPr>
              <a:t>Thực</a:t>
            </a:r>
            <a:r>
              <a:rPr lang="en-US" sz="2000" dirty="0">
                <a:latin typeface="Arial" pitchFamily="34" charset="0"/>
                <a:cs typeface="Arial" pitchFamily="34" charset="0"/>
              </a:rPr>
              <a:t> </a:t>
            </a:r>
            <a:r>
              <a:rPr lang="en-US" sz="2000" dirty="0" err="1">
                <a:latin typeface="Arial" pitchFamily="34" charset="0"/>
                <a:cs typeface="Arial" pitchFamily="34" charset="0"/>
              </a:rPr>
              <a:t>phẩm</a:t>
            </a:r>
            <a:r>
              <a:rPr lang="en-US" sz="2000" dirty="0">
                <a:latin typeface="Arial" pitchFamily="34" charset="0"/>
                <a:cs typeface="Arial" pitchFamily="34" charset="0"/>
              </a:rPr>
              <a:t> </a:t>
            </a:r>
            <a:r>
              <a:rPr lang="en-US" sz="2000" dirty="0" err="1">
                <a:latin typeface="Arial" pitchFamily="34" charset="0"/>
                <a:cs typeface="Arial" pitchFamily="34" charset="0"/>
              </a:rPr>
              <a:t>không</a:t>
            </a:r>
            <a:r>
              <a:rPr lang="en-US" sz="2000" dirty="0">
                <a:latin typeface="Arial" pitchFamily="34" charset="0"/>
                <a:cs typeface="Arial" pitchFamily="34" charset="0"/>
              </a:rPr>
              <a:t> </a:t>
            </a:r>
            <a:r>
              <a:rPr lang="en-US" sz="2000" dirty="0" err="1">
                <a:latin typeface="Arial" pitchFamily="34" charset="0"/>
                <a:cs typeface="Arial" pitchFamily="34" charset="0"/>
              </a:rPr>
              <a:t>bao</a:t>
            </a:r>
            <a:r>
              <a:rPr lang="en-US" sz="2000" dirty="0">
                <a:latin typeface="Arial" pitchFamily="34" charset="0"/>
                <a:cs typeface="Arial" pitchFamily="34" charset="0"/>
              </a:rPr>
              <a:t> </a:t>
            </a:r>
            <a:r>
              <a:rPr lang="en-US" sz="2000" dirty="0" err="1">
                <a:latin typeface="Arial" pitchFamily="34" charset="0"/>
                <a:cs typeface="Arial" pitchFamily="34" charset="0"/>
              </a:rPr>
              <a:t>gồm</a:t>
            </a:r>
            <a:r>
              <a:rPr lang="en-US" sz="2000" dirty="0">
                <a:latin typeface="Arial" pitchFamily="34" charset="0"/>
                <a:cs typeface="Arial" pitchFamily="34" charset="0"/>
              </a:rPr>
              <a:t> </a:t>
            </a:r>
            <a:r>
              <a:rPr lang="en-US" sz="2000" dirty="0" err="1">
                <a:latin typeface="Arial" pitchFamily="34" charset="0"/>
                <a:cs typeface="Arial" pitchFamily="34" charset="0"/>
              </a:rPr>
              <a:t>mỹ</a:t>
            </a:r>
            <a:r>
              <a:rPr lang="en-US" sz="2000" dirty="0">
                <a:latin typeface="Arial" pitchFamily="34" charset="0"/>
                <a:cs typeface="Arial" pitchFamily="34" charset="0"/>
              </a:rPr>
              <a:t> </a:t>
            </a:r>
            <a:r>
              <a:rPr lang="en-US" sz="2000" dirty="0" err="1">
                <a:latin typeface="Arial" pitchFamily="34" charset="0"/>
                <a:cs typeface="Arial" pitchFamily="34" charset="0"/>
              </a:rPr>
              <a:t>phẩm</a:t>
            </a:r>
            <a:r>
              <a:rPr lang="en-US" sz="2000" dirty="0">
                <a:latin typeface="Arial" pitchFamily="34" charset="0"/>
                <a:cs typeface="Arial" pitchFamily="34" charset="0"/>
              </a:rPr>
              <a:t>, </a:t>
            </a:r>
            <a:r>
              <a:rPr lang="en-US" sz="2000" dirty="0" err="1">
                <a:latin typeface="Arial" pitchFamily="34" charset="0"/>
                <a:cs typeface="Arial" pitchFamily="34" charset="0"/>
              </a:rPr>
              <a:t>thuốc</a:t>
            </a:r>
            <a:r>
              <a:rPr lang="en-US" sz="2000" dirty="0">
                <a:latin typeface="Arial" pitchFamily="34" charset="0"/>
                <a:cs typeface="Arial" pitchFamily="34" charset="0"/>
              </a:rPr>
              <a:t> </a:t>
            </a:r>
            <a:r>
              <a:rPr lang="en-US" sz="2000" dirty="0" err="1">
                <a:latin typeface="Arial" pitchFamily="34" charset="0"/>
                <a:cs typeface="Arial" pitchFamily="34" charset="0"/>
              </a:rPr>
              <a:t>lá</a:t>
            </a:r>
            <a:r>
              <a:rPr lang="en-US" sz="2000" dirty="0">
                <a:latin typeface="Arial" pitchFamily="34" charset="0"/>
                <a:cs typeface="Arial" pitchFamily="34" charset="0"/>
              </a:rPr>
              <a:t> </a:t>
            </a:r>
            <a:r>
              <a:rPr lang="en-US" sz="2000" dirty="0" err="1">
                <a:latin typeface="Arial" pitchFamily="34" charset="0"/>
                <a:cs typeface="Arial" pitchFamily="34" charset="0"/>
              </a:rPr>
              <a:t>và</a:t>
            </a:r>
            <a:r>
              <a:rPr lang="en-US" sz="2000" dirty="0">
                <a:latin typeface="Arial" pitchFamily="34" charset="0"/>
                <a:cs typeface="Arial" pitchFamily="34" charset="0"/>
              </a:rPr>
              <a:t> </a:t>
            </a:r>
            <a:r>
              <a:rPr lang="en-US" sz="2000" dirty="0" err="1">
                <a:latin typeface="Arial" pitchFamily="34" charset="0"/>
                <a:cs typeface="Arial" pitchFamily="34" charset="0"/>
              </a:rPr>
              <a:t>các</a:t>
            </a:r>
            <a:r>
              <a:rPr lang="en-US" sz="2000" dirty="0">
                <a:latin typeface="Arial" pitchFamily="34" charset="0"/>
                <a:cs typeface="Arial" pitchFamily="34" charset="0"/>
              </a:rPr>
              <a:t> </a:t>
            </a:r>
            <a:r>
              <a:rPr lang="en-US" sz="2000" dirty="0" err="1">
                <a:latin typeface="Arial" pitchFamily="34" charset="0"/>
                <a:cs typeface="Arial" pitchFamily="34" charset="0"/>
              </a:rPr>
              <a:t>chất</a:t>
            </a:r>
            <a:r>
              <a:rPr lang="en-US" sz="2000" dirty="0">
                <a:latin typeface="Arial" pitchFamily="34" charset="0"/>
                <a:cs typeface="Arial" pitchFamily="34" charset="0"/>
              </a:rPr>
              <a:t> </a:t>
            </a:r>
            <a:r>
              <a:rPr lang="en-US" sz="2000" dirty="0" err="1">
                <a:latin typeface="Arial" pitchFamily="34" charset="0"/>
                <a:cs typeface="Arial" pitchFamily="34" charset="0"/>
              </a:rPr>
              <a:t>sử</a:t>
            </a:r>
            <a:r>
              <a:rPr lang="en-US" sz="2000" dirty="0">
                <a:latin typeface="Arial" pitchFamily="34" charset="0"/>
                <a:cs typeface="Arial" pitchFamily="34" charset="0"/>
              </a:rPr>
              <a:t> </a:t>
            </a:r>
            <a:r>
              <a:rPr lang="en-US" sz="2000" dirty="0" err="1">
                <a:latin typeface="Arial" pitchFamily="34" charset="0"/>
                <a:cs typeface="Arial" pitchFamily="34" charset="0"/>
              </a:rPr>
              <a:t>dụng</a:t>
            </a:r>
            <a:r>
              <a:rPr lang="en-US" sz="2000" dirty="0">
                <a:latin typeface="Arial" pitchFamily="34" charset="0"/>
                <a:cs typeface="Arial" pitchFamily="34" charset="0"/>
              </a:rPr>
              <a:t> </a:t>
            </a:r>
            <a:r>
              <a:rPr lang="en-US" sz="2000" dirty="0" err="1">
                <a:latin typeface="Arial" pitchFamily="34" charset="0"/>
                <a:cs typeface="Arial" pitchFamily="34" charset="0"/>
              </a:rPr>
              <a:t>như</a:t>
            </a:r>
            <a:r>
              <a:rPr lang="en-US" sz="2000" dirty="0">
                <a:latin typeface="Arial" pitchFamily="34" charset="0"/>
                <a:cs typeface="Arial" pitchFamily="34" charset="0"/>
              </a:rPr>
              <a:t> </a:t>
            </a:r>
            <a:r>
              <a:rPr lang="en-US" sz="2000" dirty="0" err="1">
                <a:latin typeface="Arial" pitchFamily="34" charset="0"/>
                <a:cs typeface="Arial" pitchFamily="34" charset="0"/>
              </a:rPr>
              <a:t>dược</a:t>
            </a:r>
            <a:r>
              <a:rPr lang="en-US" sz="2000" dirty="0">
                <a:latin typeface="Arial" pitchFamily="34" charset="0"/>
                <a:cs typeface="Arial" pitchFamily="34" charset="0"/>
              </a:rPr>
              <a:t> </a:t>
            </a:r>
            <a:r>
              <a:rPr lang="en-US" sz="2000" dirty="0" err="1">
                <a:latin typeface="Arial" pitchFamily="34" charset="0"/>
                <a:cs typeface="Arial" pitchFamily="34" charset="0"/>
              </a:rPr>
              <a:t>phẩm</a:t>
            </a:r>
            <a:r>
              <a:rPr lang="en-US" sz="2000" dirty="0" smtClean="0">
                <a:latin typeface="Arial" pitchFamily="34" charset="0"/>
                <a:cs typeface="Arial" pitchFamily="34" charset="0"/>
              </a:rPr>
              <a:t>.</a:t>
            </a:r>
          </a:p>
          <a:p>
            <a:r>
              <a:rPr lang="en-US" sz="2000" i="1" dirty="0" smtClean="0">
                <a:latin typeface="Arial" pitchFamily="34" charset="0"/>
                <a:cs typeface="Arial" pitchFamily="34" charset="0"/>
              </a:rPr>
              <a:t>- </a:t>
            </a:r>
            <a:r>
              <a:rPr lang="en-US" sz="2000" i="1" dirty="0" err="1" smtClean="0">
                <a:latin typeface="Arial" pitchFamily="34" charset="0"/>
                <a:cs typeface="Arial" pitchFamily="34" charset="0"/>
              </a:rPr>
              <a:t>Thực</a:t>
            </a:r>
            <a:r>
              <a:rPr lang="en-US" sz="2000" i="1" dirty="0" smtClean="0">
                <a:latin typeface="Arial" pitchFamily="34" charset="0"/>
                <a:cs typeface="Arial" pitchFamily="34" charset="0"/>
              </a:rPr>
              <a:t> </a:t>
            </a:r>
            <a:r>
              <a:rPr lang="en-US" sz="2000" i="1" dirty="0" err="1">
                <a:latin typeface="Arial" pitchFamily="34" charset="0"/>
                <a:cs typeface="Arial" pitchFamily="34" charset="0"/>
              </a:rPr>
              <a:t>phẩm</a:t>
            </a:r>
            <a:r>
              <a:rPr lang="en-US" sz="2000" i="1" dirty="0">
                <a:latin typeface="Arial" pitchFamily="34" charset="0"/>
                <a:cs typeface="Arial" pitchFamily="34" charset="0"/>
              </a:rPr>
              <a:t> </a:t>
            </a:r>
            <a:r>
              <a:rPr lang="en-US" sz="2000" i="1" dirty="0" err="1">
                <a:latin typeface="Arial" pitchFamily="34" charset="0"/>
                <a:cs typeface="Arial" pitchFamily="34" charset="0"/>
              </a:rPr>
              <a:t>tăng</a:t>
            </a:r>
            <a:r>
              <a:rPr lang="en-US" sz="2000" i="1" dirty="0">
                <a:latin typeface="Arial" pitchFamily="34" charset="0"/>
                <a:cs typeface="Arial" pitchFamily="34" charset="0"/>
              </a:rPr>
              <a:t> </a:t>
            </a:r>
            <a:r>
              <a:rPr lang="en-US" sz="2000" i="1" dirty="0" err="1">
                <a:latin typeface="Arial" pitchFamily="34" charset="0"/>
                <a:cs typeface="Arial" pitchFamily="34" charset="0"/>
              </a:rPr>
              <a:t>cường</a:t>
            </a:r>
            <a:r>
              <a:rPr lang="en-US" sz="2000" i="1" dirty="0">
                <a:latin typeface="Arial" pitchFamily="34" charset="0"/>
                <a:cs typeface="Arial" pitchFamily="34" charset="0"/>
              </a:rPr>
              <a:t> vi </a:t>
            </a:r>
            <a:r>
              <a:rPr lang="en-US" sz="2000" i="1" dirty="0" err="1">
                <a:latin typeface="Arial" pitchFamily="34" charset="0"/>
                <a:cs typeface="Arial" pitchFamily="34" charset="0"/>
              </a:rPr>
              <a:t>chất</a:t>
            </a:r>
            <a:r>
              <a:rPr lang="en-US" sz="2000" i="1" dirty="0">
                <a:latin typeface="Arial" pitchFamily="34" charset="0"/>
                <a:cs typeface="Arial" pitchFamily="34" charset="0"/>
              </a:rPr>
              <a:t> </a:t>
            </a:r>
            <a:r>
              <a:rPr lang="en-US" sz="2000" i="1" dirty="0" err="1">
                <a:latin typeface="Arial" pitchFamily="34" charset="0"/>
                <a:cs typeface="Arial" pitchFamily="34" charset="0"/>
              </a:rPr>
              <a:t>dinh</a:t>
            </a:r>
            <a:r>
              <a:rPr lang="en-US" sz="2000" i="1" dirty="0">
                <a:latin typeface="Arial" pitchFamily="34" charset="0"/>
                <a:cs typeface="Arial" pitchFamily="34" charset="0"/>
              </a:rPr>
              <a:t> </a:t>
            </a:r>
            <a:r>
              <a:rPr lang="en-US" sz="2000" i="1" dirty="0" err="1">
                <a:latin typeface="Arial" pitchFamily="34" charset="0"/>
                <a:cs typeface="Arial" pitchFamily="34" charset="0"/>
              </a:rPr>
              <a:t>dưỡng</a:t>
            </a:r>
            <a:r>
              <a:rPr lang="en-US" sz="2000" dirty="0">
                <a:latin typeface="Arial" pitchFamily="34" charset="0"/>
                <a:cs typeface="Arial" pitchFamily="34" charset="0"/>
              </a:rPr>
              <a:t> </a:t>
            </a:r>
            <a:r>
              <a:rPr lang="en-US" sz="2000" dirty="0" err="1">
                <a:latin typeface="Arial" pitchFamily="34" charset="0"/>
                <a:cs typeface="Arial" pitchFamily="34" charset="0"/>
              </a:rPr>
              <a:t>là</a:t>
            </a:r>
            <a:r>
              <a:rPr lang="en-US" sz="2000" dirty="0">
                <a:latin typeface="Arial" pitchFamily="34" charset="0"/>
                <a:cs typeface="Arial" pitchFamily="34" charset="0"/>
              </a:rPr>
              <a:t> </a:t>
            </a:r>
            <a:r>
              <a:rPr lang="en-US" sz="2000" dirty="0" err="1">
                <a:latin typeface="Arial" pitchFamily="34" charset="0"/>
                <a:cs typeface="Arial" pitchFamily="34" charset="0"/>
              </a:rPr>
              <a:t>thực</a:t>
            </a:r>
            <a:r>
              <a:rPr lang="en-US" sz="2000" dirty="0">
                <a:latin typeface="Arial" pitchFamily="34" charset="0"/>
                <a:cs typeface="Arial" pitchFamily="34" charset="0"/>
              </a:rPr>
              <a:t> </a:t>
            </a:r>
            <a:r>
              <a:rPr lang="en-US" sz="2000" dirty="0" err="1">
                <a:latin typeface="Arial" pitchFamily="34" charset="0"/>
                <a:cs typeface="Arial" pitchFamily="34" charset="0"/>
              </a:rPr>
              <a:t>phẩm</a:t>
            </a:r>
            <a:r>
              <a:rPr lang="en-US" sz="2000" dirty="0">
                <a:latin typeface="Arial" pitchFamily="34" charset="0"/>
                <a:cs typeface="Arial" pitchFamily="34" charset="0"/>
              </a:rPr>
              <a:t> </a:t>
            </a:r>
            <a:r>
              <a:rPr lang="en-US" sz="2000" dirty="0" err="1">
                <a:latin typeface="Arial" pitchFamily="34" charset="0"/>
                <a:cs typeface="Arial" pitchFamily="34" charset="0"/>
              </a:rPr>
              <a:t>được</a:t>
            </a:r>
            <a:r>
              <a:rPr lang="en-US" sz="2000" dirty="0">
                <a:latin typeface="Arial" pitchFamily="34" charset="0"/>
                <a:cs typeface="Arial" pitchFamily="34" charset="0"/>
              </a:rPr>
              <a:t> </a:t>
            </a:r>
            <a:r>
              <a:rPr lang="en-US" sz="2000" dirty="0" err="1">
                <a:latin typeface="Arial" pitchFamily="34" charset="0"/>
                <a:cs typeface="Arial" pitchFamily="34" charset="0"/>
              </a:rPr>
              <a:t>bổ</a:t>
            </a:r>
            <a:r>
              <a:rPr lang="en-US" sz="2000" dirty="0">
                <a:latin typeface="Arial" pitchFamily="34" charset="0"/>
                <a:cs typeface="Arial" pitchFamily="34" charset="0"/>
              </a:rPr>
              <a:t> sung vitamin, </a:t>
            </a:r>
            <a:r>
              <a:rPr lang="en-US" sz="2000" dirty="0" err="1">
                <a:latin typeface="Arial" pitchFamily="34" charset="0"/>
                <a:cs typeface="Arial" pitchFamily="34" charset="0"/>
              </a:rPr>
              <a:t>chất</a:t>
            </a:r>
            <a:r>
              <a:rPr lang="en-US" sz="2000" dirty="0">
                <a:latin typeface="Arial" pitchFamily="34" charset="0"/>
                <a:cs typeface="Arial" pitchFamily="34" charset="0"/>
              </a:rPr>
              <a:t> </a:t>
            </a:r>
            <a:r>
              <a:rPr lang="en-US" sz="2000" dirty="0" err="1">
                <a:latin typeface="Arial" pitchFamily="34" charset="0"/>
                <a:cs typeface="Arial" pitchFamily="34" charset="0"/>
              </a:rPr>
              <a:t>khoáng</a:t>
            </a:r>
            <a:r>
              <a:rPr lang="en-US" sz="2000" dirty="0">
                <a:latin typeface="Arial" pitchFamily="34" charset="0"/>
                <a:cs typeface="Arial" pitchFamily="34" charset="0"/>
              </a:rPr>
              <a:t>, </a:t>
            </a:r>
            <a:r>
              <a:rPr lang="en-US" sz="2000" dirty="0" err="1">
                <a:latin typeface="Arial" pitchFamily="34" charset="0"/>
                <a:cs typeface="Arial" pitchFamily="34" charset="0"/>
              </a:rPr>
              <a:t>chất</a:t>
            </a:r>
            <a:r>
              <a:rPr lang="en-US" sz="2000" dirty="0">
                <a:latin typeface="Arial" pitchFamily="34" charset="0"/>
                <a:cs typeface="Arial" pitchFamily="34" charset="0"/>
              </a:rPr>
              <a:t> vi </a:t>
            </a:r>
            <a:r>
              <a:rPr lang="en-US" sz="2000" dirty="0" err="1">
                <a:latin typeface="Arial" pitchFamily="34" charset="0"/>
                <a:cs typeface="Arial" pitchFamily="34" charset="0"/>
              </a:rPr>
              <a:t>lượng</a:t>
            </a:r>
            <a:r>
              <a:rPr lang="en-US" sz="2000" dirty="0">
                <a:latin typeface="Arial" pitchFamily="34" charset="0"/>
                <a:cs typeface="Arial" pitchFamily="34" charset="0"/>
              </a:rPr>
              <a:t> </a:t>
            </a:r>
            <a:r>
              <a:rPr lang="en-US" sz="2000" dirty="0" err="1">
                <a:latin typeface="Arial" pitchFamily="34" charset="0"/>
                <a:cs typeface="Arial" pitchFamily="34" charset="0"/>
              </a:rPr>
              <a:t>nhằm</a:t>
            </a:r>
            <a:r>
              <a:rPr lang="en-US" sz="2000" dirty="0">
                <a:latin typeface="Arial" pitchFamily="34" charset="0"/>
                <a:cs typeface="Arial" pitchFamily="34" charset="0"/>
              </a:rPr>
              <a:t> </a:t>
            </a:r>
            <a:r>
              <a:rPr lang="en-US" sz="2000" dirty="0" err="1">
                <a:latin typeface="Arial" pitchFamily="34" charset="0"/>
                <a:cs typeface="Arial" pitchFamily="34" charset="0"/>
              </a:rPr>
              <a:t>phòng</a:t>
            </a:r>
            <a:r>
              <a:rPr lang="en-US" sz="2000" dirty="0">
                <a:latin typeface="Arial" pitchFamily="34" charset="0"/>
                <a:cs typeface="Arial" pitchFamily="34" charset="0"/>
              </a:rPr>
              <a:t> </a:t>
            </a:r>
            <a:r>
              <a:rPr lang="en-US" sz="2000" dirty="0" err="1">
                <a:latin typeface="Arial" pitchFamily="34" charset="0"/>
                <a:cs typeface="Arial" pitchFamily="34" charset="0"/>
              </a:rPr>
              <a:t>ngừa</a:t>
            </a:r>
            <a:r>
              <a:rPr lang="en-US" sz="2000" dirty="0">
                <a:latin typeface="Arial" pitchFamily="34" charset="0"/>
                <a:cs typeface="Arial" pitchFamily="34" charset="0"/>
              </a:rPr>
              <a:t>, </a:t>
            </a:r>
            <a:r>
              <a:rPr lang="en-US" sz="2000" dirty="0" err="1">
                <a:latin typeface="Arial" pitchFamily="34" charset="0"/>
                <a:cs typeface="Arial" pitchFamily="34" charset="0"/>
              </a:rPr>
              <a:t>khắc</a:t>
            </a:r>
            <a:r>
              <a:rPr lang="en-US" sz="2000" dirty="0">
                <a:latin typeface="Arial" pitchFamily="34" charset="0"/>
                <a:cs typeface="Arial" pitchFamily="34" charset="0"/>
              </a:rPr>
              <a:t> </a:t>
            </a:r>
            <a:r>
              <a:rPr lang="en-US" sz="2000" dirty="0" err="1">
                <a:latin typeface="Arial" pitchFamily="34" charset="0"/>
                <a:cs typeface="Arial" pitchFamily="34" charset="0"/>
              </a:rPr>
              <a:t>phục</a:t>
            </a:r>
            <a:r>
              <a:rPr lang="en-US" sz="2000" dirty="0">
                <a:latin typeface="Arial" pitchFamily="34" charset="0"/>
                <a:cs typeface="Arial" pitchFamily="34" charset="0"/>
              </a:rPr>
              <a:t> </a:t>
            </a:r>
            <a:r>
              <a:rPr lang="en-US" sz="2000" dirty="0" err="1">
                <a:latin typeface="Arial" pitchFamily="34" charset="0"/>
                <a:cs typeface="Arial" pitchFamily="34" charset="0"/>
              </a:rPr>
              <a:t>sự</a:t>
            </a:r>
            <a:r>
              <a:rPr lang="en-US" sz="2000" dirty="0">
                <a:latin typeface="Arial" pitchFamily="34" charset="0"/>
                <a:cs typeface="Arial" pitchFamily="34" charset="0"/>
              </a:rPr>
              <a:t> </a:t>
            </a:r>
            <a:r>
              <a:rPr lang="en-US" sz="2000" dirty="0" err="1">
                <a:latin typeface="Arial" pitchFamily="34" charset="0"/>
                <a:cs typeface="Arial" pitchFamily="34" charset="0"/>
              </a:rPr>
              <a:t>thiếu</a:t>
            </a:r>
            <a:r>
              <a:rPr lang="en-US" sz="2000" dirty="0">
                <a:latin typeface="Arial" pitchFamily="34" charset="0"/>
                <a:cs typeface="Arial" pitchFamily="34" charset="0"/>
              </a:rPr>
              <a:t> </a:t>
            </a:r>
            <a:r>
              <a:rPr lang="en-US" sz="2000" dirty="0" err="1">
                <a:latin typeface="Arial" pitchFamily="34" charset="0"/>
                <a:cs typeface="Arial" pitchFamily="34" charset="0"/>
              </a:rPr>
              <a:t>hụt</a:t>
            </a:r>
            <a:r>
              <a:rPr lang="en-US" sz="2000" dirty="0">
                <a:latin typeface="Arial" pitchFamily="34" charset="0"/>
                <a:cs typeface="Arial" pitchFamily="34" charset="0"/>
              </a:rPr>
              <a:t> </a:t>
            </a:r>
            <a:r>
              <a:rPr lang="en-US" sz="2000" dirty="0" err="1">
                <a:latin typeface="Arial" pitchFamily="34" charset="0"/>
                <a:cs typeface="Arial" pitchFamily="34" charset="0"/>
              </a:rPr>
              <a:t>các</a:t>
            </a:r>
            <a:r>
              <a:rPr lang="en-US" sz="2000" dirty="0">
                <a:latin typeface="Arial" pitchFamily="34" charset="0"/>
                <a:cs typeface="Arial" pitchFamily="34" charset="0"/>
              </a:rPr>
              <a:t> </a:t>
            </a:r>
            <a:r>
              <a:rPr lang="en-US" sz="2000" dirty="0" err="1">
                <a:latin typeface="Arial" pitchFamily="34" charset="0"/>
                <a:cs typeface="Arial" pitchFamily="34" charset="0"/>
              </a:rPr>
              <a:t>chất</a:t>
            </a:r>
            <a:r>
              <a:rPr lang="en-US" sz="2000" dirty="0">
                <a:latin typeface="Arial" pitchFamily="34" charset="0"/>
                <a:cs typeface="Arial" pitchFamily="34" charset="0"/>
              </a:rPr>
              <a:t> </a:t>
            </a:r>
            <a:r>
              <a:rPr lang="en-US" sz="2000" dirty="0" err="1">
                <a:latin typeface="Arial" pitchFamily="34" charset="0"/>
                <a:cs typeface="Arial" pitchFamily="34" charset="0"/>
              </a:rPr>
              <a:t>đó</a:t>
            </a:r>
            <a:r>
              <a:rPr lang="en-US" sz="2000" dirty="0">
                <a:latin typeface="Arial" pitchFamily="34" charset="0"/>
                <a:cs typeface="Arial" pitchFamily="34" charset="0"/>
              </a:rPr>
              <a:t> </a:t>
            </a:r>
            <a:r>
              <a:rPr lang="en-US" sz="2000" dirty="0" err="1">
                <a:latin typeface="Arial" pitchFamily="34" charset="0"/>
                <a:cs typeface="Arial" pitchFamily="34" charset="0"/>
              </a:rPr>
              <a:t>đối</a:t>
            </a:r>
            <a:r>
              <a:rPr lang="en-US" sz="2000" dirty="0">
                <a:latin typeface="Arial" pitchFamily="34" charset="0"/>
                <a:cs typeface="Arial" pitchFamily="34" charset="0"/>
              </a:rPr>
              <a:t> </a:t>
            </a:r>
            <a:r>
              <a:rPr lang="en-US" sz="2000" dirty="0" err="1">
                <a:latin typeface="Arial" pitchFamily="34" charset="0"/>
                <a:cs typeface="Arial" pitchFamily="34" charset="0"/>
              </a:rPr>
              <a:t>với</a:t>
            </a:r>
            <a:r>
              <a:rPr lang="en-US" sz="2000" dirty="0">
                <a:latin typeface="Arial" pitchFamily="34" charset="0"/>
                <a:cs typeface="Arial" pitchFamily="34" charset="0"/>
              </a:rPr>
              <a:t> </a:t>
            </a:r>
            <a:r>
              <a:rPr lang="en-US" sz="2000" dirty="0" err="1">
                <a:latin typeface="Arial" pitchFamily="34" charset="0"/>
                <a:cs typeface="Arial" pitchFamily="34" charset="0"/>
              </a:rPr>
              <a:t>sức</a:t>
            </a:r>
            <a:r>
              <a:rPr lang="en-US" sz="2000" dirty="0">
                <a:latin typeface="Arial" pitchFamily="34" charset="0"/>
                <a:cs typeface="Arial" pitchFamily="34" charset="0"/>
              </a:rPr>
              <a:t> </a:t>
            </a:r>
            <a:r>
              <a:rPr lang="en-US" sz="2000" dirty="0" err="1">
                <a:latin typeface="Arial" pitchFamily="34" charset="0"/>
                <a:cs typeface="Arial" pitchFamily="34" charset="0"/>
              </a:rPr>
              <a:t>khỏe</a:t>
            </a:r>
            <a:r>
              <a:rPr lang="en-US" sz="2000" dirty="0">
                <a:latin typeface="Arial" pitchFamily="34" charset="0"/>
                <a:cs typeface="Arial" pitchFamily="34" charset="0"/>
              </a:rPr>
              <a:t> </a:t>
            </a:r>
            <a:r>
              <a:rPr lang="en-US" sz="2000" dirty="0" err="1">
                <a:latin typeface="Arial" pitchFamily="34" charset="0"/>
                <a:cs typeface="Arial" pitchFamily="34" charset="0"/>
              </a:rPr>
              <a:t>cộng</a:t>
            </a:r>
            <a:r>
              <a:rPr lang="en-US" sz="2000" dirty="0">
                <a:latin typeface="Arial" pitchFamily="34" charset="0"/>
                <a:cs typeface="Arial" pitchFamily="34" charset="0"/>
              </a:rPr>
              <a:t> </a:t>
            </a:r>
            <a:r>
              <a:rPr lang="en-US" sz="2000" dirty="0" err="1">
                <a:latin typeface="Arial" pitchFamily="34" charset="0"/>
                <a:cs typeface="Arial" pitchFamily="34" charset="0"/>
              </a:rPr>
              <a:t>đồng</a:t>
            </a:r>
            <a:r>
              <a:rPr lang="en-US" sz="2000" dirty="0">
                <a:latin typeface="Arial" pitchFamily="34" charset="0"/>
                <a:cs typeface="Arial" pitchFamily="34" charset="0"/>
              </a:rPr>
              <a:t> hay </a:t>
            </a:r>
            <a:r>
              <a:rPr lang="en-US" sz="2000" dirty="0" err="1">
                <a:latin typeface="Arial" pitchFamily="34" charset="0"/>
                <a:cs typeface="Arial" pitchFamily="34" charset="0"/>
              </a:rPr>
              <a:t>nhóm</a:t>
            </a:r>
            <a:r>
              <a:rPr lang="en-US" sz="2000" dirty="0">
                <a:latin typeface="Arial" pitchFamily="34" charset="0"/>
                <a:cs typeface="Arial" pitchFamily="34" charset="0"/>
              </a:rPr>
              <a:t> </a:t>
            </a:r>
            <a:r>
              <a:rPr lang="en-US" sz="2000" dirty="0" err="1">
                <a:latin typeface="Arial" pitchFamily="34" charset="0"/>
                <a:cs typeface="Arial" pitchFamily="34" charset="0"/>
              </a:rPr>
              <a:t>đối</a:t>
            </a:r>
            <a:r>
              <a:rPr lang="en-US" sz="2000" dirty="0">
                <a:latin typeface="Arial" pitchFamily="34" charset="0"/>
                <a:cs typeface="Arial" pitchFamily="34" charset="0"/>
              </a:rPr>
              <a:t> </a:t>
            </a:r>
            <a:r>
              <a:rPr lang="en-US" sz="2000" dirty="0" err="1">
                <a:latin typeface="Arial" pitchFamily="34" charset="0"/>
                <a:cs typeface="Arial" pitchFamily="34" charset="0"/>
              </a:rPr>
              <a:t>tượng</a:t>
            </a:r>
            <a:r>
              <a:rPr lang="en-US" sz="2000" dirty="0">
                <a:latin typeface="Arial" pitchFamily="34" charset="0"/>
                <a:cs typeface="Arial" pitchFamily="34" charset="0"/>
              </a:rPr>
              <a:t> </a:t>
            </a:r>
            <a:r>
              <a:rPr lang="en-US" sz="2000" dirty="0" err="1">
                <a:latin typeface="Arial" pitchFamily="34" charset="0"/>
                <a:cs typeface="Arial" pitchFamily="34" charset="0"/>
              </a:rPr>
              <a:t>cụ</a:t>
            </a:r>
            <a:r>
              <a:rPr lang="en-US" sz="2000" dirty="0">
                <a:latin typeface="Arial" pitchFamily="34" charset="0"/>
                <a:cs typeface="Arial" pitchFamily="34" charset="0"/>
              </a:rPr>
              <a:t> </a:t>
            </a:r>
            <a:r>
              <a:rPr lang="en-US" sz="2000" dirty="0" err="1">
                <a:latin typeface="Arial" pitchFamily="34" charset="0"/>
                <a:cs typeface="Arial" pitchFamily="34" charset="0"/>
              </a:rPr>
              <a:t>thể</a:t>
            </a:r>
            <a:r>
              <a:rPr lang="en-US" sz="2000" dirty="0">
                <a:latin typeface="Arial" pitchFamily="34" charset="0"/>
                <a:cs typeface="Arial" pitchFamily="34" charset="0"/>
              </a:rPr>
              <a:t> </a:t>
            </a:r>
            <a:r>
              <a:rPr lang="en-US" sz="2000" dirty="0" err="1">
                <a:latin typeface="Arial" pitchFamily="34" charset="0"/>
                <a:cs typeface="Arial" pitchFamily="34" charset="0"/>
              </a:rPr>
              <a:t>trong</a:t>
            </a:r>
            <a:r>
              <a:rPr lang="en-US" sz="2000" dirty="0">
                <a:latin typeface="Arial" pitchFamily="34" charset="0"/>
                <a:cs typeface="Arial" pitchFamily="34" charset="0"/>
              </a:rPr>
              <a:t> </a:t>
            </a:r>
            <a:r>
              <a:rPr lang="en-US" sz="2000" dirty="0" err="1">
                <a:latin typeface="Arial" pitchFamily="34" charset="0"/>
                <a:cs typeface="Arial" pitchFamily="34" charset="0"/>
              </a:rPr>
              <a:t>cộng</a:t>
            </a:r>
            <a:r>
              <a:rPr lang="en-US" sz="2000" dirty="0">
                <a:latin typeface="Arial" pitchFamily="34" charset="0"/>
                <a:cs typeface="Arial" pitchFamily="34" charset="0"/>
              </a:rPr>
              <a:t> </a:t>
            </a:r>
            <a:r>
              <a:rPr lang="en-US" sz="2000" dirty="0" err="1">
                <a:latin typeface="Arial" pitchFamily="34" charset="0"/>
                <a:cs typeface="Arial" pitchFamily="34" charset="0"/>
              </a:rPr>
              <a:t>đồng</a:t>
            </a:r>
            <a:r>
              <a:rPr lang="en-US" sz="2000" dirty="0">
                <a:latin typeface="Arial" pitchFamily="34" charset="0"/>
                <a:cs typeface="Arial" pitchFamily="34" charset="0"/>
              </a:rPr>
              <a:t>.</a:t>
            </a:r>
          </a:p>
          <a:p>
            <a:r>
              <a:rPr lang="en-US" sz="2000" dirty="0" smtClean="0">
                <a:solidFill>
                  <a:srgbClr val="FF0000"/>
                </a:solidFill>
                <a:latin typeface="Arial" pitchFamily="34" charset="0"/>
                <a:cs typeface="Arial" pitchFamily="34" charset="0"/>
              </a:rPr>
              <a:t>-</a:t>
            </a:r>
            <a:r>
              <a:rPr lang="en-US" sz="2000" dirty="0">
                <a:solidFill>
                  <a:srgbClr val="FF0000"/>
                </a:solidFill>
                <a:latin typeface="Arial" pitchFamily="34" charset="0"/>
                <a:cs typeface="Arial" pitchFamily="34" charset="0"/>
              </a:rPr>
              <a:t> </a:t>
            </a:r>
            <a:r>
              <a:rPr lang="en-US" sz="2000" i="1" dirty="0" err="1">
                <a:solidFill>
                  <a:srgbClr val="FF0000"/>
                </a:solidFill>
                <a:latin typeface="Arial" pitchFamily="34" charset="0"/>
                <a:cs typeface="Arial" pitchFamily="34" charset="0"/>
              </a:rPr>
              <a:t>Thực</a:t>
            </a:r>
            <a:r>
              <a:rPr lang="en-US" sz="2000" i="1" dirty="0">
                <a:solidFill>
                  <a:srgbClr val="FF0000"/>
                </a:solidFill>
                <a:latin typeface="Arial" pitchFamily="34" charset="0"/>
                <a:cs typeface="Arial" pitchFamily="34" charset="0"/>
              </a:rPr>
              <a:t> </a:t>
            </a:r>
            <a:r>
              <a:rPr lang="en-US" sz="2000" i="1" dirty="0" err="1">
                <a:solidFill>
                  <a:srgbClr val="FF0000"/>
                </a:solidFill>
                <a:latin typeface="Arial" pitchFamily="34" charset="0"/>
                <a:cs typeface="Arial" pitchFamily="34" charset="0"/>
              </a:rPr>
              <a:t>phẩm</a:t>
            </a:r>
            <a:r>
              <a:rPr lang="en-US" sz="2000" i="1" dirty="0">
                <a:solidFill>
                  <a:srgbClr val="FF0000"/>
                </a:solidFill>
                <a:latin typeface="Arial" pitchFamily="34" charset="0"/>
                <a:cs typeface="Arial" pitchFamily="34" charset="0"/>
              </a:rPr>
              <a:t> </a:t>
            </a:r>
            <a:r>
              <a:rPr lang="en-US" sz="2000" i="1" dirty="0" err="1">
                <a:solidFill>
                  <a:srgbClr val="FF0000"/>
                </a:solidFill>
                <a:latin typeface="Arial" pitchFamily="34" charset="0"/>
                <a:cs typeface="Arial" pitchFamily="34" charset="0"/>
              </a:rPr>
              <a:t>chức</a:t>
            </a:r>
            <a:r>
              <a:rPr lang="en-US" sz="2000" i="1" dirty="0">
                <a:solidFill>
                  <a:srgbClr val="FF0000"/>
                </a:solidFill>
                <a:latin typeface="Arial" pitchFamily="34" charset="0"/>
                <a:cs typeface="Arial" pitchFamily="34" charset="0"/>
              </a:rPr>
              <a:t> </a:t>
            </a:r>
            <a:r>
              <a:rPr lang="en-US" sz="2000" i="1" dirty="0" err="1">
                <a:solidFill>
                  <a:srgbClr val="FF0000"/>
                </a:solidFill>
                <a:latin typeface="Arial" pitchFamily="34" charset="0"/>
                <a:cs typeface="Arial" pitchFamily="34" charset="0"/>
              </a:rPr>
              <a:t>năng</a:t>
            </a:r>
            <a:r>
              <a:rPr lang="en-US" sz="2000" dirty="0">
                <a:latin typeface="Arial" pitchFamily="34" charset="0"/>
                <a:cs typeface="Arial" pitchFamily="34" charset="0"/>
              </a:rPr>
              <a:t> </a:t>
            </a:r>
            <a:r>
              <a:rPr lang="en-US" sz="2000" dirty="0" err="1">
                <a:latin typeface="Arial" pitchFamily="34" charset="0"/>
                <a:cs typeface="Arial" pitchFamily="34" charset="0"/>
              </a:rPr>
              <a:t>là</a:t>
            </a:r>
            <a:r>
              <a:rPr lang="en-US" sz="2000" dirty="0">
                <a:latin typeface="Arial" pitchFamily="34" charset="0"/>
                <a:cs typeface="Arial" pitchFamily="34" charset="0"/>
              </a:rPr>
              <a:t> </a:t>
            </a:r>
            <a:r>
              <a:rPr lang="en-US" sz="2000" dirty="0" err="1">
                <a:latin typeface="Arial" pitchFamily="34" charset="0"/>
                <a:cs typeface="Arial" pitchFamily="34" charset="0"/>
              </a:rPr>
              <a:t>thực</a:t>
            </a:r>
            <a:r>
              <a:rPr lang="en-US" sz="2000" dirty="0">
                <a:latin typeface="Arial" pitchFamily="34" charset="0"/>
                <a:cs typeface="Arial" pitchFamily="34" charset="0"/>
              </a:rPr>
              <a:t> </a:t>
            </a:r>
            <a:r>
              <a:rPr lang="en-US" sz="2000" dirty="0" err="1">
                <a:latin typeface="Arial" pitchFamily="34" charset="0"/>
                <a:cs typeface="Arial" pitchFamily="34" charset="0"/>
              </a:rPr>
              <a:t>phẩm</a:t>
            </a:r>
            <a:r>
              <a:rPr lang="en-US" sz="2000" dirty="0">
                <a:latin typeface="Arial" pitchFamily="34" charset="0"/>
                <a:cs typeface="Arial" pitchFamily="34" charset="0"/>
              </a:rPr>
              <a:t> </a:t>
            </a:r>
            <a:r>
              <a:rPr lang="en-US" sz="2000" dirty="0" err="1">
                <a:latin typeface="Arial" pitchFamily="34" charset="0"/>
                <a:cs typeface="Arial" pitchFamily="34" charset="0"/>
              </a:rPr>
              <a:t>dùng</a:t>
            </a:r>
            <a:r>
              <a:rPr lang="en-US" sz="2000" dirty="0">
                <a:latin typeface="Arial" pitchFamily="34" charset="0"/>
                <a:cs typeface="Arial" pitchFamily="34" charset="0"/>
              </a:rPr>
              <a:t> </a:t>
            </a:r>
            <a:r>
              <a:rPr lang="en-US" sz="2000" dirty="0" err="1">
                <a:latin typeface="Arial" pitchFamily="34" charset="0"/>
                <a:cs typeface="Arial" pitchFamily="34" charset="0"/>
              </a:rPr>
              <a:t>để</a:t>
            </a:r>
            <a:r>
              <a:rPr lang="en-US" sz="2000" dirty="0">
                <a:latin typeface="Arial" pitchFamily="34" charset="0"/>
                <a:cs typeface="Arial" pitchFamily="34" charset="0"/>
              </a:rPr>
              <a:t> </a:t>
            </a:r>
            <a:r>
              <a:rPr lang="en-US" sz="2000" dirty="0" err="1">
                <a:latin typeface="Arial" pitchFamily="34" charset="0"/>
                <a:cs typeface="Arial" pitchFamily="34" charset="0"/>
              </a:rPr>
              <a:t>hỗ</a:t>
            </a:r>
            <a:r>
              <a:rPr lang="en-US" sz="2000" dirty="0">
                <a:latin typeface="Arial" pitchFamily="34" charset="0"/>
                <a:cs typeface="Arial" pitchFamily="34" charset="0"/>
              </a:rPr>
              <a:t> </a:t>
            </a:r>
            <a:r>
              <a:rPr lang="en-US" sz="2000" dirty="0" err="1">
                <a:latin typeface="Arial" pitchFamily="34" charset="0"/>
                <a:cs typeface="Arial" pitchFamily="34" charset="0"/>
              </a:rPr>
              <a:t>trợ</a:t>
            </a:r>
            <a:r>
              <a:rPr lang="en-US" sz="2000" dirty="0">
                <a:latin typeface="Arial" pitchFamily="34" charset="0"/>
                <a:cs typeface="Arial" pitchFamily="34" charset="0"/>
              </a:rPr>
              <a:t> </a:t>
            </a:r>
            <a:r>
              <a:rPr lang="en-US" sz="2000" dirty="0" err="1">
                <a:latin typeface="Arial" pitchFamily="34" charset="0"/>
                <a:cs typeface="Arial" pitchFamily="34" charset="0"/>
              </a:rPr>
              <a:t>chức</a:t>
            </a:r>
            <a:r>
              <a:rPr lang="en-US" sz="2000" dirty="0">
                <a:latin typeface="Arial" pitchFamily="34" charset="0"/>
                <a:cs typeface="Arial" pitchFamily="34" charset="0"/>
              </a:rPr>
              <a:t> </a:t>
            </a:r>
            <a:r>
              <a:rPr lang="en-US" sz="2000" dirty="0" err="1">
                <a:latin typeface="Arial" pitchFamily="34" charset="0"/>
                <a:cs typeface="Arial" pitchFamily="34" charset="0"/>
              </a:rPr>
              <a:t>năng</a:t>
            </a:r>
            <a:r>
              <a:rPr lang="en-US" sz="2000" dirty="0">
                <a:latin typeface="Arial" pitchFamily="34" charset="0"/>
                <a:cs typeface="Arial" pitchFamily="34" charset="0"/>
              </a:rPr>
              <a:t> </a:t>
            </a:r>
            <a:r>
              <a:rPr lang="en-US" sz="2000" dirty="0" err="1">
                <a:latin typeface="Arial" pitchFamily="34" charset="0"/>
                <a:cs typeface="Arial" pitchFamily="34" charset="0"/>
              </a:rPr>
              <a:t>của</a:t>
            </a:r>
            <a:r>
              <a:rPr lang="en-US" sz="2000" dirty="0">
                <a:latin typeface="Arial" pitchFamily="34" charset="0"/>
                <a:cs typeface="Arial" pitchFamily="34" charset="0"/>
              </a:rPr>
              <a:t> </a:t>
            </a:r>
            <a:r>
              <a:rPr lang="en-US" sz="2000" dirty="0" err="1">
                <a:latin typeface="Arial" pitchFamily="34" charset="0"/>
                <a:cs typeface="Arial" pitchFamily="34" charset="0"/>
              </a:rPr>
              <a:t>cơ</a:t>
            </a:r>
            <a:r>
              <a:rPr lang="en-US" sz="2000" dirty="0">
                <a:latin typeface="Arial" pitchFamily="34" charset="0"/>
                <a:cs typeface="Arial" pitchFamily="34" charset="0"/>
              </a:rPr>
              <a:t> </a:t>
            </a:r>
            <a:r>
              <a:rPr lang="en-US" sz="2000" dirty="0" err="1">
                <a:latin typeface="Arial" pitchFamily="34" charset="0"/>
                <a:cs typeface="Arial" pitchFamily="34" charset="0"/>
              </a:rPr>
              <a:t>thể</a:t>
            </a:r>
            <a:r>
              <a:rPr lang="en-US" sz="2000" dirty="0">
                <a:latin typeface="Arial" pitchFamily="34" charset="0"/>
                <a:cs typeface="Arial" pitchFamily="34" charset="0"/>
              </a:rPr>
              <a:t> con </a:t>
            </a:r>
            <a:r>
              <a:rPr lang="en-US" sz="2000" dirty="0" err="1">
                <a:latin typeface="Arial" pitchFamily="34" charset="0"/>
                <a:cs typeface="Arial" pitchFamily="34" charset="0"/>
              </a:rPr>
              <a:t>người</a:t>
            </a:r>
            <a:r>
              <a:rPr lang="en-US" sz="2000" dirty="0">
                <a:latin typeface="Arial" pitchFamily="34" charset="0"/>
                <a:cs typeface="Arial" pitchFamily="34" charset="0"/>
              </a:rPr>
              <a:t>, </a:t>
            </a:r>
            <a:r>
              <a:rPr lang="en-US" sz="2000" dirty="0" err="1">
                <a:latin typeface="Arial" pitchFamily="34" charset="0"/>
                <a:cs typeface="Arial" pitchFamily="34" charset="0"/>
              </a:rPr>
              <a:t>tạo</a:t>
            </a:r>
            <a:r>
              <a:rPr lang="en-US" sz="2000" dirty="0">
                <a:latin typeface="Arial" pitchFamily="34" charset="0"/>
                <a:cs typeface="Arial" pitchFamily="34" charset="0"/>
              </a:rPr>
              <a:t> </a:t>
            </a:r>
            <a:r>
              <a:rPr lang="en-US" sz="2000" dirty="0" err="1">
                <a:latin typeface="Arial" pitchFamily="34" charset="0"/>
                <a:cs typeface="Arial" pitchFamily="34" charset="0"/>
              </a:rPr>
              <a:t>cho</a:t>
            </a:r>
            <a:r>
              <a:rPr lang="en-US" sz="2000" dirty="0">
                <a:latin typeface="Arial" pitchFamily="34" charset="0"/>
                <a:cs typeface="Arial" pitchFamily="34" charset="0"/>
              </a:rPr>
              <a:t> </a:t>
            </a:r>
            <a:r>
              <a:rPr lang="en-US" sz="2000" dirty="0" err="1">
                <a:latin typeface="Arial" pitchFamily="34" charset="0"/>
                <a:cs typeface="Arial" pitchFamily="34" charset="0"/>
              </a:rPr>
              <a:t>cơ</a:t>
            </a:r>
            <a:r>
              <a:rPr lang="en-US" sz="2000" dirty="0">
                <a:latin typeface="Arial" pitchFamily="34" charset="0"/>
                <a:cs typeface="Arial" pitchFamily="34" charset="0"/>
              </a:rPr>
              <a:t> </a:t>
            </a:r>
            <a:r>
              <a:rPr lang="en-US" sz="2000" dirty="0" err="1">
                <a:latin typeface="Arial" pitchFamily="34" charset="0"/>
                <a:cs typeface="Arial" pitchFamily="34" charset="0"/>
              </a:rPr>
              <a:t>thể</a:t>
            </a:r>
            <a:r>
              <a:rPr lang="en-US" sz="2000" dirty="0">
                <a:latin typeface="Arial" pitchFamily="34" charset="0"/>
                <a:cs typeface="Arial" pitchFamily="34" charset="0"/>
              </a:rPr>
              <a:t> </a:t>
            </a:r>
            <a:r>
              <a:rPr lang="en-US" sz="2000" dirty="0" err="1">
                <a:latin typeface="Arial" pitchFamily="34" charset="0"/>
                <a:cs typeface="Arial" pitchFamily="34" charset="0"/>
              </a:rPr>
              <a:t>tình</a:t>
            </a:r>
            <a:r>
              <a:rPr lang="en-US" sz="2000" dirty="0">
                <a:latin typeface="Arial" pitchFamily="34" charset="0"/>
                <a:cs typeface="Arial" pitchFamily="34" charset="0"/>
              </a:rPr>
              <a:t> </a:t>
            </a:r>
            <a:r>
              <a:rPr lang="en-US" sz="2000" dirty="0" err="1">
                <a:latin typeface="Arial" pitchFamily="34" charset="0"/>
                <a:cs typeface="Arial" pitchFamily="34" charset="0"/>
              </a:rPr>
              <a:t>trạng</a:t>
            </a:r>
            <a:r>
              <a:rPr lang="en-US" sz="2000" dirty="0">
                <a:latin typeface="Arial" pitchFamily="34" charset="0"/>
                <a:cs typeface="Arial" pitchFamily="34" charset="0"/>
              </a:rPr>
              <a:t> </a:t>
            </a:r>
            <a:r>
              <a:rPr lang="en-US" sz="2000" dirty="0" err="1">
                <a:latin typeface="Arial" pitchFamily="34" charset="0"/>
                <a:cs typeface="Arial" pitchFamily="34" charset="0"/>
              </a:rPr>
              <a:t>thoải</a:t>
            </a:r>
            <a:r>
              <a:rPr lang="en-US" sz="2000" dirty="0">
                <a:latin typeface="Arial" pitchFamily="34" charset="0"/>
                <a:cs typeface="Arial" pitchFamily="34" charset="0"/>
              </a:rPr>
              <a:t> </a:t>
            </a:r>
            <a:r>
              <a:rPr lang="en-US" sz="2000" dirty="0" err="1">
                <a:latin typeface="Arial" pitchFamily="34" charset="0"/>
                <a:cs typeface="Arial" pitchFamily="34" charset="0"/>
              </a:rPr>
              <a:t>mái</a:t>
            </a:r>
            <a:r>
              <a:rPr lang="en-US" sz="2000" dirty="0">
                <a:latin typeface="Arial" pitchFamily="34" charset="0"/>
                <a:cs typeface="Arial" pitchFamily="34" charset="0"/>
              </a:rPr>
              <a:t>, </a:t>
            </a:r>
            <a:r>
              <a:rPr lang="en-US" sz="2000" dirty="0" err="1">
                <a:latin typeface="Arial" pitchFamily="34" charset="0"/>
                <a:cs typeface="Arial" pitchFamily="34" charset="0"/>
              </a:rPr>
              <a:t>tăng</a:t>
            </a:r>
            <a:r>
              <a:rPr lang="en-US" sz="2000" dirty="0">
                <a:latin typeface="Arial" pitchFamily="34" charset="0"/>
                <a:cs typeface="Arial" pitchFamily="34" charset="0"/>
              </a:rPr>
              <a:t> </a:t>
            </a:r>
            <a:r>
              <a:rPr lang="en-US" sz="2000" dirty="0" err="1">
                <a:latin typeface="Arial" pitchFamily="34" charset="0"/>
                <a:cs typeface="Arial" pitchFamily="34" charset="0"/>
              </a:rPr>
              <a:t>sức</a:t>
            </a:r>
            <a:r>
              <a:rPr lang="en-US" sz="2000" dirty="0">
                <a:latin typeface="Arial" pitchFamily="34" charset="0"/>
                <a:cs typeface="Arial" pitchFamily="34" charset="0"/>
              </a:rPr>
              <a:t> </a:t>
            </a:r>
            <a:r>
              <a:rPr lang="en-US" sz="2000" dirty="0" err="1">
                <a:latin typeface="Arial" pitchFamily="34" charset="0"/>
                <a:cs typeface="Arial" pitchFamily="34" charset="0"/>
              </a:rPr>
              <a:t>đề</a:t>
            </a:r>
            <a:r>
              <a:rPr lang="en-US" sz="2000" dirty="0">
                <a:latin typeface="Arial" pitchFamily="34" charset="0"/>
                <a:cs typeface="Arial" pitchFamily="34" charset="0"/>
              </a:rPr>
              <a:t> </a:t>
            </a:r>
            <a:r>
              <a:rPr lang="en-US" sz="2000" dirty="0" err="1">
                <a:latin typeface="Arial" pitchFamily="34" charset="0"/>
                <a:cs typeface="Arial" pitchFamily="34" charset="0"/>
              </a:rPr>
              <a:t>kháng</a:t>
            </a:r>
            <a:r>
              <a:rPr lang="en-US" sz="2000" dirty="0">
                <a:latin typeface="Arial" pitchFamily="34" charset="0"/>
                <a:cs typeface="Arial" pitchFamily="34" charset="0"/>
              </a:rPr>
              <a:t>, </a:t>
            </a:r>
            <a:r>
              <a:rPr lang="en-US" sz="2000" dirty="0" err="1">
                <a:latin typeface="Arial" pitchFamily="34" charset="0"/>
                <a:cs typeface="Arial" pitchFamily="34" charset="0"/>
              </a:rPr>
              <a:t>giảm</a:t>
            </a:r>
            <a:r>
              <a:rPr lang="en-US" sz="2000" dirty="0">
                <a:latin typeface="Arial" pitchFamily="34" charset="0"/>
                <a:cs typeface="Arial" pitchFamily="34" charset="0"/>
              </a:rPr>
              <a:t> </a:t>
            </a:r>
            <a:r>
              <a:rPr lang="en-US" sz="2000" dirty="0" err="1">
                <a:latin typeface="Arial" pitchFamily="34" charset="0"/>
                <a:cs typeface="Arial" pitchFamily="34" charset="0"/>
              </a:rPr>
              <a:t>bớt</a:t>
            </a:r>
            <a:r>
              <a:rPr lang="en-US" sz="2000" dirty="0">
                <a:latin typeface="Arial" pitchFamily="34" charset="0"/>
                <a:cs typeface="Arial" pitchFamily="34" charset="0"/>
              </a:rPr>
              <a:t> </a:t>
            </a:r>
            <a:r>
              <a:rPr lang="en-US" sz="2000" dirty="0" err="1">
                <a:latin typeface="Arial" pitchFamily="34" charset="0"/>
                <a:cs typeface="Arial" pitchFamily="34" charset="0"/>
              </a:rPr>
              <a:t>nguy</a:t>
            </a:r>
            <a:r>
              <a:rPr lang="en-US" sz="2000" dirty="0">
                <a:latin typeface="Arial" pitchFamily="34" charset="0"/>
                <a:cs typeface="Arial" pitchFamily="34" charset="0"/>
              </a:rPr>
              <a:t> </a:t>
            </a:r>
            <a:r>
              <a:rPr lang="en-US" sz="2000" dirty="0" err="1">
                <a:latin typeface="Arial" pitchFamily="34" charset="0"/>
                <a:cs typeface="Arial" pitchFamily="34" charset="0"/>
              </a:rPr>
              <a:t>cơ</a:t>
            </a:r>
            <a:r>
              <a:rPr lang="en-US" sz="2000" dirty="0">
                <a:latin typeface="Arial" pitchFamily="34" charset="0"/>
                <a:cs typeface="Arial" pitchFamily="34" charset="0"/>
              </a:rPr>
              <a:t> </a:t>
            </a:r>
            <a:r>
              <a:rPr lang="en-US" sz="2000" dirty="0" err="1">
                <a:latin typeface="Arial" pitchFamily="34" charset="0"/>
                <a:cs typeface="Arial" pitchFamily="34" charset="0"/>
              </a:rPr>
              <a:t>mắc</a:t>
            </a:r>
            <a:r>
              <a:rPr lang="en-US" sz="2000" dirty="0">
                <a:latin typeface="Arial" pitchFamily="34" charset="0"/>
                <a:cs typeface="Arial" pitchFamily="34" charset="0"/>
              </a:rPr>
              <a:t> </a:t>
            </a:r>
            <a:r>
              <a:rPr lang="en-US" sz="2000" dirty="0" err="1">
                <a:latin typeface="Arial" pitchFamily="34" charset="0"/>
                <a:cs typeface="Arial" pitchFamily="34" charset="0"/>
              </a:rPr>
              <a:t>bệnh</a:t>
            </a:r>
            <a:r>
              <a:rPr lang="en-US" sz="2000" dirty="0">
                <a:latin typeface="Arial" pitchFamily="34" charset="0"/>
                <a:cs typeface="Arial" pitchFamily="34" charset="0"/>
              </a:rPr>
              <a:t>, </a:t>
            </a:r>
            <a:r>
              <a:rPr lang="en-US" sz="2000" dirty="0" err="1">
                <a:latin typeface="Arial" pitchFamily="34" charset="0"/>
                <a:cs typeface="Arial" pitchFamily="34" charset="0"/>
              </a:rPr>
              <a:t>bao</a:t>
            </a:r>
            <a:r>
              <a:rPr lang="en-US" sz="2000" dirty="0">
                <a:latin typeface="Arial" pitchFamily="34" charset="0"/>
                <a:cs typeface="Arial" pitchFamily="34" charset="0"/>
              </a:rPr>
              <a:t> </a:t>
            </a:r>
            <a:r>
              <a:rPr lang="en-US" sz="2000" dirty="0" err="1">
                <a:latin typeface="Arial" pitchFamily="34" charset="0"/>
                <a:cs typeface="Arial" pitchFamily="34" charset="0"/>
              </a:rPr>
              <a:t>gồm</a:t>
            </a:r>
            <a:r>
              <a:rPr lang="en-US" sz="2000" dirty="0">
                <a:latin typeface="Arial" pitchFamily="34" charset="0"/>
                <a:cs typeface="Arial" pitchFamily="34" charset="0"/>
              </a:rPr>
              <a:t> </a:t>
            </a:r>
            <a:r>
              <a:rPr lang="en-US" sz="2000" dirty="0" err="1">
                <a:latin typeface="Arial" pitchFamily="34" charset="0"/>
                <a:cs typeface="Arial" pitchFamily="34" charset="0"/>
              </a:rPr>
              <a:t>thực</a:t>
            </a:r>
            <a:r>
              <a:rPr lang="en-US" sz="2000" dirty="0">
                <a:latin typeface="Arial" pitchFamily="34" charset="0"/>
                <a:cs typeface="Arial" pitchFamily="34" charset="0"/>
              </a:rPr>
              <a:t> </a:t>
            </a:r>
            <a:r>
              <a:rPr lang="en-US" sz="2000" dirty="0" err="1">
                <a:latin typeface="Arial" pitchFamily="34" charset="0"/>
                <a:cs typeface="Arial" pitchFamily="34" charset="0"/>
              </a:rPr>
              <a:t>phẩm</a:t>
            </a:r>
            <a:r>
              <a:rPr lang="en-US" sz="2000" dirty="0">
                <a:latin typeface="Arial" pitchFamily="34" charset="0"/>
                <a:cs typeface="Arial" pitchFamily="34" charset="0"/>
              </a:rPr>
              <a:t> </a:t>
            </a:r>
            <a:r>
              <a:rPr lang="en-US" sz="2000" dirty="0" err="1">
                <a:latin typeface="Arial" pitchFamily="34" charset="0"/>
                <a:cs typeface="Arial" pitchFamily="34" charset="0"/>
              </a:rPr>
              <a:t>bổ</a:t>
            </a:r>
            <a:r>
              <a:rPr lang="en-US" sz="2000" dirty="0">
                <a:latin typeface="Arial" pitchFamily="34" charset="0"/>
                <a:cs typeface="Arial" pitchFamily="34" charset="0"/>
              </a:rPr>
              <a:t> sung, </a:t>
            </a:r>
            <a:r>
              <a:rPr lang="en-US" sz="2000" dirty="0" err="1">
                <a:latin typeface="Arial" pitchFamily="34" charset="0"/>
                <a:cs typeface="Arial" pitchFamily="34" charset="0"/>
              </a:rPr>
              <a:t>thực</a:t>
            </a:r>
            <a:r>
              <a:rPr lang="en-US" sz="2000" dirty="0">
                <a:latin typeface="Arial" pitchFamily="34" charset="0"/>
                <a:cs typeface="Arial" pitchFamily="34" charset="0"/>
              </a:rPr>
              <a:t> </a:t>
            </a:r>
            <a:r>
              <a:rPr lang="en-US" sz="2000" dirty="0" err="1">
                <a:latin typeface="Arial" pitchFamily="34" charset="0"/>
                <a:cs typeface="Arial" pitchFamily="34" charset="0"/>
              </a:rPr>
              <a:t>phẩm</a:t>
            </a:r>
            <a:r>
              <a:rPr lang="en-US" sz="2000" dirty="0">
                <a:latin typeface="Arial" pitchFamily="34" charset="0"/>
                <a:cs typeface="Arial" pitchFamily="34" charset="0"/>
              </a:rPr>
              <a:t> </a:t>
            </a:r>
            <a:r>
              <a:rPr lang="en-US" sz="2000" dirty="0" err="1">
                <a:latin typeface="Arial" pitchFamily="34" charset="0"/>
                <a:cs typeface="Arial" pitchFamily="34" charset="0"/>
              </a:rPr>
              <a:t>bảo</a:t>
            </a:r>
            <a:r>
              <a:rPr lang="en-US" sz="2000" dirty="0">
                <a:latin typeface="Arial" pitchFamily="34" charset="0"/>
                <a:cs typeface="Arial" pitchFamily="34" charset="0"/>
              </a:rPr>
              <a:t> </a:t>
            </a:r>
            <a:r>
              <a:rPr lang="en-US" sz="2000" dirty="0" err="1">
                <a:latin typeface="Arial" pitchFamily="34" charset="0"/>
                <a:cs typeface="Arial" pitchFamily="34" charset="0"/>
              </a:rPr>
              <a:t>vệ</a:t>
            </a:r>
            <a:r>
              <a:rPr lang="en-US" sz="2000" dirty="0">
                <a:latin typeface="Arial" pitchFamily="34" charset="0"/>
                <a:cs typeface="Arial" pitchFamily="34" charset="0"/>
              </a:rPr>
              <a:t> </a:t>
            </a:r>
            <a:r>
              <a:rPr lang="en-US" sz="2000" dirty="0" err="1">
                <a:latin typeface="Arial" pitchFamily="34" charset="0"/>
                <a:cs typeface="Arial" pitchFamily="34" charset="0"/>
              </a:rPr>
              <a:t>sức</a:t>
            </a:r>
            <a:r>
              <a:rPr lang="en-US" sz="2000" dirty="0">
                <a:latin typeface="Arial" pitchFamily="34" charset="0"/>
                <a:cs typeface="Arial" pitchFamily="34" charset="0"/>
              </a:rPr>
              <a:t> </a:t>
            </a:r>
            <a:r>
              <a:rPr lang="en-US" sz="2000" dirty="0" err="1">
                <a:latin typeface="Arial" pitchFamily="34" charset="0"/>
                <a:cs typeface="Arial" pitchFamily="34" charset="0"/>
              </a:rPr>
              <a:t>khoẻ</a:t>
            </a:r>
            <a:r>
              <a:rPr lang="en-US" sz="2000" dirty="0">
                <a:latin typeface="Arial" pitchFamily="34" charset="0"/>
                <a:cs typeface="Arial" pitchFamily="34" charset="0"/>
              </a:rPr>
              <a:t>, </a:t>
            </a:r>
            <a:r>
              <a:rPr lang="en-US" sz="2000" dirty="0" err="1">
                <a:latin typeface="Arial" pitchFamily="34" charset="0"/>
                <a:cs typeface="Arial" pitchFamily="34" charset="0"/>
              </a:rPr>
              <a:t>thực</a:t>
            </a:r>
            <a:r>
              <a:rPr lang="en-US" sz="2000" dirty="0">
                <a:latin typeface="Arial" pitchFamily="34" charset="0"/>
                <a:cs typeface="Arial" pitchFamily="34" charset="0"/>
              </a:rPr>
              <a:t> </a:t>
            </a:r>
            <a:r>
              <a:rPr lang="en-US" sz="2000" dirty="0" err="1">
                <a:latin typeface="Arial" pitchFamily="34" charset="0"/>
                <a:cs typeface="Arial" pitchFamily="34" charset="0"/>
              </a:rPr>
              <a:t>phẩm</a:t>
            </a:r>
            <a:r>
              <a:rPr lang="en-US" sz="2000" dirty="0">
                <a:latin typeface="Arial" pitchFamily="34" charset="0"/>
                <a:cs typeface="Arial" pitchFamily="34" charset="0"/>
              </a:rPr>
              <a:t> </a:t>
            </a:r>
            <a:r>
              <a:rPr lang="en-US" sz="2000" dirty="0" err="1">
                <a:latin typeface="Arial" pitchFamily="34" charset="0"/>
                <a:cs typeface="Arial" pitchFamily="34" charset="0"/>
              </a:rPr>
              <a:t>dinh</a:t>
            </a:r>
            <a:r>
              <a:rPr lang="en-US" sz="2000" dirty="0">
                <a:latin typeface="Arial" pitchFamily="34" charset="0"/>
                <a:cs typeface="Arial" pitchFamily="34" charset="0"/>
              </a:rPr>
              <a:t> </a:t>
            </a:r>
            <a:r>
              <a:rPr lang="en-US" sz="2000" dirty="0" err="1">
                <a:latin typeface="Arial" pitchFamily="34" charset="0"/>
                <a:cs typeface="Arial" pitchFamily="34" charset="0"/>
              </a:rPr>
              <a:t>dưỡng</a:t>
            </a:r>
            <a:r>
              <a:rPr lang="en-US" sz="2000" dirty="0">
                <a:latin typeface="Arial" pitchFamily="34" charset="0"/>
                <a:cs typeface="Arial" pitchFamily="34" charset="0"/>
              </a:rPr>
              <a:t> y </a:t>
            </a:r>
            <a:r>
              <a:rPr lang="en-US" sz="2000" dirty="0" err="1">
                <a:latin typeface="Arial" pitchFamily="34" charset="0"/>
                <a:cs typeface="Arial" pitchFamily="34" charset="0"/>
              </a:rPr>
              <a:t>học</a:t>
            </a:r>
            <a:r>
              <a:rPr lang="en-US" sz="2000" dirty="0" smtClean="0">
                <a:latin typeface="Arial" pitchFamily="34" charset="0"/>
                <a:cs typeface="Arial" pitchFamily="34" charset="0"/>
              </a:rPr>
              <a:t>.</a:t>
            </a:r>
          </a:p>
          <a:p>
            <a:r>
              <a:rPr lang="en-US" sz="2000" i="1" dirty="0" smtClean="0">
                <a:solidFill>
                  <a:srgbClr val="FF0000"/>
                </a:solidFill>
                <a:latin typeface="Arial" pitchFamily="34" charset="0"/>
                <a:cs typeface="Arial" pitchFamily="34" charset="0"/>
              </a:rPr>
              <a:t>- </a:t>
            </a:r>
            <a:r>
              <a:rPr lang="en-US" sz="2000" i="1" dirty="0" err="1" smtClean="0">
                <a:solidFill>
                  <a:srgbClr val="FF0000"/>
                </a:solidFill>
                <a:latin typeface="Arial" pitchFamily="34" charset="0"/>
                <a:cs typeface="Arial" pitchFamily="34" charset="0"/>
              </a:rPr>
              <a:t>Truy</a:t>
            </a:r>
            <a:r>
              <a:rPr lang="en-US" sz="2000" i="1" dirty="0" smtClean="0">
                <a:solidFill>
                  <a:srgbClr val="FF0000"/>
                </a:solidFill>
                <a:latin typeface="Arial" pitchFamily="34" charset="0"/>
                <a:cs typeface="Arial" pitchFamily="34" charset="0"/>
              </a:rPr>
              <a:t> </a:t>
            </a:r>
            <a:r>
              <a:rPr lang="en-US" sz="2000" i="1" dirty="0" err="1">
                <a:solidFill>
                  <a:srgbClr val="FF0000"/>
                </a:solidFill>
                <a:latin typeface="Arial" pitchFamily="34" charset="0"/>
                <a:cs typeface="Arial" pitchFamily="34" charset="0"/>
              </a:rPr>
              <a:t>xuất</a:t>
            </a:r>
            <a:r>
              <a:rPr lang="en-US" sz="2000" i="1" dirty="0">
                <a:solidFill>
                  <a:srgbClr val="FF0000"/>
                </a:solidFill>
                <a:latin typeface="Arial" pitchFamily="34" charset="0"/>
                <a:cs typeface="Arial" pitchFamily="34" charset="0"/>
              </a:rPr>
              <a:t> </a:t>
            </a:r>
            <a:r>
              <a:rPr lang="en-US" sz="2000" i="1" dirty="0" err="1">
                <a:solidFill>
                  <a:srgbClr val="FF0000"/>
                </a:solidFill>
                <a:latin typeface="Arial" pitchFamily="34" charset="0"/>
                <a:cs typeface="Arial" pitchFamily="34" charset="0"/>
              </a:rPr>
              <a:t>nguồn</a:t>
            </a:r>
            <a:r>
              <a:rPr lang="en-US" sz="2000" i="1" dirty="0">
                <a:solidFill>
                  <a:srgbClr val="FF0000"/>
                </a:solidFill>
                <a:latin typeface="Arial" pitchFamily="34" charset="0"/>
                <a:cs typeface="Arial" pitchFamily="34" charset="0"/>
              </a:rPr>
              <a:t> </a:t>
            </a:r>
            <a:r>
              <a:rPr lang="en-US" sz="2000" i="1" dirty="0" err="1">
                <a:solidFill>
                  <a:srgbClr val="FF0000"/>
                </a:solidFill>
                <a:latin typeface="Arial" pitchFamily="34" charset="0"/>
                <a:cs typeface="Arial" pitchFamily="34" charset="0"/>
              </a:rPr>
              <a:t>gốc</a:t>
            </a:r>
            <a:r>
              <a:rPr lang="en-US" sz="2000" i="1" dirty="0">
                <a:solidFill>
                  <a:srgbClr val="FF0000"/>
                </a:solidFill>
                <a:latin typeface="Arial" pitchFamily="34" charset="0"/>
                <a:cs typeface="Arial" pitchFamily="34" charset="0"/>
              </a:rPr>
              <a:t> </a:t>
            </a:r>
            <a:r>
              <a:rPr lang="en-US" sz="2000" i="1" dirty="0" err="1">
                <a:latin typeface="Arial" pitchFamily="34" charset="0"/>
                <a:cs typeface="Arial" pitchFamily="34" charset="0"/>
              </a:rPr>
              <a:t>thực</a:t>
            </a:r>
            <a:r>
              <a:rPr lang="en-US" sz="2000" i="1" dirty="0">
                <a:latin typeface="Arial" pitchFamily="34" charset="0"/>
                <a:cs typeface="Arial" pitchFamily="34" charset="0"/>
              </a:rPr>
              <a:t> </a:t>
            </a:r>
            <a:r>
              <a:rPr lang="en-US" sz="2000" i="1" dirty="0" err="1">
                <a:latin typeface="Arial" pitchFamily="34" charset="0"/>
                <a:cs typeface="Arial" pitchFamily="34" charset="0"/>
              </a:rPr>
              <a:t>phẩm</a:t>
            </a:r>
            <a:r>
              <a:rPr lang="en-US" sz="2000" dirty="0">
                <a:latin typeface="Arial" pitchFamily="34" charset="0"/>
                <a:cs typeface="Arial" pitchFamily="34" charset="0"/>
              </a:rPr>
              <a:t> </a:t>
            </a:r>
            <a:r>
              <a:rPr lang="en-US" sz="2000" dirty="0" err="1">
                <a:latin typeface="Arial" pitchFamily="34" charset="0"/>
                <a:cs typeface="Arial" pitchFamily="34" charset="0"/>
              </a:rPr>
              <a:t>là</a:t>
            </a:r>
            <a:r>
              <a:rPr lang="en-US" sz="2000" dirty="0">
                <a:latin typeface="Arial" pitchFamily="34" charset="0"/>
                <a:cs typeface="Arial" pitchFamily="34" charset="0"/>
              </a:rPr>
              <a:t> </a:t>
            </a:r>
            <a:r>
              <a:rPr lang="en-US" sz="2000" dirty="0" err="1">
                <a:latin typeface="Arial" pitchFamily="34" charset="0"/>
                <a:cs typeface="Arial" pitchFamily="34" charset="0"/>
              </a:rPr>
              <a:t>việc</a:t>
            </a:r>
            <a:r>
              <a:rPr lang="en-US" sz="2000" dirty="0">
                <a:latin typeface="Arial" pitchFamily="34" charset="0"/>
                <a:cs typeface="Arial" pitchFamily="34" charset="0"/>
              </a:rPr>
              <a:t> </a:t>
            </a:r>
            <a:r>
              <a:rPr lang="en-US" sz="2000" dirty="0" err="1">
                <a:latin typeface="Arial" pitchFamily="34" charset="0"/>
                <a:cs typeface="Arial" pitchFamily="34" charset="0"/>
              </a:rPr>
              <a:t>truy</a:t>
            </a:r>
            <a:r>
              <a:rPr lang="en-US" sz="2000" dirty="0">
                <a:latin typeface="Arial" pitchFamily="34" charset="0"/>
                <a:cs typeface="Arial" pitchFamily="34" charset="0"/>
              </a:rPr>
              <a:t> </a:t>
            </a:r>
            <a:r>
              <a:rPr lang="en-US" sz="2000" dirty="0" err="1">
                <a:latin typeface="Arial" pitchFamily="34" charset="0"/>
                <a:cs typeface="Arial" pitchFamily="34" charset="0"/>
              </a:rPr>
              <a:t>tìm</a:t>
            </a:r>
            <a:r>
              <a:rPr lang="en-US" sz="2000" dirty="0">
                <a:latin typeface="Arial" pitchFamily="34" charset="0"/>
                <a:cs typeface="Arial" pitchFamily="34" charset="0"/>
              </a:rPr>
              <a:t> </a:t>
            </a:r>
            <a:r>
              <a:rPr lang="en-US" sz="2000" dirty="0" err="1">
                <a:latin typeface="Arial" pitchFamily="34" charset="0"/>
                <a:cs typeface="Arial" pitchFamily="34" charset="0"/>
              </a:rPr>
              <a:t>quá</a:t>
            </a:r>
            <a:r>
              <a:rPr lang="en-US" sz="2000" dirty="0">
                <a:latin typeface="Arial" pitchFamily="34" charset="0"/>
                <a:cs typeface="Arial" pitchFamily="34" charset="0"/>
              </a:rPr>
              <a:t> </a:t>
            </a:r>
            <a:r>
              <a:rPr lang="en-US" sz="2000" dirty="0" err="1">
                <a:latin typeface="Arial" pitchFamily="34" charset="0"/>
                <a:cs typeface="Arial" pitchFamily="34" charset="0"/>
              </a:rPr>
              <a:t>trình</a:t>
            </a:r>
            <a:r>
              <a:rPr lang="en-US" sz="2000" dirty="0">
                <a:latin typeface="Arial" pitchFamily="34" charset="0"/>
                <a:cs typeface="Arial" pitchFamily="34" charset="0"/>
              </a:rPr>
              <a:t> </a:t>
            </a:r>
            <a:r>
              <a:rPr lang="en-US" sz="2000" dirty="0" err="1">
                <a:latin typeface="Arial" pitchFamily="34" charset="0"/>
                <a:cs typeface="Arial" pitchFamily="34" charset="0"/>
              </a:rPr>
              <a:t>hình</a:t>
            </a:r>
            <a:r>
              <a:rPr lang="en-US" sz="2000" dirty="0">
                <a:latin typeface="Arial" pitchFamily="34" charset="0"/>
                <a:cs typeface="Arial" pitchFamily="34" charset="0"/>
              </a:rPr>
              <a:t> </a:t>
            </a:r>
            <a:r>
              <a:rPr lang="en-US" sz="2000" dirty="0" err="1">
                <a:latin typeface="Arial" pitchFamily="34" charset="0"/>
                <a:cs typeface="Arial" pitchFamily="34" charset="0"/>
              </a:rPr>
              <a:t>thành</a:t>
            </a:r>
            <a:r>
              <a:rPr lang="en-US" sz="2000" dirty="0">
                <a:latin typeface="Arial" pitchFamily="34" charset="0"/>
                <a:cs typeface="Arial" pitchFamily="34" charset="0"/>
              </a:rPr>
              <a:t> </a:t>
            </a:r>
            <a:r>
              <a:rPr lang="en-US" sz="2000" dirty="0" err="1">
                <a:latin typeface="Arial" pitchFamily="34" charset="0"/>
                <a:cs typeface="Arial" pitchFamily="34" charset="0"/>
              </a:rPr>
              <a:t>và</a:t>
            </a:r>
            <a:r>
              <a:rPr lang="en-US" sz="2000" dirty="0">
                <a:latin typeface="Arial" pitchFamily="34" charset="0"/>
                <a:cs typeface="Arial" pitchFamily="34" charset="0"/>
              </a:rPr>
              <a:t> </a:t>
            </a:r>
            <a:r>
              <a:rPr lang="en-US" sz="2000" dirty="0" err="1">
                <a:latin typeface="Arial" pitchFamily="34" charset="0"/>
                <a:cs typeface="Arial" pitchFamily="34" charset="0"/>
              </a:rPr>
              <a:t>lưu</a:t>
            </a:r>
            <a:r>
              <a:rPr lang="en-US" sz="2000" dirty="0">
                <a:latin typeface="Arial" pitchFamily="34" charset="0"/>
                <a:cs typeface="Arial" pitchFamily="34" charset="0"/>
              </a:rPr>
              <a:t> </a:t>
            </a:r>
            <a:r>
              <a:rPr lang="en-US" sz="2000" dirty="0" err="1">
                <a:latin typeface="Arial" pitchFamily="34" charset="0"/>
                <a:cs typeface="Arial" pitchFamily="34" charset="0"/>
              </a:rPr>
              <a:t>thông</a:t>
            </a:r>
            <a:r>
              <a:rPr lang="en-US" sz="2000" dirty="0">
                <a:latin typeface="Arial" pitchFamily="34" charset="0"/>
                <a:cs typeface="Arial" pitchFamily="34" charset="0"/>
              </a:rPr>
              <a:t> </a:t>
            </a:r>
            <a:r>
              <a:rPr lang="en-US" sz="2000" dirty="0" err="1">
                <a:latin typeface="Arial" pitchFamily="34" charset="0"/>
                <a:cs typeface="Arial" pitchFamily="34" charset="0"/>
              </a:rPr>
              <a:t>thực</a:t>
            </a:r>
            <a:r>
              <a:rPr lang="en-US" sz="2000" dirty="0">
                <a:latin typeface="Arial" pitchFamily="34" charset="0"/>
                <a:cs typeface="Arial" pitchFamily="34" charset="0"/>
              </a:rPr>
              <a:t> </a:t>
            </a:r>
            <a:r>
              <a:rPr lang="en-US" sz="2000" dirty="0" err="1">
                <a:latin typeface="Arial" pitchFamily="34" charset="0"/>
                <a:cs typeface="Arial" pitchFamily="34" charset="0"/>
              </a:rPr>
              <a:t>phẩm</a:t>
            </a:r>
            <a:r>
              <a:rPr lang="en-US" sz="2000" dirty="0">
                <a:latin typeface="Arial" pitchFamily="34" charset="0"/>
                <a:cs typeface="Arial" pitchFamily="34" charset="0"/>
              </a:rPr>
              <a:t>.</a:t>
            </a:r>
          </a:p>
          <a:p>
            <a:endParaRPr lang="en-US" sz="2000" dirty="0"/>
          </a:p>
          <a:p>
            <a:endParaRPr lang="en-US" sz="2000" dirty="0"/>
          </a:p>
        </p:txBody>
      </p:sp>
    </p:spTree>
    <p:extLst>
      <p:ext uri="{BB962C8B-B14F-4D97-AF65-F5344CB8AC3E}">
        <p14:creationId xmlns:p14="http://schemas.microsoft.com/office/powerpoint/2010/main" val="32751371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6200" y="0"/>
            <a:ext cx="9144000" cy="6186309"/>
          </a:xfrm>
          <a:prstGeom prst="rect">
            <a:avLst/>
          </a:prstGeom>
        </p:spPr>
        <p:txBody>
          <a:bodyPr wrap="square">
            <a:spAutoFit/>
          </a:bodyPr>
          <a:lstStyle/>
          <a:p>
            <a:r>
              <a:rPr lang="en-US" dirty="0" err="1">
                <a:latin typeface="Arial" pitchFamily="34" charset="0"/>
                <a:cs typeface="Arial" pitchFamily="34" charset="0"/>
              </a:rPr>
              <a:t>Tổ</a:t>
            </a:r>
            <a:r>
              <a:rPr lang="en-US" dirty="0">
                <a:latin typeface="Arial" pitchFamily="34" charset="0"/>
                <a:cs typeface="Arial" pitchFamily="34" charset="0"/>
              </a:rPr>
              <a:t> </a:t>
            </a:r>
            <a:r>
              <a:rPr lang="en-US" dirty="0" err="1">
                <a:latin typeface="Arial" pitchFamily="34" charset="0"/>
                <a:cs typeface="Arial" pitchFamily="34" charset="0"/>
              </a:rPr>
              <a:t>chức</a:t>
            </a:r>
            <a:r>
              <a:rPr lang="en-US" dirty="0">
                <a:latin typeface="Arial" pitchFamily="34" charset="0"/>
                <a:cs typeface="Arial" pitchFamily="34" charset="0"/>
              </a:rPr>
              <a:t>, </a:t>
            </a:r>
            <a:r>
              <a:rPr lang="en-US" dirty="0" err="1">
                <a:latin typeface="Arial" pitchFamily="34" charset="0"/>
                <a:cs typeface="Arial" pitchFamily="34" charset="0"/>
              </a:rPr>
              <a:t>cá</a:t>
            </a:r>
            <a:r>
              <a:rPr lang="en-US" dirty="0">
                <a:latin typeface="Arial" pitchFamily="34" charset="0"/>
                <a:cs typeface="Arial" pitchFamily="34" charset="0"/>
              </a:rPr>
              <a:t> </a:t>
            </a:r>
            <a:r>
              <a:rPr lang="en-US" dirty="0" err="1">
                <a:latin typeface="Arial" pitchFamily="34" charset="0"/>
                <a:cs typeface="Arial" pitchFamily="34" charset="0"/>
              </a:rPr>
              <a:t>nhân</a:t>
            </a:r>
            <a:r>
              <a:rPr lang="en-US" dirty="0">
                <a:latin typeface="Arial" pitchFamily="34" charset="0"/>
                <a:cs typeface="Arial" pitchFamily="34" charset="0"/>
              </a:rPr>
              <a:t> </a:t>
            </a:r>
            <a:r>
              <a:rPr lang="en-US" dirty="0" err="1">
                <a:solidFill>
                  <a:srgbClr val="FF0000"/>
                </a:solidFill>
                <a:latin typeface="Arial" pitchFamily="34" charset="0"/>
                <a:cs typeface="Arial" pitchFamily="34" charset="0"/>
              </a:rPr>
              <a:t>kinh</a:t>
            </a:r>
            <a:r>
              <a:rPr lang="en-US" dirty="0">
                <a:solidFill>
                  <a:srgbClr val="FF0000"/>
                </a:solidFill>
                <a:latin typeface="Arial" pitchFamily="34" charset="0"/>
                <a:cs typeface="Arial" pitchFamily="34" charset="0"/>
              </a:rPr>
              <a:t> </a:t>
            </a:r>
            <a:r>
              <a:rPr lang="en-US" dirty="0" err="1">
                <a:solidFill>
                  <a:srgbClr val="FF0000"/>
                </a:solidFill>
                <a:latin typeface="Arial" pitchFamily="34" charset="0"/>
                <a:cs typeface="Arial" pitchFamily="34" charset="0"/>
              </a:rPr>
              <a:t>doanh</a:t>
            </a:r>
            <a:r>
              <a:rPr lang="en-US" dirty="0">
                <a:solidFill>
                  <a:srgbClr val="FF0000"/>
                </a:solidFill>
                <a:latin typeface="Arial" pitchFamily="34" charset="0"/>
                <a:cs typeface="Arial" pitchFamily="34" charset="0"/>
              </a:rPr>
              <a:t> </a:t>
            </a:r>
            <a:r>
              <a:rPr lang="en-US" dirty="0" err="1">
                <a:solidFill>
                  <a:srgbClr val="FF0000"/>
                </a:solidFill>
                <a:latin typeface="Arial" pitchFamily="34" charset="0"/>
                <a:cs typeface="Arial" pitchFamily="34" charset="0"/>
              </a:rPr>
              <a:t>thực</a:t>
            </a:r>
            <a:r>
              <a:rPr lang="en-US" dirty="0">
                <a:solidFill>
                  <a:srgbClr val="FF0000"/>
                </a:solidFill>
                <a:latin typeface="Arial" pitchFamily="34" charset="0"/>
                <a:cs typeface="Arial" pitchFamily="34" charset="0"/>
              </a:rPr>
              <a:t> </a:t>
            </a:r>
            <a:r>
              <a:rPr lang="en-US" dirty="0" err="1">
                <a:solidFill>
                  <a:srgbClr val="FF0000"/>
                </a:solidFill>
                <a:latin typeface="Arial" pitchFamily="34" charset="0"/>
                <a:cs typeface="Arial" pitchFamily="34" charset="0"/>
              </a:rPr>
              <a:t>phẩm</a:t>
            </a:r>
            <a:r>
              <a:rPr lang="en-US" dirty="0">
                <a:solidFill>
                  <a:srgbClr val="FF0000"/>
                </a:solidFill>
                <a:latin typeface="Arial" pitchFamily="34" charset="0"/>
                <a:cs typeface="Arial" pitchFamily="34" charset="0"/>
              </a:rPr>
              <a:t> </a:t>
            </a:r>
            <a:r>
              <a:rPr lang="en-US" dirty="0" err="1">
                <a:latin typeface="Arial" pitchFamily="34" charset="0"/>
                <a:cs typeface="Arial" pitchFamily="34" charset="0"/>
              </a:rPr>
              <a:t>có</a:t>
            </a:r>
            <a:r>
              <a:rPr lang="en-US" dirty="0">
                <a:latin typeface="Arial" pitchFamily="34" charset="0"/>
                <a:cs typeface="Arial" pitchFamily="34" charset="0"/>
              </a:rPr>
              <a:t> </a:t>
            </a:r>
            <a:r>
              <a:rPr lang="en-US" dirty="0" err="1">
                <a:latin typeface="Arial" pitchFamily="34" charset="0"/>
                <a:cs typeface="Arial" pitchFamily="34" charset="0"/>
              </a:rPr>
              <a:t>các</a:t>
            </a:r>
            <a:r>
              <a:rPr lang="en-US" dirty="0">
                <a:latin typeface="Arial" pitchFamily="34" charset="0"/>
                <a:cs typeface="Arial" pitchFamily="34" charset="0"/>
              </a:rPr>
              <a:t> </a:t>
            </a:r>
            <a:r>
              <a:rPr lang="en-US" dirty="0" err="1">
                <a:latin typeface="Arial" pitchFamily="34" charset="0"/>
                <a:cs typeface="Arial" pitchFamily="34" charset="0"/>
              </a:rPr>
              <a:t>nghĩa</a:t>
            </a:r>
            <a:r>
              <a:rPr lang="en-US" dirty="0">
                <a:latin typeface="Arial" pitchFamily="34" charset="0"/>
                <a:cs typeface="Arial" pitchFamily="34" charset="0"/>
              </a:rPr>
              <a:t> </a:t>
            </a:r>
            <a:r>
              <a:rPr lang="en-US" dirty="0" err="1">
                <a:latin typeface="Arial" pitchFamily="34" charset="0"/>
                <a:cs typeface="Arial" pitchFamily="34" charset="0"/>
              </a:rPr>
              <a:t>vụ</a:t>
            </a:r>
            <a:r>
              <a:rPr lang="en-US" dirty="0">
                <a:latin typeface="Arial" pitchFamily="34" charset="0"/>
                <a:cs typeface="Arial" pitchFamily="34" charset="0"/>
              </a:rPr>
              <a:t> </a:t>
            </a:r>
            <a:r>
              <a:rPr lang="en-US" dirty="0" err="1">
                <a:latin typeface="Arial" pitchFamily="34" charset="0"/>
                <a:cs typeface="Arial" pitchFamily="34" charset="0"/>
              </a:rPr>
              <a:t>sau</a:t>
            </a:r>
            <a:r>
              <a:rPr lang="en-US" dirty="0">
                <a:latin typeface="Arial" pitchFamily="34" charset="0"/>
                <a:cs typeface="Arial" pitchFamily="34" charset="0"/>
              </a:rPr>
              <a:t> </a:t>
            </a:r>
            <a:r>
              <a:rPr lang="en-US" dirty="0" err="1">
                <a:latin typeface="Arial" pitchFamily="34" charset="0"/>
                <a:cs typeface="Arial" pitchFamily="34" charset="0"/>
              </a:rPr>
              <a:t>đây</a:t>
            </a:r>
            <a:r>
              <a:rPr lang="en-US" dirty="0">
                <a:latin typeface="Arial" pitchFamily="34" charset="0"/>
                <a:cs typeface="Arial" pitchFamily="34" charset="0"/>
              </a:rPr>
              <a:t>:</a:t>
            </a:r>
          </a:p>
          <a:p>
            <a:r>
              <a:rPr lang="en-US" dirty="0">
                <a:latin typeface="Arial" pitchFamily="34" charset="0"/>
                <a:cs typeface="Arial" pitchFamily="34" charset="0"/>
              </a:rPr>
              <a:t>a) </a:t>
            </a:r>
            <a:r>
              <a:rPr lang="en-US" dirty="0" err="1">
                <a:latin typeface="Arial" pitchFamily="34" charset="0"/>
                <a:cs typeface="Arial" pitchFamily="34" charset="0"/>
              </a:rPr>
              <a:t>Tuân</a:t>
            </a:r>
            <a:r>
              <a:rPr lang="en-US" dirty="0">
                <a:latin typeface="Arial" pitchFamily="34" charset="0"/>
                <a:cs typeface="Arial" pitchFamily="34" charset="0"/>
              </a:rPr>
              <a:t> </a:t>
            </a:r>
            <a:r>
              <a:rPr lang="en-US" dirty="0" err="1">
                <a:latin typeface="Arial" pitchFamily="34" charset="0"/>
                <a:cs typeface="Arial" pitchFamily="34" charset="0"/>
              </a:rPr>
              <a:t>thủ</a:t>
            </a:r>
            <a:r>
              <a:rPr lang="en-US" dirty="0">
                <a:latin typeface="Arial" pitchFamily="34" charset="0"/>
                <a:cs typeface="Arial" pitchFamily="34" charset="0"/>
              </a:rPr>
              <a:t> </a:t>
            </a:r>
            <a:r>
              <a:rPr lang="en-US" dirty="0" err="1">
                <a:solidFill>
                  <a:srgbClr val="FF0000"/>
                </a:solidFill>
                <a:latin typeface="Arial" pitchFamily="34" charset="0"/>
                <a:cs typeface="Arial" pitchFamily="34" charset="0"/>
              </a:rPr>
              <a:t>các</a:t>
            </a:r>
            <a:r>
              <a:rPr lang="en-US" dirty="0">
                <a:solidFill>
                  <a:srgbClr val="FF0000"/>
                </a:solidFill>
                <a:latin typeface="Arial" pitchFamily="34" charset="0"/>
                <a:cs typeface="Arial" pitchFamily="34" charset="0"/>
              </a:rPr>
              <a:t> </a:t>
            </a:r>
            <a:r>
              <a:rPr lang="en-US" dirty="0" err="1">
                <a:solidFill>
                  <a:srgbClr val="FF0000"/>
                </a:solidFill>
                <a:latin typeface="Arial" pitchFamily="34" charset="0"/>
                <a:cs typeface="Arial" pitchFamily="34" charset="0"/>
              </a:rPr>
              <a:t>điều</a:t>
            </a:r>
            <a:r>
              <a:rPr lang="en-US" dirty="0">
                <a:solidFill>
                  <a:srgbClr val="FF0000"/>
                </a:solidFill>
                <a:latin typeface="Arial" pitchFamily="34" charset="0"/>
                <a:cs typeface="Arial" pitchFamily="34" charset="0"/>
              </a:rPr>
              <a:t> </a:t>
            </a:r>
            <a:r>
              <a:rPr lang="en-US" dirty="0" err="1">
                <a:solidFill>
                  <a:srgbClr val="FF0000"/>
                </a:solidFill>
                <a:latin typeface="Arial" pitchFamily="34" charset="0"/>
                <a:cs typeface="Arial" pitchFamily="34" charset="0"/>
              </a:rPr>
              <a:t>kiện</a:t>
            </a:r>
            <a:r>
              <a:rPr lang="en-US" dirty="0">
                <a:solidFill>
                  <a:srgbClr val="FF0000"/>
                </a:solidFill>
                <a:latin typeface="Arial" pitchFamily="34" charset="0"/>
                <a:cs typeface="Arial" pitchFamily="34" charset="0"/>
              </a:rPr>
              <a:t> </a:t>
            </a:r>
            <a:r>
              <a:rPr lang="en-US" dirty="0" err="1">
                <a:latin typeface="Arial" pitchFamily="34" charset="0"/>
                <a:cs typeface="Arial" pitchFamily="34" charset="0"/>
              </a:rPr>
              <a:t>bảo</a:t>
            </a:r>
            <a:r>
              <a:rPr lang="en-US" dirty="0">
                <a:latin typeface="Arial" pitchFamily="34" charset="0"/>
                <a:cs typeface="Arial" pitchFamily="34" charset="0"/>
              </a:rPr>
              <a:t> </a:t>
            </a:r>
            <a:r>
              <a:rPr lang="en-US" dirty="0" err="1">
                <a:latin typeface="Arial" pitchFamily="34" charset="0"/>
                <a:cs typeface="Arial" pitchFamily="34" charset="0"/>
              </a:rPr>
              <a:t>đảm</a:t>
            </a:r>
            <a:r>
              <a:rPr lang="en-US" dirty="0">
                <a:latin typeface="Arial" pitchFamily="34" charset="0"/>
                <a:cs typeface="Arial" pitchFamily="34" charset="0"/>
              </a:rPr>
              <a:t> an </a:t>
            </a:r>
            <a:r>
              <a:rPr lang="en-US" dirty="0" err="1">
                <a:latin typeface="Arial" pitchFamily="34" charset="0"/>
                <a:cs typeface="Arial" pitchFamily="34" charset="0"/>
              </a:rPr>
              <a:t>toàn</a:t>
            </a:r>
            <a:r>
              <a:rPr lang="en-US" dirty="0">
                <a:latin typeface="Arial" pitchFamily="34" charset="0"/>
                <a:cs typeface="Arial" pitchFamily="34" charset="0"/>
              </a:rPr>
              <a:t> </a:t>
            </a:r>
            <a:r>
              <a:rPr lang="en-US" dirty="0" err="1">
                <a:latin typeface="Arial" pitchFamily="34" charset="0"/>
                <a:cs typeface="Arial" pitchFamily="34" charset="0"/>
              </a:rPr>
              <a:t>đối</a:t>
            </a:r>
            <a:r>
              <a:rPr lang="en-US" dirty="0">
                <a:latin typeface="Arial" pitchFamily="34" charset="0"/>
                <a:cs typeface="Arial" pitchFamily="34" charset="0"/>
              </a:rPr>
              <a:t> </a:t>
            </a:r>
            <a:r>
              <a:rPr lang="en-US" dirty="0" err="1">
                <a:latin typeface="Arial" pitchFamily="34" charset="0"/>
                <a:cs typeface="Arial" pitchFamily="34" charset="0"/>
              </a:rPr>
              <a:t>với</a:t>
            </a:r>
            <a:r>
              <a:rPr lang="en-US" dirty="0">
                <a:latin typeface="Arial" pitchFamily="34" charset="0"/>
                <a:cs typeface="Arial" pitchFamily="34" charset="0"/>
              </a:rPr>
              <a:t> </a:t>
            </a:r>
            <a:r>
              <a:rPr lang="en-US" dirty="0" err="1">
                <a:latin typeface="Arial" pitchFamily="34" charset="0"/>
                <a:cs typeface="Arial" pitchFamily="34" charset="0"/>
              </a:rPr>
              <a:t>thực</a:t>
            </a:r>
            <a:r>
              <a:rPr lang="en-US" dirty="0">
                <a:latin typeface="Arial" pitchFamily="34" charset="0"/>
                <a:cs typeface="Arial" pitchFamily="34" charset="0"/>
              </a:rPr>
              <a:t> </a:t>
            </a:r>
            <a:r>
              <a:rPr lang="en-US" dirty="0" err="1">
                <a:latin typeface="Arial" pitchFamily="34" charset="0"/>
                <a:cs typeface="Arial" pitchFamily="34" charset="0"/>
              </a:rPr>
              <a:t>phẩm</a:t>
            </a:r>
            <a:r>
              <a:rPr lang="en-US" dirty="0">
                <a:latin typeface="Arial" pitchFamily="34" charset="0"/>
                <a:cs typeface="Arial" pitchFamily="34" charset="0"/>
              </a:rPr>
              <a:t> </a:t>
            </a:r>
            <a:r>
              <a:rPr lang="en-US" dirty="0" err="1">
                <a:latin typeface="Arial" pitchFamily="34" charset="0"/>
                <a:cs typeface="Arial" pitchFamily="34" charset="0"/>
              </a:rPr>
              <a:t>trong</a:t>
            </a:r>
            <a:r>
              <a:rPr lang="en-US" dirty="0">
                <a:latin typeface="Arial" pitchFamily="34" charset="0"/>
                <a:cs typeface="Arial" pitchFamily="34" charset="0"/>
              </a:rPr>
              <a:t> </a:t>
            </a:r>
            <a:r>
              <a:rPr lang="en-US" dirty="0" err="1">
                <a:latin typeface="Arial" pitchFamily="34" charset="0"/>
                <a:cs typeface="Arial" pitchFamily="34" charset="0"/>
              </a:rPr>
              <a:t>quá</a:t>
            </a:r>
            <a:r>
              <a:rPr lang="en-US" dirty="0">
                <a:latin typeface="Arial" pitchFamily="34" charset="0"/>
                <a:cs typeface="Arial" pitchFamily="34" charset="0"/>
              </a:rPr>
              <a:t> </a:t>
            </a:r>
            <a:r>
              <a:rPr lang="en-US" dirty="0" err="1">
                <a:latin typeface="Arial" pitchFamily="34" charset="0"/>
                <a:cs typeface="Arial" pitchFamily="34" charset="0"/>
              </a:rPr>
              <a:t>trình</a:t>
            </a:r>
            <a:r>
              <a:rPr lang="en-US" dirty="0">
                <a:latin typeface="Arial" pitchFamily="34" charset="0"/>
                <a:cs typeface="Arial" pitchFamily="34" charset="0"/>
              </a:rPr>
              <a:t> </a:t>
            </a:r>
            <a:r>
              <a:rPr lang="en-US" dirty="0" err="1">
                <a:latin typeface="Arial" pitchFamily="34" charset="0"/>
                <a:cs typeface="Arial" pitchFamily="34" charset="0"/>
              </a:rPr>
              <a:t>kinh</a:t>
            </a:r>
            <a:r>
              <a:rPr lang="en-US" dirty="0">
                <a:latin typeface="Arial" pitchFamily="34" charset="0"/>
                <a:cs typeface="Arial" pitchFamily="34" charset="0"/>
              </a:rPr>
              <a:t> </a:t>
            </a:r>
            <a:r>
              <a:rPr lang="en-US" dirty="0" err="1">
                <a:latin typeface="Arial" pitchFamily="34" charset="0"/>
                <a:cs typeface="Arial" pitchFamily="34" charset="0"/>
              </a:rPr>
              <a:t>doanh</a:t>
            </a:r>
            <a:r>
              <a:rPr lang="en-US" dirty="0">
                <a:latin typeface="Arial" pitchFamily="34" charset="0"/>
                <a:cs typeface="Arial" pitchFamily="34" charset="0"/>
              </a:rPr>
              <a:t> </a:t>
            </a:r>
            <a:r>
              <a:rPr lang="en-US" dirty="0" err="1">
                <a:latin typeface="Arial" pitchFamily="34" charset="0"/>
                <a:cs typeface="Arial" pitchFamily="34" charset="0"/>
              </a:rPr>
              <a:t>và</a:t>
            </a:r>
            <a:r>
              <a:rPr lang="en-US" dirty="0">
                <a:latin typeface="Arial" pitchFamily="34" charset="0"/>
                <a:cs typeface="Arial" pitchFamily="34" charset="0"/>
              </a:rPr>
              <a:t> </a:t>
            </a:r>
            <a:r>
              <a:rPr lang="en-US" dirty="0" err="1">
                <a:latin typeface="Arial" pitchFamily="34" charset="0"/>
                <a:cs typeface="Arial" pitchFamily="34" charset="0"/>
              </a:rPr>
              <a:t>chịu</a:t>
            </a:r>
            <a:r>
              <a:rPr lang="en-US" dirty="0">
                <a:latin typeface="Arial" pitchFamily="34" charset="0"/>
                <a:cs typeface="Arial" pitchFamily="34" charset="0"/>
              </a:rPr>
              <a:t> </a:t>
            </a:r>
            <a:r>
              <a:rPr lang="en-US" dirty="0" err="1">
                <a:latin typeface="Arial" pitchFamily="34" charset="0"/>
                <a:cs typeface="Arial" pitchFamily="34" charset="0"/>
              </a:rPr>
              <a:t>trách</a:t>
            </a:r>
            <a:r>
              <a:rPr lang="en-US" dirty="0">
                <a:latin typeface="Arial" pitchFamily="34" charset="0"/>
                <a:cs typeface="Arial" pitchFamily="34" charset="0"/>
              </a:rPr>
              <a:t> </a:t>
            </a:r>
            <a:r>
              <a:rPr lang="en-US" dirty="0" err="1">
                <a:latin typeface="Arial" pitchFamily="34" charset="0"/>
                <a:cs typeface="Arial" pitchFamily="34" charset="0"/>
              </a:rPr>
              <a:t>nhiệm</a:t>
            </a:r>
            <a:r>
              <a:rPr lang="en-US" dirty="0">
                <a:latin typeface="Arial" pitchFamily="34" charset="0"/>
                <a:cs typeface="Arial" pitchFamily="34" charset="0"/>
              </a:rPr>
              <a:t> </a:t>
            </a:r>
            <a:r>
              <a:rPr lang="en-US" dirty="0" err="1">
                <a:latin typeface="Arial" pitchFamily="34" charset="0"/>
                <a:cs typeface="Arial" pitchFamily="34" charset="0"/>
              </a:rPr>
              <a:t>về</a:t>
            </a:r>
            <a:r>
              <a:rPr lang="en-US" dirty="0">
                <a:latin typeface="Arial" pitchFamily="34" charset="0"/>
                <a:cs typeface="Arial" pitchFamily="34" charset="0"/>
              </a:rPr>
              <a:t> an </a:t>
            </a:r>
            <a:r>
              <a:rPr lang="en-US" dirty="0" err="1">
                <a:latin typeface="Arial" pitchFamily="34" charset="0"/>
                <a:cs typeface="Arial" pitchFamily="34" charset="0"/>
              </a:rPr>
              <a:t>toàn</a:t>
            </a:r>
            <a:r>
              <a:rPr lang="en-US" dirty="0">
                <a:latin typeface="Arial" pitchFamily="34" charset="0"/>
                <a:cs typeface="Arial" pitchFamily="34" charset="0"/>
              </a:rPr>
              <a:t> </a:t>
            </a:r>
            <a:r>
              <a:rPr lang="en-US" dirty="0" err="1">
                <a:latin typeface="Arial" pitchFamily="34" charset="0"/>
                <a:cs typeface="Arial" pitchFamily="34" charset="0"/>
              </a:rPr>
              <a:t>thực</a:t>
            </a:r>
            <a:r>
              <a:rPr lang="en-US" dirty="0">
                <a:latin typeface="Arial" pitchFamily="34" charset="0"/>
                <a:cs typeface="Arial" pitchFamily="34" charset="0"/>
              </a:rPr>
              <a:t> </a:t>
            </a:r>
            <a:r>
              <a:rPr lang="en-US" dirty="0" err="1">
                <a:latin typeface="Arial" pitchFamily="34" charset="0"/>
                <a:cs typeface="Arial" pitchFamily="34" charset="0"/>
              </a:rPr>
              <a:t>phẩm</a:t>
            </a:r>
            <a:r>
              <a:rPr lang="en-US" dirty="0">
                <a:latin typeface="Arial" pitchFamily="34" charset="0"/>
                <a:cs typeface="Arial" pitchFamily="34" charset="0"/>
              </a:rPr>
              <a:t> do </a:t>
            </a:r>
            <a:r>
              <a:rPr lang="en-US" dirty="0" err="1">
                <a:latin typeface="Arial" pitchFamily="34" charset="0"/>
                <a:cs typeface="Arial" pitchFamily="34" charset="0"/>
              </a:rPr>
              <a:t>mình</a:t>
            </a:r>
            <a:r>
              <a:rPr lang="en-US" dirty="0">
                <a:latin typeface="Arial" pitchFamily="34" charset="0"/>
                <a:cs typeface="Arial" pitchFamily="34" charset="0"/>
              </a:rPr>
              <a:t> </a:t>
            </a:r>
            <a:r>
              <a:rPr lang="en-US" dirty="0" err="1">
                <a:latin typeface="Arial" pitchFamily="34" charset="0"/>
                <a:cs typeface="Arial" pitchFamily="34" charset="0"/>
              </a:rPr>
              <a:t>kinh</a:t>
            </a:r>
            <a:r>
              <a:rPr lang="en-US" dirty="0">
                <a:latin typeface="Arial" pitchFamily="34" charset="0"/>
                <a:cs typeface="Arial" pitchFamily="34" charset="0"/>
              </a:rPr>
              <a:t> </a:t>
            </a:r>
            <a:r>
              <a:rPr lang="en-US" dirty="0" err="1">
                <a:latin typeface="Arial" pitchFamily="34" charset="0"/>
                <a:cs typeface="Arial" pitchFamily="34" charset="0"/>
              </a:rPr>
              <a:t>doanh</a:t>
            </a:r>
            <a:r>
              <a:rPr lang="en-US" dirty="0">
                <a:latin typeface="Arial" pitchFamily="34" charset="0"/>
                <a:cs typeface="Arial" pitchFamily="34" charset="0"/>
              </a:rPr>
              <a:t>;</a:t>
            </a:r>
          </a:p>
          <a:p>
            <a:r>
              <a:rPr lang="en-US" dirty="0">
                <a:latin typeface="Arial" pitchFamily="34" charset="0"/>
                <a:cs typeface="Arial" pitchFamily="34" charset="0"/>
              </a:rPr>
              <a:t>b) </a:t>
            </a:r>
            <a:r>
              <a:rPr lang="en-US" dirty="0" err="1">
                <a:latin typeface="Arial" pitchFamily="34" charset="0"/>
                <a:cs typeface="Arial" pitchFamily="34" charset="0"/>
              </a:rPr>
              <a:t>Kiểm</a:t>
            </a:r>
            <a:r>
              <a:rPr lang="en-US" dirty="0">
                <a:latin typeface="Arial" pitchFamily="34" charset="0"/>
                <a:cs typeface="Arial" pitchFamily="34" charset="0"/>
              </a:rPr>
              <a:t> </a:t>
            </a:r>
            <a:r>
              <a:rPr lang="en-US" dirty="0" err="1">
                <a:latin typeface="Arial" pitchFamily="34" charset="0"/>
                <a:cs typeface="Arial" pitchFamily="34" charset="0"/>
              </a:rPr>
              <a:t>tra</a:t>
            </a:r>
            <a:r>
              <a:rPr lang="en-US" dirty="0">
                <a:latin typeface="Arial" pitchFamily="34" charset="0"/>
                <a:cs typeface="Arial" pitchFamily="34" charset="0"/>
              </a:rPr>
              <a:t> </a:t>
            </a:r>
            <a:r>
              <a:rPr lang="en-US" dirty="0" err="1">
                <a:solidFill>
                  <a:srgbClr val="FF0000"/>
                </a:solidFill>
                <a:latin typeface="Arial" pitchFamily="34" charset="0"/>
                <a:cs typeface="Arial" pitchFamily="34" charset="0"/>
              </a:rPr>
              <a:t>nguồn</a:t>
            </a:r>
            <a:r>
              <a:rPr lang="en-US" dirty="0">
                <a:solidFill>
                  <a:srgbClr val="FF0000"/>
                </a:solidFill>
                <a:latin typeface="Arial" pitchFamily="34" charset="0"/>
                <a:cs typeface="Arial" pitchFamily="34" charset="0"/>
              </a:rPr>
              <a:t> </a:t>
            </a:r>
            <a:r>
              <a:rPr lang="en-US" dirty="0" err="1">
                <a:solidFill>
                  <a:srgbClr val="FF0000"/>
                </a:solidFill>
                <a:latin typeface="Arial" pitchFamily="34" charset="0"/>
                <a:cs typeface="Arial" pitchFamily="34" charset="0"/>
              </a:rPr>
              <a:t>gốc</a:t>
            </a:r>
            <a:r>
              <a:rPr lang="en-US" dirty="0">
                <a:solidFill>
                  <a:srgbClr val="FF0000"/>
                </a:solidFill>
                <a:latin typeface="Arial" pitchFamily="34" charset="0"/>
                <a:cs typeface="Arial" pitchFamily="34" charset="0"/>
              </a:rPr>
              <a:t>, </a:t>
            </a:r>
            <a:r>
              <a:rPr lang="en-US" dirty="0" err="1">
                <a:solidFill>
                  <a:srgbClr val="FF0000"/>
                </a:solidFill>
                <a:latin typeface="Arial" pitchFamily="34" charset="0"/>
                <a:cs typeface="Arial" pitchFamily="34" charset="0"/>
              </a:rPr>
              <a:t>xuất</a:t>
            </a:r>
            <a:r>
              <a:rPr lang="en-US" dirty="0">
                <a:solidFill>
                  <a:srgbClr val="FF0000"/>
                </a:solidFill>
                <a:latin typeface="Arial" pitchFamily="34" charset="0"/>
                <a:cs typeface="Arial" pitchFamily="34" charset="0"/>
              </a:rPr>
              <a:t> </a:t>
            </a:r>
            <a:r>
              <a:rPr lang="en-US" dirty="0" err="1">
                <a:solidFill>
                  <a:srgbClr val="FF0000"/>
                </a:solidFill>
                <a:latin typeface="Arial" pitchFamily="34" charset="0"/>
                <a:cs typeface="Arial" pitchFamily="34" charset="0"/>
              </a:rPr>
              <a:t>xứ</a:t>
            </a:r>
            <a:r>
              <a:rPr lang="en-US" dirty="0">
                <a:solidFill>
                  <a:srgbClr val="FF0000"/>
                </a:solidFill>
                <a:latin typeface="Arial" pitchFamily="34" charset="0"/>
                <a:cs typeface="Arial" pitchFamily="34" charset="0"/>
              </a:rPr>
              <a:t> </a:t>
            </a:r>
            <a:r>
              <a:rPr lang="en-US" dirty="0" err="1">
                <a:latin typeface="Arial" pitchFamily="34" charset="0"/>
                <a:cs typeface="Arial" pitchFamily="34" charset="0"/>
              </a:rPr>
              <a:t>thực</a:t>
            </a:r>
            <a:r>
              <a:rPr lang="en-US" dirty="0">
                <a:latin typeface="Arial" pitchFamily="34" charset="0"/>
                <a:cs typeface="Arial" pitchFamily="34" charset="0"/>
              </a:rPr>
              <a:t> </a:t>
            </a:r>
            <a:r>
              <a:rPr lang="en-US" dirty="0" err="1">
                <a:latin typeface="Arial" pitchFamily="34" charset="0"/>
                <a:cs typeface="Arial" pitchFamily="34" charset="0"/>
              </a:rPr>
              <a:t>phẩm</a:t>
            </a:r>
            <a:r>
              <a:rPr lang="en-US" dirty="0">
                <a:latin typeface="Arial" pitchFamily="34" charset="0"/>
                <a:cs typeface="Arial" pitchFamily="34" charset="0"/>
              </a:rPr>
              <a:t>, </a:t>
            </a:r>
            <a:r>
              <a:rPr lang="en-US" dirty="0" err="1">
                <a:latin typeface="Arial" pitchFamily="34" charset="0"/>
                <a:cs typeface="Arial" pitchFamily="34" charset="0"/>
              </a:rPr>
              <a:t>nhãn</a:t>
            </a:r>
            <a:r>
              <a:rPr lang="en-US" dirty="0">
                <a:latin typeface="Arial" pitchFamily="34" charset="0"/>
                <a:cs typeface="Arial" pitchFamily="34" charset="0"/>
              </a:rPr>
              <a:t> </a:t>
            </a:r>
            <a:r>
              <a:rPr lang="en-US" dirty="0" err="1">
                <a:latin typeface="Arial" pitchFamily="34" charset="0"/>
                <a:cs typeface="Arial" pitchFamily="34" charset="0"/>
              </a:rPr>
              <a:t>thực</a:t>
            </a:r>
            <a:r>
              <a:rPr lang="en-US" dirty="0">
                <a:latin typeface="Arial" pitchFamily="34" charset="0"/>
                <a:cs typeface="Arial" pitchFamily="34" charset="0"/>
              </a:rPr>
              <a:t> </a:t>
            </a:r>
            <a:r>
              <a:rPr lang="en-US" dirty="0" err="1">
                <a:latin typeface="Arial" pitchFamily="34" charset="0"/>
                <a:cs typeface="Arial" pitchFamily="34" charset="0"/>
              </a:rPr>
              <a:t>phẩm</a:t>
            </a:r>
            <a:r>
              <a:rPr lang="en-US" dirty="0">
                <a:latin typeface="Arial" pitchFamily="34" charset="0"/>
                <a:cs typeface="Arial" pitchFamily="34" charset="0"/>
              </a:rPr>
              <a:t> </a:t>
            </a:r>
            <a:r>
              <a:rPr lang="en-US" dirty="0" err="1">
                <a:latin typeface="Arial" pitchFamily="34" charset="0"/>
                <a:cs typeface="Arial" pitchFamily="34" charset="0"/>
              </a:rPr>
              <a:t>và</a:t>
            </a:r>
            <a:r>
              <a:rPr lang="en-US" dirty="0">
                <a:latin typeface="Arial" pitchFamily="34" charset="0"/>
                <a:cs typeface="Arial" pitchFamily="34" charset="0"/>
              </a:rPr>
              <a:t> </a:t>
            </a:r>
            <a:r>
              <a:rPr lang="en-US" dirty="0" err="1">
                <a:latin typeface="Arial" pitchFamily="34" charset="0"/>
                <a:cs typeface="Arial" pitchFamily="34" charset="0"/>
              </a:rPr>
              <a:t>các</a:t>
            </a:r>
            <a:r>
              <a:rPr lang="en-US" dirty="0">
                <a:latin typeface="Arial" pitchFamily="34" charset="0"/>
                <a:cs typeface="Arial" pitchFamily="34" charset="0"/>
              </a:rPr>
              <a:t> </a:t>
            </a:r>
            <a:r>
              <a:rPr lang="en-US" dirty="0" err="1">
                <a:latin typeface="Arial" pitchFamily="34" charset="0"/>
                <a:cs typeface="Arial" pitchFamily="34" charset="0"/>
              </a:rPr>
              <a:t>tài</a:t>
            </a:r>
            <a:r>
              <a:rPr lang="en-US" dirty="0">
                <a:latin typeface="Arial" pitchFamily="34" charset="0"/>
                <a:cs typeface="Arial" pitchFamily="34" charset="0"/>
              </a:rPr>
              <a:t> </a:t>
            </a:r>
            <a:r>
              <a:rPr lang="en-US" dirty="0" err="1">
                <a:latin typeface="Arial" pitchFamily="34" charset="0"/>
                <a:cs typeface="Arial" pitchFamily="34" charset="0"/>
              </a:rPr>
              <a:t>liệu</a:t>
            </a:r>
            <a:r>
              <a:rPr lang="en-US" dirty="0">
                <a:latin typeface="Arial" pitchFamily="34" charset="0"/>
                <a:cs typeface="Arial" pitchFamily="34" charset="0"/>
              </a:rPr>
              <a:t> </a:t>
            </a:r>
            <a:r>
              <a:rPr lang="en-US" dirty="0" err="1">
                <a:latin typeface="Arial" pitchFamily="34" charset="0"/>
                <a:cs typeface="Arial" pitchFamily="34" charset="0"/>
              </a:rPr>
              <a:t>liên</a:t>
            </a:r>
            <a:r>
              <a:rPr lang="en-US" dirty="0">
                <a:latin typeface="Arial" pitchFamily="34" charset="0"/>
                <a:cs typeface="Arial" pitchFamily="34" charset="0"/>
              </a:rPr>
              <a:t> </a:t>
            </a:r>
            <a:r>
              <a:rPr lang="en-US" dirty="0" err="1">
                <a:latin typeface="Arial" pitchFamily="34" charset="0"/>
                <a:cs typeface="Arial" pitchFamily="34" charset="0"/>
              </a:rPr>
              <a:t>quan</a:t>
            </a:r>
            <a:r>
              <a:rPr lang="en-US" dirty="0">
                <a:latin typeface="Arial" pitchFamily="34" charset="0"/>
                <a:cs typeface="Arial" pitchFamily="34" charset="0"/>
              </a:rPr>
              <a:t> </a:t>
            </a:r>
            <a:r>
              <a:rPr lang="en-US" dirty="0" err="1">
                <a:latin typeface="Arial" pitchFamily="34" charset="0"/>
                <a:cs typeface="Arial" pitchFamily="34" charset="0"/>
              </a:rPr>
              <a:t>đến</a:t>
            </a:r>
            <a:r>
              <a:rPr lang="en-US" dirty="0">
                <a:latin typeface="Arial" pitchFamily="34" charset="0"/>
                <a:cs typeface="Arial" pitchFamily="34" charset="0"/>
              </a:rPr>
              <a:t> an </a:t>
            </a:r>
            <a:r>
              <a:rPr lang="en-US" dirty="0" err="1">
                <a:latin typeface="Arial" pitchFamily="34" charset="0"/>
                <a:cs typeface="Arial" pitchFamily="34" charset="0"/>
              </a:rPr>
              <a:t>toàn</a:t>
            </a:r>
            <a:r>
              <a:rPr lang="en-US" dirty="0">
                <a:latin typeface="Arial" pitchFamily="34" charset="0"/>
                <a:cs typeface="Arial" pitchFamily="34" charset="0"/>
              </a:rPr>
              <a:t> </a:t>
            </a:r>
            <a:r>
              <a:rPr lang="en-US" dirty="0" err="1">
                <a:latin typeface="Arial" pitchFamily="34" charset="0"/>
                <a:cs typeface="Arial" pitchFamily="34" charset="0"/>
              </a:rPr>
              <a:t>thực</a:t>
            </a:r>
            <a:r>
              <a:rPr lang="en-US" dirty="0">
                <a:latin typeface="Arial" pitchFamily="34" charset="0"/>
                <a:cs typeface="Arial" pitchFamily="34" charset="0"/>
              </a:rPr>
              <a:t> </a:t>
            </a:r>
            <a:r>
              <a:rPr lang="en-US" dirty="0" err="1">
                <a:latin typeface="Arial" pitchFamily="34" charset="0"/>
                <a:cs typeface="Arial" pitchFamily="34" charset="0"/>
              </a:rPr>
              <a:t>phẩm</a:t>
            </a:r>
            <a:r>
              <a:rPr lang="en-US" dirty="0">
                <a:latin typeface="Arial" pitchFamily="34" charset="0"/>
                <a:cs typeface="Arial" pitchFamily="34" charset="0"/>
              </a:rPr>
              <a:t>; </a:t>
            </a:r>
            <a:r>
              <a:rPr lang="en-US" dirty="0" err="1">
                <a:latin typeface="Arial" pitchFamily="34" charset="0"/>
                <a:cs typeface="Arial" pitchFamily="34" charset="0"/>
              </a:rPr>
              <a:t>lưu</a:t>
            </a:r>
            <a:r>
              <a:rPr lang="en-US" dirty="0">
                <a:latin typeface="Arial" pitchFamily="34" charset="0"/>
                <a:cs typeface="Arial" pitchFamily="34" charset="0"/>
              </a:rPr>
              <a:t> </a:t>
            </a:r>
            <a:r>
              <a:rPr lang="en-US" dirty="0" err="1">
                <a:latin typeface="Arial" pitchFamily="34" charset="0"/>
                <a:cs typeface="Arial" pitchFamily="34" charset="0"/>
              </a:rPr>
              <a:t>giữ</a:t>
            </a:r>
            <a:r>
              <a:rPr lang="en-US" dirty="0">
                <a:latin typeface="Arial" pitchFamily="34" charset="0"/>
                <a:cs typeface="Arial" pitchFamily="34" charset="0"/>
              </a:rPr>
              <a:t> </a:t>
            </a:r>
            <a:r>
              <a:rPr lang="en-US" dirty="0" err="1">
                <a:latin typeface="Arial" pitchFamily="34" charset="0"/>
                <a:cs typeface="Arial" pitchFamily="34" charset="0"/>
              </a:rPr>
              <a:t>hồ</a:t>
            </a:r>
            <a:r>
              <a:rPr lang="en-US" dirty="0">
                <a:latin typeface="Arial" pitchFamily="34" charset="0"/>
                <a:cs typeface="Arial" pitchFamily="34" charset="0"/>
              </a:rPr>
              <a:t> </a:t>
            </a:r>
            <a:r>
              <a:rPr lang="en-US" dirty="0" err="1">
                <a:latin typeface="Arial" pitchFamily="34" charset="0"/>
                <a:cs typeface="Arial" pitchFamily="34" charset="0"/>
              </a:rPr>
              <a:t>sơ</a:t>
            </a:r>
            <a:r>
              <a:rPr lang="en-US" dirty="0">
                <a:latin typeface="Arial" pitchFamily="34" charset="0"/>
                <a:cs typeface="Arial" pitchFamily="34" charset="0"/>
              </a:rPr>
              <a:t> </a:t>
            </a:r>
            <a:r>
              <a:rPr lang="en-US" dirty="0" err="1">
                <a:latin typeface="Arial" pitchFamily="34" charset="0"/>
                <a:cs typeface="Arial" pitchFamily="34" charset="0"/>
              </a:rPr>
              <a:t>về</a:t>
            </a:r>
            <a:r>
              <a:rPr lang="en-US" dirty="0">
                <a:latin typeface="Arial" pitchFamily="34" charset="0"/>
                <a:cs typeface="Arial" pitchFamily="34" charset="0"/>
              </a:rPr>
              <a:t> </a:t>
            </a:r>
            <a:r>
              <a:rPr lang="en-US" dirty="0" err="1">
                <a:latin typeface="Arial" pitchFamily="34" charset="0"/>
                <a:cs typeface="Arial" pitchFamily="34" charset="0"/>
              </a:rPr>
              <a:t>thực</a:t>
            </a:r>
            <a:r>
              <a:rPr lang="en-US" dirty="0">
                <a:latin typeface="Arial" pitchFamily="34" charset="0"/>
                <a:cs typeface="Arial" pitchFamily="34" charset="0"/>
              </a:rPr>
              <a:t> </a:t>
            </a:r>
            <a:r>
              <a:rPr lang="en-US" dirty="0" err="1">
                <a:latin typeface="Arial" pitchFamily="34" charset="0"/>
                <a:cs typeface="Arial" pitchFamily="34" charset="0"/>
              </a:rPr>
              <a:t>phẩm</a:t>
            </a:r>
            <a:r>
              <a:rPr lang="en-US" dirty="0">
                <a:latin typeface="Arial" pitchFamily="34" charset="0"/>
                <a:cs typeface="Arial" pitchFamily="34" charset="0"/>
              </a:rPr>
              <a:t>; </a:t>
            </a:r>
            <a:r>
              <a:rPr lang="en-US" dirty="0" err="1">
                <a:latin typeface="Arial" pitchFamily="34" charset="0"/>
                <a:cs typeface="Arial" pitchFamily="34" charset="0"/>
              </a:rPr>
              <a:t>thực</a:t>
            </a:r>
            <a:r>
              <a:rPr lang="en-US" dirty="0">
                <a:latin typeface="Arial" pitchFamily="34" charset="0"/>
                <a:cs typeface="Arial" pitchFamily="34" charset="0"/>
              </a:rPr>
              <a:t> </a:t>
            </a:r>
            <a:r>
              <a:rPr lang="en-US" dirty="0" err="1">
                <a:latin typeface="Arial" pitchFamily="34" charset="0"/>
                <a:cs typeface="Arial" pitchFamily="34" charset="0"/>
              </a:rPr>
              <a:t>hiện</a:t>
            </a:r>
            <a:r>
              <a:rPr lang="en-US" dirty="0">
                <a:latin typeface="Arial" pitchFamily="34" charset="0"/>
                <a:cs typeface="Arial" pitchFamily="34" charset="0"/>
              </a:rPr>
              <a:t> </a:t>
            </a:r>
            <a:r>
              <a:rPr lang="en-US" dirty="0" err="1">
                <a:latin typeface="Arial" pitchFamily="34" charset="0"/>
                <a:cs typeface="Arial" pitchFamily="34" charset="0"/>
              </a:rPr>
              <a:t>quy</a:t>
            </a:r>
            <a:r>
              <a:rPr lang="en-US" dirty="0">
                <a:latin typeface="Arial" pitchFamily="34" charset="0"/>
                <a:cs typeface="Arial" pitchFamily="34" charset="0"/>
              </a:rPr>
              <a:t> </a:t>
            </a:r>
            <a:r>
              <a:rPr lang="en-US" dirty="0" err="1">
                <a:latin typeface="Arial" pitchFamily="34" charset="0"/>
                <a:cs typeface="Arial" pitchFamily="34" charset="0"/>
              </a:rPr>
              <a:t>định</a:t>
            </a:r>
            <a:r>
              <a:rPr lang="en-US" dirty="0">
                <a:latin typeface="Arial" pitchFamily="34" charset="0"/>
                <a:cs typeface="Arial" pitchFamily="34" charset="0"/>
              </a:rPr>
              <a:t> </a:t>
            </a:r>
            <a:r>
              <a:rPr lang="en-US" dirty="0" err="1">
                <a:latin typeface="Arial" pitchFamily="34" charset="0"/>
                <a:cs typeface="Arial" pitchFamily="34" charset="0"/>
              </a:rPr>
              <a:t>về</a:t>
            </a:r>
            <a:r>
              <a:rPr lang="en-US" dirty="0">
                <a:latin typeface="Arial" pitchFamily="34" charset="0"/>
                <a:cs typeface="Arial" pitchFamily="34" charset="0"/>
              </a:rPr>
              <a:t> </a:t>
            </a:r>
            <a:r>
              <a:rPr lang="en-US" dirty="0" err="1">
                <a:latin typeface="Arial" pitchFamily="34" charset="0"/>
                <a:cs typeface="Arial" pitchFamily="34" charset="0"/>
              </a:rPr>
              <a:t>truy</a:t>
            </a:r>
            <a:r>
              <a:rPr lang="en-US" dirty="0">
                <a:latin typeface="Arial" pitchFamily="34" charset="0"/>
                <a:cs typeface="Arial" pitchFamily="34" charset="0"/>
              </a:rPr>
              <a:t> </a:t>
            </a:r>
            <a:r>
              <a:rPr lang="en-US" dirty="0" err="1">
                <a:latin typeface="Arial" pitchFamily="34" charset="0"/>
                <a:cs typeface="Arial" pitchFamily="34" charset="0"/>
              </a:rPr>
              <a:t>xuất</a:t>
            </a:r>
            <a:r>
              <a:rPr lang="en-US" dirty="0">
                <a:latin typeface="Arial" pitchFamily="34" charset="0"/>
                <a:cs typeface="Arial" pitchFamily="34" charset="0"/>
              </a:rPr>
              <a:t> </a:t>
            </a:r>
            <a:r>
              <a:rPr lang="en-US" dirty="0" err="1">
                <a:latin typeface="Arial" pitchFamily="34" charset="0"/>
                <a:cs typeface="Arial" pitchFamily="34" charset="0"/>
              </a:rPr>
              <a:t>nguồn</a:t>
            </a:r>
            <a:r>
              <a:rPr lang="en-US" dirty="0">
                <a:latin typeface="Arial" pitchFamily="34" charset="0"/>
                <a:cs typeface="Arial" pitchFamily="34" charset="0"/>
              </a:rPr>
              <a:t> </a:t>
            </a:r>
            <a:r>
              <a:rPr lang="en-US" dirty="0" err="1">
                <a:latin typeface="Arial" pitchFamily="34" charset="0"/>
                <a:cs typeface="Arial" pitchFamily="34" charset="0"/>
              </a:rPr>
              <a:t>gốc</a:t>
            </a:r>
            <a:r>
              <a:rPr lang="en-US" dirty="0">
                <a:latin typeface="Arial" pitchFamily="34" charset="0"/>
                <a:cs typeface="Arial" pitchFamily="34" charset="0"/>
              </a:rPr>
              <a:t> </a:t>
            </a:r>
            <a:r>
              <a:rPr lang="en-US" dirty="0" err="1">
                <a:latin typeface="Arial" pitchFamily="34" charset="0"/>
                <a:cs typeface="Arial" pitchFamily="34" charset="0"/>
              </a:rPr>
              <a:t>thực</a:t>
            </a:r>
            <a:r>
              <a:rPr lang="en-US" dirty="0">
                <a:latin typeface="Arial" pitchFamily="34" charset="0"/>
                <a:cs typeface="Arial" pitchFamily="34" charset="0"/>
              </a:rPr>
              <a:t> </a:t>
            </a:r>
            <a:r>
              <a:rPr lang="en-US" dirty="0" err="1">
                <a:latin typeface="Arial" pitchFamily="34" charset="0"/>
                <a:cs typeface="Arial" pitchFamily="34" charset="0"/>
              </a:rPr>
              <a:t>phẩm</a:t>
            </a:r>
            <a:r>
              <a:rPr lang="en-US" dirty="0">
                <a:latin typeface="Arial" pitchFamily="34" charset="0"/>
                <a:cs typeface="Arial" pitchFamily="34" charset="0"/>
              </a:rPr>
              <a:t> </a:t>
            </a:r>
            <a:r>
              <a:rPr lang="en-US" dirty="0" err="1">
                <a:latin typeface="Arial" pitchFamily="34" charset="0"/>
                <a:cs typeface="Arial" pitchFamily="34" charset="0"/>
              </a:rPr>
              <a:t>không</a:t>
            </a:r>
            <a:r>
              <a:rPr lang="en-US" dirty="0">
                <a:latin typeface="Arial" pitchFamily="34" charset="0"/>
                <a:cs typeface="Arial" pitchFamily="34" charset="0"/>
              </a:rPr>
              <a:t> </a:t>
            </a:r>
            <a:r>
              <a:rPr lang="en-US" dirty="0" err="1">
                <a:latin typeface="Arial" pitchFamily="34" charset="0"/>
                <a:cs typeface="Arial" pitchFamily="34" charset="0"/>
              </a:rPr>
              <a:t>bảo</a:t>
            </a:r>
            <a:r>
              <a:rPr lang="en-US" dirty="0">
                <a:latin typeface="Arial" pitchFamily="34" charset="0"/>
                <a:cs typeface="Arial" pitchFamily="34" charset="0"/>
              </a:rPr>
              <a:t> </a:t>
            </a:r>
            <a:r>
              <a:rPr lang="en-US" dirty="0" err="1">
                <a:latin typeface="Arial" pitchFamily="34" charset="0"/>
                <a:cs typeface="Arial" pitchFamily="34" charset="0"/>
              </a:rPr>
              <a:t>đảm</a:t>
            </a:r>
            <a:r>
              <a:rPr lang="en-US" dirty="0">
                <a:latin typeface="Arial" pitchFamily="34" charset="0"/>
                <a:cs typeface="Arial" pitchFamily="34" charset="0"/>
              </a:rPr>
              <a:t> an </a:t>
            </a:r>
            <a:r>
              <a:rPr lang="en-US" dirty="0" err="1">
                <a:latin typeface="Arial" pitchFamily="34" charset="0"/>
                <a:cs typeface="Arial" pitchFamily="34" charset="0"/>
              </a:rPr>
              <a:t>toàn</a:t>
            </a:r>
            <a:r>
              <a:rPr lang="en-US" dirty="0">
                <a:latin typeface="Arial" pitchFamily="34" charset="0"/>
                <a:cs typeface="Arial" pitchFamily="34" charset="0"/>
              </a:rPr>
              <a:t> </a:t>
            </a:r>
            <a:r>
              <a:rPr lang="en-US" dirty="0" err="1">
                <a:latin typeface="Arial" pitchFamily="34" charset="0"/>
                <a:cs typeface="Arial" pitchFamily="34" charset="0"/>
              </a:rPr>
              <a:t>theo</a:t>
            </a:r>
            <a:r>
              <a:rPr lang="en-US" dirty="0">
                <a:latin typeface="Arial" pitchFamily="34" charset="0"/>
                <a:cs typeface="Arial" pitchFamily="34" charset="0"/>
              </a:rPr>
              <a:t> </a:t>
            </a:r>
            <a:r>
              <a:rPr lang="en-US" dirty="0" err="1">
                <a:latin typeface="Arial" pitchFamily="34" charset="0"/>
                <a:cs typeface="Arial" pitchFamily="34" charset="0"/>
              </a:rPr>
              <a:t>quy</a:t>
            </a:r>
            <a:r>
              <a:rPr lang="en-US" dirty="0">
                <a:latin typeface="Arial" pitchFamily="34" charset="0"/>
                <a:cs typeface="Arial" pitchFamily="34" charset="0"/>
              </a:rPr>
              <a:t> </a:t>
            </a:r>
            <a:r>
              <a:rPr lang="en-US" dirty="0" err="1">
                <a:latin typeface="Arial" pitchFamily="34" charset="0"/>
                <a:cs typeface="Arial" pitchFamily="34" charset="0"/>
              </a:rPr>
              <a:t>định</a:t>
            </a:r>
            <a:r>
              <a:rPr lang="en-US" dirty="0">
                <a:latin typeface="Arial" pitchFamily="34" charset="0"/>
                <a:cs typeface="Arial" pitchFamily="34" charset="0"/>
              </a:rPr>
              <a:t> </a:t>
            </a:r>
            <a:r>
              <a:rPr lang="en-US" dirty="0" err="1">
                <a:latin typeface="Arial" pitchFamily="34" charset="0"/>
                <a:cs typeface="Arial" pitchFamily="34" charset="0"/>
              </a:rPr>
              <a:t>tại</a:t>
            </a:r>
            <a:r>
              <a:rPr lang="en-US" dirty="0">
                <a:latin typeface="Arial" pitchFamily="34" charset="0"/>
                <a:cs typeface="Arial" pitchFamily="34" charset="0"/>
              </a:rPr>
              <a:t> </a:t>
            </a:r>
            <a:r>
              <a:rPr lang="en-US" dirty="0" err="1">
                <a:latin typeface="Arial" pitchFamily="34" charset="0"/>
                <a:cs typeface="Arial" pitchFamily="34" charset="0"/>
              </a:rPr>
              <a:t>Điều</a:t>
            </a:r>
            <a:r>
              <a:rPr lang="en-US" dirty="0">
                <a:latin typeface="Arial" pitchFamily="34" charset="0"/>
                <a:cs typeface="Arial" pitchFamily="34" charset="0"/>
              </a:rPr>
              <a:t> 54 </a:t>
            </a:r>
            <a:r>
              <a:rPr lang="en-US" dirty="0" err="1">
                <a:latin typeface="Arial" pitchFamily="34" charset="0"/>
                <a:cs typeface="Arial" pitchFamily="34" charset="0"/>
              </a:rPr>
              <a:t>của</a:t>
            </a:r>
            <a:r>
              <a:rPr lang="en-US" dirty="0">
                <a:latin typeface="Arial" pitchFamily="34" charset="0"/>
                <a:cs typeface="Arial" pitchFamily="34" charset="0"/>
              </a:rPr>
              <a:t> </a:t>
            </a:r>
            <a:r>
              <a:rPr lang="en-US" dirty="0" err="1">
                <a:latin typeface="Arial" pitchFamily="34" charset="0"/>
                <a:cs typeface="Arial" pitchFamily="34" charset="0"/>
              </a:rPr>
              <a:t>Luật</a:t>
            </a:r>
            <a:r>
              <a:rPr lang="en-US" dirty="0">
                <a:latin typeface="Arial" pitchFamily="34" charset="0"/>
                <a:cs typeface="Arial" pitchFamily="34" charset="0"/>
              </a:rPr>
              <a:t> </a:t>
            </a:r>
            <a:r>
              <a:rPr lang="en-US" dirty="0" err="1">
                <a:latin typeface="Arial" pitchFamily="34" charset="0"/>
                <a:cs typeface="Arial" pitchFamily="34" charset="0"/>
              </a:rPr>
              <a:t>này</a:t>
            </a:r>
            <a:r>
              <a:rPr lang="en-US" dirty="0">
                <a:latin typeface="Arial" pitchFamily="34" charset="0"/>
                <a:cs typeface="Arial" pitchFamily="34" charset="0"/>
              </a:rPr>
              <a:t>;</a:t>
            </a:r>
          </a:p>
          <a:p>
            <a:r>
              <a:rPr lang="en-US" dirty="0">
                <a:latin typeface="Arial" pitchFamily="34" charset="0"/>
                <a:cs typeface="Arial" pitchFamily="34" charset="0"/>
              </a:rPr>
              <a:t>c) </a:t>
            </a:r>
            <a:r>
              <a:rPr lang="en-US" dirty="0" err="1">
                <a:solidFill>
                  <a:srgbClr val="FF0000"/>
                </a:solidFill>
                <a:latin typeface="Arial" pitchFamily="34" charset="0"/>
                <a:cs typeface="Arial" pitchFamily="34" charset="0"/>
              </a:rPr>
              <a:t>Thông</a:t>
            </a:r>
            <a:r>
              <a:rPr lang="en-US" dirty="0">
                <a:solidFill>
                  <a:srgbClr val="FF0000"/>
                </a:solidFill>
                <a:latin typeface="Arial" pitchFamily="34" charset="0"/>
                <a:cs typeface="Arial" pitchFamily="34" charset="0"/>
              </a:rPr>
              <a:t> tin </a:t>
            </a:r>
            <a:r>
              <a:rPr lang="en-US" dirty="0" err="1">
                <a:solidFill>
                  <a:srgbClr val="FF0000"/>
                </a:solidFill>
                <a:latin typeface="Arial" pitchFamily="34" charset="0"/>
                <a:cs typeface="Arial" pitchFamily="34" charset="0"/>
              </a:rPr>
              <a:t>trung</a:t>
            </a:r>
            <a:r>
              <a:rPr lang="en-US" dirty="0">
                <a:solidFill>
                  <a:srgbClr val="FF0000"/>
                </a:solidFill>
                <a:latin typeface="Arial" pitchFamily="34" charset="0"/>
                <a:cs typeface="Arial" pitchFamily="34" charset="0"/>
              </a:rPr>
              <a:t> </a:t>
            </a:r>
            <a:r>
              <a:rPr lang="en-US" dirty="0" err="1">
                <a:solidFill>
                  <a:srgbClr val="FF0000"/>
                </a:solidFill>
                <a:latin typeface="Arial" pitchFamily="34" charset="0"/>
                <a:cs typeface="Arial" pitchFamily="34" charset="0"/>
              </a:rPr>
              <a:t>thực</a:t>
            </a:r>
            <a:r>
              <a:rPr lang="en-US" dirty="0">
                <a:solidFill>
                  <a:srgbClr val="FF0000"/>
                </a:solidFill>
                <a:latin typeface="Arial" pitchFamily="34" charset="0"/>
                <a:cs typeface="Arial" pitchFamily="34" charset="0"/>
              </a:rPr>
              <a:t> </a:t>
            </a:r>
            <a:r>
              <a:rPr lang="en-US" dirty="0" err="1">
                <a:latin typeface="Arial" pitchFamily="34" charset="0"/>
                <a:cs typeface="Arial" pitchFamily="34" charset="0"/>
              </a:rPr>
              <a:t>về</a:t>
            </a:r>
            <a:r>
              <a:rPr lang="en-US" dirty="0">
                <a:latin typeface="Arial" pitchFamily="34" charset="0"/>
                <a:cs typeface="Arial" pitchFamily="34" charset="0"/>
              </a:rPr>
              <a:t> an </a:t>
            </a:r>
            <a:r>
              <a:rPr lang="en-US" dirty="0" err="1">
                <a:latin typeface="Arial" pitchFamily="34" charset="0"/>
                <a:cs typeface="Arial" pitchFamily="34" charset="0"/>
              </a:rPr>
              <a:t>toàn</a:t>
            </a:r>
            <a:r>
              <a:rPr lang="en-US" dirty="0">
                <a:latin typeface="Arial" pitchFamily="34" charset="0"/>
                <a:cs typeface="Arial" pitchFamily="34" charset="0"/>
              </a:rPr>
              <a:t> </a:t>
            </a:r>
            <a:r>
              <a:rPr lang="en-US" dirty="0" err="1">
                <a:latin typeface="Arial" pitchFamily="34" charset="0"/>
                <a:cs typeface="Arial" pitchFamily="34" charset="0"/>
              </a:rPr>
              <a:t>thực</a:t>
            </a:r>
            <a:r>
              <a:rPr lang="en-US" dirty="0">
                <a:latin typeface="Arial" pitchFamily="34" charset="0"/>
                <a:cs typeface="Arial" pitchFamily="34" charset="0"/>
              </a:rPr>
              <a:t> </a:t>
            </a:r>
            <a:r>
              <a:rPr lang="en-US" dirty="0" err="1">
                <a:latin typeface="Arial" pitchFamily="34" charset="0"/>
                <a:cs typeface="Arial" pitchFamily="34" charset="0"/>
              </a:rPr>
              <a:t>phẩm</a:t>
            </a:r>
            <a:r>
              <a:rPr lang="en-US" dirty="0">
                <a:latin typeface="Arial" pitchFamily="34" charset="0"/>
                <a:cs typeface="Arial" pitchFamily="34" charset="0"/>
              </a:rPr>
              <a:t>; </a:t>
            </a:r>
            <a:r>
              <a:rPr lang="en-US" dirty="0" err="1">
                <a:latin typeface="Arial" pitchFamily="34" charset="0"/>
                <a:cs typeface="Arial" pitchFamily="34" charset="0"/>
              </a:rPr>
              <a:t>thông</a:t>
            </a:r>
            <a:r>
              <a:rPr lang="en-US" dirty="0">
                <a:latin typeface="Arial" pitchFamily="34" charset="0"/>
                <a:cs typeface="Arial" pitchFamily="34" charset="0"/>
              </a:rPr>
              <a:t> </a:t>
            </a:r>
            <a:r>
              <a:rPr lang="en-US" dirty="0" err="1">
                <a:latin typeface="Arial" pitchFamily="34" charset="0"/>
                <a:cs typeface="Arial" pitchFamily="34" charset="0"/>
              </a:rPr>
              <a:t>báo</a:t>
            </a:r>
            <a:r>
              <a:rPr lang="en-US" dirty="0">
                <a:latin typeface="Arial" pitchFamily="34" charset="0"/>
                <a:cs typeface="Arial" pitchFamily="34" charset="0"/>
              </a:rPr>
              <a:t> </a:t>
            </a:r>
            <a:r>
              <a:rPr lang="en-US" dirty="0" err="1">
                <a:latin typeface="Arial" pitchFamily="34" charset="0"/>
                <a:cs typeface="Arial" pitchFamily="34" charset="0"/>
              </a:rPr>
              <a:t>cho</a:t>
            </a:r>
            <a:r>
              <a:rPr lang="en-US" dirty="0">
                <a:latin typeface="Arial" pitchFamily="34" charset="0"/>
                <a:cs typeface="Arial" pitchFamily="34" charset="0"/>
              </a:rPr>
              <a:t> </a:t>
            </a:r>
            <a:r>
              <a:rPr lang="en-US" dirty="0" err="1">
                <a:latin typeface="Arial" pitchFamily="34" charset="0"/>
                <a:cs typeface="Arial" pitchFamily="34" charset="0"/>
              </a:rPr>
              <a:t>người</a:t>
            </a:r>
            <a:r>
              <a:rPr lang="en-US" dirty="0">
                <a:latin typeface="Arial" pitchFamily="34" charset="0"/>
                <a:cs typeface="Arial" pitchFamily="34" charset="0"/>
              </a:rPr>
              <a:t> </a:t>
            </a:r>
            <a:r>
              <a:rPr lang="en-US" dirty="0" err="1">
                <a:latin typeface="Arial" pitchFamily="34" charset="0"/>
                <a:cs typeface="Arial" pitchFamily="34" charset="0"/>
              </a:rPr>
              <a:t>tiêu</a:t>
            </a:r>
            <a:r>
              <a:rPr lang="en-US" dirty="0">
                <a:latin typeface="Arial" pitchFamily="34" charset="0"/>
                <a:cs typeface="Arial" pitchFamily="34" charset="0"/>
              </a:rPr>
              <a:t> </a:t>
            </a:r>
            <a:r>
              <a:rPr lang="en-US" dirty="0" err="1">
                <a:latin typeface="Arial" pitchFamily="34" charset="0"/>
                <a:cs typeface="Arial" pitchFamily="34" charset="0"/>
              </a:rPr>
              <a:t>dùng</a:t>
            </a:r>
            <a:r>
              <a:rPr lang="en-US" dirty="0">
                <a:latin typeface="Arial" pitchFamily="34" charset="0"/>
                <a:cs typeface="Arial" pitchFamily="34" charset="0"/>
              </a:rPr>
              <a:t> </a:t>
            </a:r>
            <a:r>
              <a:rPr lang="en-US" dirty="0" err="1">
                <a:latin typeface="Arial" pitchFamily="34" charset="0"/>
                <a:cs typeface="Arial" pitchFamily="34" charset="0"/>
              </a:rPr>
              <a:t>điều</a:t>
            </a:r>
            <a:r>
              <a:rPr lang="en-US" dirty="0">
                <a:latin typeface="Arial" pitchFamily="34" charset="0"/>
                <a:cs typeface="Arial" pitchFamily="34" charset="0"/>
              </a:rPr>
              <a:t> </a:t>
            </a:r>
            <a:r>
              <a:rPr lang="en-US" dirty="0" err="1">
                <a:latin typeface="Arial" pitchFamily="34" charset="0"/>
                <a:cs typeface="Arial" pitchFamily="34" charset="0"/>
              </a:rPr>
              <a:t>kiện</a:t>
            </a:r>
            <a:r>
              <a:rPr lang="en-US" dirty="0">
                <a:latin typeface="Arial" pitchFamily="34" charset="0"/>
                <a:cs typeface="Arial" pitchFamily="34" charset="0"/>
              </a:rPr>
              <a:t> </a:t>
            </a:r>
            <a:r>
              <a:rPr lang="en-US" dirty="0" err="1">
                <a:latin typeface="Arial" pitchFamily="34" charset="0"/>
                <a:cs typeface="Arial" pitchFamily="34" charset="0"/>
              </a:rPr>
              <a:t>bảo</a:t>
            </a:r>
            <a:r>
              <a:rPr lang="en-US" dirty="0">
                <a:latin typeface="Arial" pitchFamily="34" charset="0"/>
                <a:cs typeface="Arial" pitchFamily="34" charset="0"/>
              </a:rPr>
              <a:t> </a:t>
            </a:r>
            <a:r>
              <a:rPr lang="en-US" dirty="0" err="1">
                <a:latin typeface="Arial" pitchFamily="34" charset="0"/>
                <a:cs typeface="Arial" pitchFamily="34" charset="0"/>
              </a:rPr>
              <a:t>đảm</a:t>
            </a:r>
            <a:r>
              <a:rPr lang="en-US" dirty="0">
                <a:latin typeface="Arial" pitchFamily="34" charset="0"/>
                <a:cs typeface="Arial" pitchFamily="34" charset="0"/>
              </a:rPr>
              <a:t> an </a:t>
            </a:r>
            <a:r>
              <a:rPr lang="en-US" dirty="0" err="1">
                <a:latin typeface="Arial" pitchFamily="34" charset="0"/>
                <a:cs typeface="Arial" pitchFamily="34" charset="0"/>
              </a:rPr>
              <a:t>toàn</a:t>
            </a:r>
            <a:r>
              <a:rPr lang="en-US" dirty="0">
                <a:latin typeface="Arial" pitchFamily="34" charset="0"/>
                <a:cs typeface="Arial" pitchFamily="34" charset="0"/>
              </a:rPr>
              <a:t> </a:t>
            </a:r>
            <a:r>
              <a:rPr lang="en-US" dirty="0" err="1">
                <a:latin typeface="Arial" pitchFamily="34" charset="0"/>
                <a:cs typeface="Arial" pitchFamily="34" charset="0"/>
              </a:rPr>
              <a:t>khi</a:t>
            </a:r>
            <a:r>
              <a:rPr lang="en-US" dirty="0">
                <a:latin typeface="Arial" pitchFamily="34" charset="0"/>
                <a:cs typeface="Arial" pitchFamily="34" charset="0"/>
              </a:rPr>
              <a:t> </a:t>
            </a:r>
            <a:r>
              <a:rPr lang="en-US" dirty="0" err="1">
                <a:latin typeface="Arial" pitchFamily="34" charset="0"/>
                <a:cs typeface="Arial" pitchFamily="34" charset="0"/>
              </a:rPr>
              <a:t>vận</a:t>
            </a:r>
            <a:r>
              <a:rPr lang="en-US" dirty="0">
                <a:latin typeface="Arial" pitchFamily="34" charset="0"/>
                <a:cs typeface="Arial" pitchFamily="34" charset="0"/>
              </a:rPr>
              <a:t> </a:t>
            </a:r>
            <a:r>
              <a:rPr lang="en-US" dirty="0" err="1">
                <a:latin typeface="Arial" pitchFamily="34" charset="0"/>
                <a:cs typeface="Arial" pitchFamily="34" charset="0"/>
              </a:rPr>
              <a:t>chuyển</a:t>
            </a:r>
            <a:r>
              <a:rPr lang="en-US" dirty="0">
                <a:latin typeface="Arial" pitchFamily="34" charset="0"/>
                <a:cs typeface="Arial" pitchFamily="34" charset="0"/>
              </a:rPr>
              <a:t>, </a:t>
            </a:r>
            <a:r>
              <a:rPr lang="en-US" dirty="0" err="1">
                <a:latin typeface="Arial" pitchFamily="34" charset="0"/>
                <a:cs typeface="Arial" pitchFamily="34" charset="0"/>
              </a:rPr>
              <a:t>lưu</a:t>
            </a:r>
            <a:r>
              <a:rPr lang="en-US" dirty="0">
                <a:latin typeface="Arial" pitchFamily="34" charset="0"/>
                <a:cs typeface="Arial" pitchFamily="34" charset="0"/>
              </a:rPr>
              <a:t> </a:t>
            </a:r>
            <a:r>
              <a:rPr lang="en-US" dirty="0" err="1">
                <a:latin typeface="Arial" pitchFamily="34" charset="0"/>
                <a:cs typeface="Arial" pitchFamily="34" charset="0"/>
              </a:rPr>
              <a:t>giữ</a:t>
            </a:r>
            <a:r>
              <a:rPr lang="en-US" dirty="0">
                <a:latin typeface="Arial" pitchFamily="34" charset="0"/>
                <a:cs typeface="Arial" pitchFamily="34" charset="0"/>
              </a:rPr>
              <a:t>, </a:t>
            </a:r>
            <a:r>
              <a:rPr lang="en-US" dirty="0" err="1">
                <a:latin typeface="Arial" pitchFamily="34" charset="0"/>
                <a:cs typeface="Arial" pitchFamily="34" charset="0"/>
              </a:rPr>
              <a:t>bảo</a:t>
            </a:r>
            <a:r>
              <a:rPr lang="en-US" dirty="0">
                <a:latin typeface="Arial" pitchFamily="34" charset="0"/>
                <a:cs typeface="Arial" pitchFamily="34" charset="0"/>
              </a:rPr>
              <a:t> </a:t>
            </a:r>
            <a:r>
              <a:rPr lang="en-US" dirty="0" err="1">
                <a:latin typeface="Arial" pitchFamily="34" charset="0"/>
                <a:cs typeface="Arial" pitchFamily="34" charset="0"/>
              </a:rPr>
              <a:t>quản</a:t>
            </a:r>
            <a:r>
              <a:rPr lang="en-US" dirty="0">
                <a:latin typeface="Arial" pitchFamily="34" charset="0"/>
                <a:cs typeface="Arial" pitchFamily="34" charset="0"/>
              </a:rPr>
              <a:t> </a:t>
            </a:r>
            <a:r>
              <a:rPr lang="en-US" dirty="0" err="1">
                <a:latin typeface="Arial" pitchFamily="34" charset="0"/>
                <a:cs typeface="Arial" pitchFamily="34" charset="0"/>
              </a:rPr>
              <a:t>và</a:t>
            </a:r>
            <a:r>
              <a:rPr lang="en-US" dirty="0">
                <a:latin typeface="Arial" pitchFamily="34" charset="0"/>
                <a:cs typeface="Arial" pitchFamily="34" charset="0"/>
              </a:rPr>
              <a:t> </a:t>
            </a:r>
            <a:r>
              <a:rPr lang="en-US" dirty="0" err="1">
                <a:latin typeface="Arial" pitchFamily="34" charset="0"/>
                <a:cs typeface="Arial" pitchFamily="34" charset="0"/>
              </a:rPr>
              <a:t>sử</a:t>
            </a:r>
            <a:r>
              <a:rPr lang="en-US" dirty="0">
                <a:latin typeface="Arial" pitchFamily="34" charset="0"/>
                <a:cs typeface="Arial" pitchFamily="34" charset="0"/>
              </a:rPr>
              <a:t> </a:t>
            </a:r>
            <a:r>
              <a:rPr lang="en-US" dirty="0" err="1">
                <a:latin typeface="Arial" pitchFamily="34" charset="0"/>
                <a:cs typeface="Arial" pitchFamily="34" charset="0"/>
              </a:rPr>
              <a:t>dụng</a:t>
            </a:r>
            <a:r>
              <a:rPr lang="en-US" dirty="0">
                <a:latin typeface="Arial" pitchFamily="34" charset="0"/>
                <a:cs typeface="Arial" pitchFamily="34" charset="0"/>
              </a:rPr>
              <a:t> </a:t>
            </a:r>
            <a:r>
              <a:rPr lang="en-US" dirty="0" err="1">
                <a:latin typeface="Arial" pitchFamily="34" charset="0"/>
                <a:cs typeface="Arial" pitchFamily="34" charset="0"/>
              </a:rPr>
              <a:t>thực</a:t>
            </a:r>
            <a:r>
              <a:rPr lang="en-US" dirty="0">
                <a:latin typeface="Arial" pitchFamily="34" charset="0"/>
                <a:cs typeface="Arial" pitchFamily="34" charset="0"/>
              </a:rPr>
              <a:t> </a:t>
            </a:r>
            <a:r>
              <a:rPr lang="en-US" dirty="0" err="1">
                <a:latin typeface="Arial" pitchFamily="34" charset="0"/>
                <a:cs typeface="Arial" pitchFamily="34" charset="0"/>
              </a:rPr>
              <a:t>phẩm</a:t>
            </a:r>
            <a:r>
              <a:rPr lang="en-US" dirty="0">
                <a:latin typeface="Arial" pitchFamily="34" charset="0"/>
                <a:cs typeface="Arial" pitchFamily="34" charset="0"/>
              </a:rPr>
              <a:t>;</a:t>
            </a:r>
          </a:p>
          <a:p>
            <a:r>
              <a:rPr lang="en-US" dirty="0">
                <a:latin typeface="Arial" pitchFamily="34" charset="0"/>
                <a:cs typeface="Arial" pitchFamily="34" charset="0"/>
              </a:rPr>
              <a:t>d) </a:t>
            </a:r>
            <a:r>
              <a:rPr lang="en-US" dirty="0" err="1">
                <a:latin typeface="Arial" pitchFamily="34" charset="0"/>
                <a:cs typeface="Arial" pitchFamily="34" charset="0"/>
              </a:rPr>
              <a:t>Kịp</a:t>
            </a:r>
            <a:r>
              <a:rPr lang="en-US" dirty="0">
                <a:latin typeface="Arial" pitchFamily="34" charset="0"/>
                <a:cs typeface="Arial" pitchFamily="34" charset="0"/>
              </a:rPr>
              <a:t> </a:t>
            </a:r>
            <a:r>
              <a:rPr lang="en-US" dirty="0" err="1">
                <a:latin typeface="Arial" pitchFamily="34" charset="0"/>
                <a:cs typeface="Arial" pitchFamily="34" charset="0"/>
              </a:rPr>
              <a:t>thời</a:t>
            </a:r>
            <a:r>
              <a:rPr lang="en-US" dirty="0">
                <a:latin typeface="Arial" pitchFamily="34" charset="0"/>
                <a:cs typeface="Arial" pitchFamily="34" charset="0"/>
              </a:rPr>
              <a:t> </a:t>
            </a:r>
            <a:r>
              <a:rPr lang="en-US" dirty="0" err="1">
                <a:solidFill>
                  <a:srgbClr val="FF0000"/>
                </a:solidFill>
                <a:latin typeface="Arial" pitchFamily="34" charset="0"/>
                <a:cs typeface="Arial" pitchFamily="34" charset="0"/>
              </a:rPr>
              <a:t>cung</a:t>
            </a:r>
            <a:r>
              <a:rPr lang="en-US" dirty="0">
                <a:solidFill>
                  <a:srgbClr val="FF0000"/>
                </a:solidFill>
                <a:latin typeface="Arial" pitchFamily="34" charset="0"/>
                <a:cs typeface="Arial" pitchFamily="34" charset="0"/>
              </a:rPr>
              <a:t> </a:t>
            </a:r>
            <a:r>
              <a:rPr lang="en-US" dirty="0" err="1">
                <a:solidFill>
                  <a:srgbClr val="FF0000"/>
                </a:solidFill>
                <a:latin typeface="Arial" pitchFamily="34" charset="0"/>
                <a:cs typeface="Arial" pitchFamily="34" charset="0"/>
              </a:rPr>
              <a:t>cấp</a:t>
            </a:r>
            <a:r>
              <a:rPr lang="en-US" dirty="0">
                <a:solidFill>
                  <a:srgbClr val="FF0000"/>
                </a:solidFill>
                <a:latin typeface="Arial" pitchFamily="34" charset="0"/>
                <a:cs typeface="Arial" pitchFamily="34" charset="0"/>
              </a:rPr>
              <a:t> </a:t>
            </a:r>
            <a:r>
              <a:rPr lang="en-US" dirty="0" err="1">
                <a:solidFill>
                  <a:srgbClr val="FF0000"/>
                </a:solidFill>
                <a:latin typeface="Arial" pitchFamily="34" charset="0"/>
                <a:cs typeface="Arial" pitchFamily="34" charset="0"/>
              </a:rPr>
              <a:t>thông</a:t>
            </a:r>
            <a:r>
              <a:rPr lang="en-US" dirty="0">
                <a:solidFill>
                  <a:srgbClr val="FF0000"/>
                </a:solidFill>
                <a:latin typeface="Arial" pitchFamily="34" charset="0"/>
                <a:cs typeface="Arial" pitchFamily="34" charset="0"/>
              </a:rPr>
              <a:t> tin </a:t>
            </a:r>
            <a:r>
              <a:rPr lang="en-US" dirty="0" err="1">
                <a:latin typeface="Arial" pitchFamily="34" charset="0"/>
                <a:cs typeface="Arial" pitchFamily="34" charset="0"/>
              </a:rPr>
              <a:t>về</a:t>
            </a:r>
            <a:r>
              <a:rPr lang="en-US" dirty="0">
                <a:latin typeface="Arial" pitchFamily="34" charset="0"/>
                <a:cs typeface="Arial" pitchFamily="34" charset="0"/>
              </a:rPr>
              <a:t> </a:t>
            </a:r>
            <a:r>
              <a:rPr lang="en-US" dirty="0" err="1">
                <a:latin typeface="Arial" pitchFamily="34" charset="0"/>
                <a:cs typeface="Arial" pitchFamily="34" charset="0"/>
              </a:rPr>
              <a:t>nguy</a:t>
            </a:r>
            <a:r>
              <a:rPr lang="en-US" dirty="0">
                <a:latin typeface="Arial" pitchFamily="34" charset="0"/>
                <a:cs typeface="Arial" pitchFamily="34" charset="0"/>
              </a:rPr>
              <a:t> </a:t>
            </a:r>
            <a:r>
              <a:rPr lang="en-US" dirty="0" err="1">
                <a:latin typeface="Arial" pitchFamily="34" charset="0"/>
                <a:cs typeface="Arial" pitchFamily="34" charset="0"/>
              </a:rPr>
              <a:t>cơ</a:t>
            </a:r>
            <a:r>
              <a:rPr lang="en-US" dirty="0">
                <a:latin typeface="Arial" pitchFamily="34" charset="0"/>
                <a:cs typeface="Arial" pitchFamily="34" charset="0"/>
              </a:rPr>
              <a:t> </a:t>
            </a:r>
            <a:r>
              <a:rPr lang="en-US" dirty="0" err="1">
                <a:latin typeface="Arial" pitchFamily="34" charset="0"/>
                <a:cs typeface="Arial" pitchFamily="34" charset="0"/>
              </a:rPr>
              <a:t>gây</a:t>
            </a:r>
            <a:r>
              <a:rPr lang="en-US" dirty="0">
                <a:latin typeface="Arial" pitchFamily="34" charset="0"/>
                <a:cs typeface="Arial" pitchFamily="34" charset="0"/>
              </a:rPr>
              <a:t> </a:t>
            </a:r>
            <a:r>
              <a:rPr lang="en-US" dirty="0" err="1">
                <a:latin typeface="Arial" pitchFamily="34" charset="0"/>
                <a:cs typeface="Arial" pitchFamily="34" charset="0"/>
              </a:rPr>
              <a:t>mất</a:t>
            </a:r>
            <a:r>
              <a:rPr lang="en-US" dirty="0">
                <a:latin typeface="Arial" pitchFamily="34" charset="0"/>
                <a:cs typeface="Arial" pitchFamily="34" charset="0"/>
              </a:rPr>
              <a:t> an </a:t>
            </a:r>
            <a:r>
              <a:rPr lang="en-US" dirty="0" err="1">
                <a:latin typeface="Arial" pitchFamily="34" charset="0"/>
                <a:cs typeface="Arial" pitchFamily="34" charset="0"/>
              </a:rPr>
              <a:t>toàn</a:t>
            </a:r>
            <a:r>
              <a:rPr lang="en-US" dirty="0">
                <a:latin typeface="Arial" pitchFamily="34" charset="0"/>
                <a:cs typeface="Arial" pitchFamily="34" charset="0"/>
              </a:rPr>
              <a:t> </a:t>
            </a:r>
            <a:r>
              <a:rPr lang="en-US" dirty="0" err="1">
                <a:latin typeface="Arial" pitchFamily="34" charset="0"/>
                <a:cs typeface="Arial" pitchFamily="34" charset="0"/>
              </a:rPr>
              <a:t>của</a:t>
            </a:r>
            <a:r>
              <a:rPr lang="en-US" dirty="0">
                <a:latin typeface="Arial" pitchFamily="34" charset="0"/>
                <a:cs typeface="Arial" pitchFamily="34" charset="0"/>
              </a:rPr>
              <a:t> </a:t>
            </a:r>
            <a:r>
              <a:rPr lang="en-US" dirty="0" err="1">
                <a:latin typeface="Arial" pitchFamily="34" charset="0"/>
                <a:cs typeface="Arial" pitchFamily="34" charset="0"/>
              </a:rPr>
              <a:t>thực</a:t>
            </a:r>
            <a:r>
              <a:rPr lang="en-US" dirty="0">
                <a:latin typeface="Arial" pitchFamily="34" charset="0"/>
                <a:cs typeface="Arial" pitchFamily="34" charset="0"/>
              </a:rPr>
              <a:t> </a:t>
            </a:r>
            <a:r>
              <a:rPr lang="en-US" dirty="0" err="1">
                <a:latin typeface="Arial" pitchFamily="34" charset="0"/>
                <a:cs typeface="Arial" pitchFamily="34" charset="0"/>
              </a:rPr>
              <a:t>phẩm</a:t>
            </a:r>
            <a:r>
              <a:rPr lang="en-US" dirty="0">
                <a:latin typeface="Arial" pitchFamily="34" charset="0"/>
                <a:cs typeface="Arial" pitchFamily="34" charset="0"/>
              </a:rPr>
              <a:t> </a:t>
            </a:r>
            <a:r>
              <a:rPr lang="en-US" dirty="0" err="1">
                <a:latin typeface="Arial" pitchFamily="34" charset="0"/>
                <a:cs typeface="Arial" pitchFamily="34" charset="0"/>
              </a:rPr>
              <a:t>và</a:t>
            </a:r>
            <a:r>
              <a:rPr lang="en-US" dirty="0">
                <a:latin typeface="Arial" pitchFamily="34" charset="0"/>
                <a:cs typeface="Arial" pitchFamily="34" charset="0"/>
              </a:rPr>
              <a:t> </a:t>
            </a:r>
            <a:r>
              <a:rPr lang="en-US" dirty="0" err="1">
                <a:latin typeface="Arial" pitchFamily="34" charset="0"/>
                <a:cs typeface="Arial" pitchFamily="34" charset="0"/>
              </a:rPr>
              <a:t>cách</a:t>
            </a:r>
            <a:r>
              <a:rPr lang="en-US" dirty="0">
                <a:latin typeface="Arial" pitchFamily="34" charset="0"/>
                <a:cs typeface="Arial" pitchFamily="34" charset="0"/>
              </a:rPr>
              <a:t> </a:t>
            </a:r>
            <a:r>
              <a:rPr lang="en-US" dirty="0" err="1">
                <a:latin typeface="Arial" pitchFamily="34" charset="0"/>
                <a:cs typeface="Arial" pitchFamily="34" charset="0"/>
              </a:rPr>
              <a:t>phòng</a:t>
            </a:r>
            <a:r>
              <a:rPr lang="en-US" dirty="0">
                <a:latin typeface="Arial" pitchFamily="34" charset="0"/>
                <a:cs typeface="Arial" pitchFamily="34" charset="0"/>
              </a:rPr>
              <a:t> </a:t>
            </a:r>
            <a:r>
              <a:rPr lang="en-US" dirty="0" err="1">
                <a:latin typeface="Arial" pitchFamily="34" charset="0"/>
                <a:cs typeface="Arial" pitchFamily="34" charset="0"/>
              </a:rPr>
              <a:t>ngừa</a:t>
            </a:r>
            <a:r>
              <a:rPr lang="en-US" dirty="0">
                <a:latin typeface="Arial" pitchFamily="34" charset="0"/>
                <a:cs typeface="Arial" pitchFamily="34" charset="0"/>
              </a:rPr>
              <a:t> </a:t>
            </a:r>
            <a:r>
              <a:rPr lang="en-US" dirty="0" err="1">
                <a:latin typeface="Arial" pitchFamily="34" charset="0"/>
                <a:cs typeface="Arial" pitchFamily="34" charset="0"/>
              </a:rPr>
              <a:t>cho</a:t>
            </a:r>
            <a:r>
              <a:rPr lang="en-US" dirty="0">
                <a:latin typeface="Arial" pitchFamily="34" charset="0"/>
                <a:cs typeface="Arial" pitchFamily="34" charset="0"/>
              </a:rPr>
              <a:t> </a:t>
            </a:r>
            <a:r>
              <a:rPr lang="en-US" dirty="0" err="1">
                <a:latin typeface="Arial" pitchFamily="34" charset="0"/>
                <a:cs typeface="Arial" pitchFamily="34" charset="0"/>
              </a:rPr>
              <a:t>người</a:t>
            </a:r>
            <a:r>
              <a:rPr lang="en-US" dirty="0">
                <a:latin typeface="Arial" pitchFamily="34" charset="0"/>
                <a:cs typeface="Arial" pitchFamily="34" charset="0"/>
              </a:rPr>
              <a:t> </a:t>
            </a:r>
            <a:r>
              <a:rPr lang="en-US" dirty="0" err="1">
                <a:latin typeface="Arial" pitchFamily="34" charset="0"/>
                <a:cs typeface="Arial" pitchFamily="34" charset="0"/>
              </a:rPr>
              <a:t>tiêu</a:t>
            </a:r>
            <a:r>
              <a:rPr lang="en-US" dirty="0">
                <a:latin typeface="Arial" pitchFamily="34" charset="0"/>
                <a:cs typeface="Arial" pitchFamily="34" charset="0"/>
              </a:rPr>
              <a:t> </a:t>
            </a:r>
            <a:r>
              <a:rPr lang="en-US" dirty="0" err="1">
                <a:latin typeface="Arial" pitchFamily="34" charset="0"/>
                <a:cs typeface="Arial" pitchFamily="34" charset="0"/>
              </a:rPr>
              <a:t>dùng</a:t>
            </a:r>
            <a:r>
              <a:rPr lang="en-US" dirty="0">
                <a:latin typeface="Arial" pitchFamily="34" charset="0"/>
                <a:cs typeface="Arial" pitchFamily="34" charset="0"/>
              </a:rPr>
              <a:t> </a:t>
            </a:r>
            <a:r>
              <a:rPr lang="en-US" dirty="0" err="1">
                <a:latin typeface="Arial" pitchFamily="34" charset="0"/>
                <a:cs typeface="Arial" pitchFamily="34" charset="0"/>
              </a:rPr>
              <a:t>khi</a:t>
            </a:r>
            <a:r>
              <a:rPr lang="en-US" dirty="0">
                <a:latin typeface="Arial" pitchFamily="34" charset="0"/>
                <a:cs typeface="Arial" pitchFamily="34" charset="0"/>
              </a:rPr>
              <a:t> </a:t>
            </a:r>
            <a:r>
              <a:rPr lang="en-US" dirty="0" err="1">
                <a:latin typeface="Arial" pitchFamily="34" charset="0"/>
                <a:cs typeface="Arial" pitchFamily="34" charset="0"/>
              </a:rPr>
              <a:t>nhận</a:t>
            </a:r>
            <a:r>
              <a:rPr lang="en-US" dirty="0">
                <a:latin typeface="Arial" pitchFamily="34" charset="0"/>
                <a:cs typeface="Arial" pitchFamily="34" charset="0"/>
              </a:rPr>
              <a:t> </a:t>
            </a:r>
            <a:r>
              <a:rPr lang="en-US" dirty="0" err="1">
                <a:latin typeface="Arial" pitchFamily="34" charset="0"/>
                <a:cs typeface="Arial" pitchFamily="34" charset="0"/>
              </a:rPr>
              <a:t>được</a:t>
            </a:r>
            <a:r>
              <a:rPr lang="en-US" dirty="0">
                <a:latin typeface="Arial" pitchFamily="34" charset="0"/>
                <a:cs typeface="Arial" pitchFamily="34" charset="0"/>
              </a:rPr>
              <a:t> </a:t>
            </a:r>
            <a:r>
              <a:rPr lang="en-US" dirty="0" err="1">
                <a:latin typeface="Arial" pitchFamily="34" charset="0"/>
                <a:cs typeface="Arial" pitchFamily="34" charset="0"/>
              </a:rPr>
              <a:t>thông</a:t>
            </a:r>
            <a:r>
              <a:rPr lang="en-US" dirty="0">
                <a:latin typeface="Arial" pitchFamily="34" charset="0"/>
                <a:cs typeface="Arial" pitchFamily="34" charset="0"/>
              </a:rPr>
              <a:t> tin </a:t>
            </a:r>
            <a:r>
              <a:rPr lang="en-US" dirty="0" err="1">
                <a:latin typeface="Arial" pitchFamily="34" charset="0"/>
                <a:cs typeface="Arial" pitchFamily="34" charset="0"/>
              </a:rPr>
              <a:t>cảnh</a:t>
            </a:r>
            <a:r>
              <a:rPr lang="en-US" dirty="0">
                <a:latin typeface="Arial" pitchFamily="34" charset="0"/>
                <a:cs typeface="Arial" pitchFamily="34" charset="0"/>
              </a:rPr>
              <a:t> </a:t>
            </a:r>
            <a:r>
              <a:rPr lang="en-US" dirty="0" err="1">
                <a:latin typeface="Arial" pitchFamily="34" charset="0"/>
                <a:cs typeface="Arial" pitchFamily="34" charset="0"/>
              </a:rPr>
              <a:t>báo</a:t>
            </a:r>
            <a:r>
              <a:rPr lang="en-US" dirty="0">
                <a:latin typeface="Arial" pitchFamily="34" charset="0"/>
                <a:cs typeface="Arial" pitchFamily="34" charset="0"/>
              </a:rPr>
              <a:t> </a:t>
            </a:r>
            <a:r>
              <a:rPr lang="en-US" dirty="0" err="1">
                <a:latin typeface="Arial" pitchFamily="34" charset="0"/>
                <a:cs typeface="Arial" pitchFamily="34" charset="0"/>
              </a:rPr>
              <a:t>của</a:t>
            </a:r>
            <a:r>
              <a:rPr lang="en-US" dirty="0">
                <a:latin typeface="Arial" pitchFamily="34" charset="0"/>
                <a:cs typeface="Arial" pitchFamily="34" charset="0"/>
              </a:rPr>
              <a:t> </a:t>
            </a:r>
            <a:r>
              <a:rPr lang="en-US" dirty="0" err="1">
                <a:latin typeface="Arial" pitchFamily="34" charset="0"/>
                <a:cs typeface="Arial" pitchFamily="34" charset="0"/>
              </a:rPr>
              <a:t>tổ</a:t>
            </a:r>
            <a:r>
              <a:rPr lang="en-US" dirty="0">
                <a:latin typeface="Arial" pitchFamily="34" charset="0"/>
                <a:cs typeface="Arial" pitchFamily="34" charset="0"/>
              </a:rPr>
              <a:t> </a:t>
            </a:r>
            <a:r>
              <a:rPr lang="en-US" dirty="0" err="1">
                <a:latin typeface="Arial" pitchFamily="34" charset="0"/>
                <a:cs typeface="Arial" pitchFamily="34" charset="0"/>
              </a:rPr>
              <a:t>chức</a:t>
            </a:r>
            <a:r>
              <a:rPr lang="en-US" dirty="0">
                <a:latin typeface="Arial" pitchFamily="34" charset="0"/>
                <a:cs typeface="Arial" pitchFamily="34" charset="0"/>
              </a:rPr>
              <a:t>, </a:t>
            </a:r>
            <a:r>
              <a:rPr lang="en-US" dirty="0" err="1">
                <a:latin typeface="Arial" pitchFamily="34" charset="0"/>
                <a:cs typeface="Arial" pitchFamily="34" charset="0"/>
              </a:rPr>
              <a:t>cá</a:t>
            </a:r>
            <a:r>
              <a:rPr lang="en-US" dirty="0">
                <a:latin typeface="Arial" pitchFamily="34" charset="0"/>
                <a:cs typeface="Arial" pitchFamily="34" charset="0"/>
              </a:rPr>
              <a:t> </a:t>
            </a:r>
            <a:r>
              <a:rPr lang="en-US" dirty="0" err="1">
                <a:latin typeface="Arial" pitchFamily="34" charset="0"/>
                <a:cs typeface="Arial" pitchFamily="34" charset="0"/>
              </a:rPr>
              <a:t>nhân</a:t>
            </a:r>
            <a:r>
              <a:rPr lang="en-US" dirty="0">
                <a:latin typeface="Arial" pitchFamily="34" charset="0"/>
                <a:cs typeface="Arial" pitchFamily="34" charset="0"/>
              </a:rPr>
              <a:t> </a:t>
            </a:r>
            <a:r>
              <a:rPr lang="en-US" dirty="0" err="1">
                <a:latin typeface="Arial" pitchFamily="34" charset="0"/>
                <a:cs typeface="Arial" pitchFamily="34" charset="0"/>
              </a:rPr>
              <a:t>sản</a:t>
            </a:r>
            <a:r>
              <a:rPr lang="en-US" dirty="0">
                <a:latin typeface="Arial" pitchFamily="34" charset="0"/>
                <a:cs typeface="Arial" pitchFamily="34" charset="0"/>
              </a:rPr>
              <a:t> </a:t>
            </a:r>
            <a:r>
              <a:rPr lang="en-US" dirty="0" err="1">
                <a:latin typeface="Arial" pitchFamily="34" charset="0"/>
                <a:cs typeface="Arial" pitchFamily="34" charset="0"/>
              </a:rPr>
              <a:t>xuất</a:t>
            </a:r>
            <a:r>
              <a:rPr lang="en-US" dirty="0">
                <a:latin typeface="Arial" pitchFamily="34" charset="0"/>
                <a:cs typeface="Arial" pitchFamily="34" charset="0"/>
              </a:rPr>
              <a:t>, </a:t>
            </a:r>
            <a:r>
              <a:rPr lang="en-US" dirty="0" err="1">
                <a:latin typeface="Arial" pitchFamily="34" charset="0"/>
                <a:cs typeface="Arial" pitchFamily="34" charset="0"/>
              </a:rPr>
              <a:t>nhập</a:t>
            </a:r>
            <a:r>
              <a:rPr lang="en-US" dirty="0">
                <a:latin typeface="Arial" pitchFamily="34" charset="0"/>
                <a:cs typeface="Arial" pitchFamily="34" charset="0"/>
              </a:rPr>
              <a:t> </a:t>
            </a:r>
            <a:r>
              <a:rPr lang="en-US" dirty="0" err="1">
                <a:latin typeface="Arial" pitchFamily="34" charset="0"/>
                <a:cs typeface="Arial" pitchFamily="34" charset="0"/>
              </a:rPr>
              <a:t>khẩu</a:t>
            </a:r>
            <a:r>
              <a:rPr lang="en-US" dirty="0">
                <a:latin typeface="Arial" pitchFamily="34" charset="0"/>
                <a:cs typeface="Arial" pitchFamily="34" charset="0"/>
              </a:rPr>
              <a:t>;</a:t>
            </a:r>
          </a:p>
          <a:p>
            <a:r>
              <a:rPr lang="en-US" dirty="0">
                <a:latin typeface="Arial" pitchFamily="34" charset="0"/>
                <a:cs typeface="Arial" pitchFamily="34" charset="0"/>
              </a:rPr>
              <a:t>đ) </a:t>
            </a:r>
            <a:r>
              <a:rPr lang="en-US" dirty="0" err="1">
                <a:latin typeface="Arial" pitchFamily="34" charset="0"/>
                <a:cs typeface="Arial" pitchFamily="34" charset="0"/>
              </a:rPr>
              <a:t>Kịp</a:t>
            </a:r>
            <a:r>
              <a:rPr lang="en-US" dirty="0">
                <a:latin typeface="Arial" pitchFamily="34" charset="0"/>
                <a:cs typeface="Arial" pitchFamily="34" charset="0"/>
              </a:rPr>
              <a:t> </a:t>
            </a:r>
            <a:r>
              <a:rPr lang="en-US" dirty="0" err="1">
                <a:latin typeface="Arial" pitchFamily="34" charset="0"/>
                <a:cs typeface="Arial" pitchFamily="34" charset="0"/>
              </a:rPr>
              <a:t>thời</a:t>
            </a:r>
            <a:r>
              <a:rPr lang="en-US" dirty="0">
                <a:latin typeface="Arial" pitchFamily="34" charset="0"/>
                <a:cs typeface="Arial" pitchFamily="34" charset="0"/>
              </a:rPr>
              <a:t> </a:t>
            </a:r>
            <a:r>
              <a:rPr lang="en-US" dirty="0" err="1">
                <a:solidFill>
                  <a:srgbClr val="FF0000"/>
                </a:solidFill>
                <a:latin typeface="Arial" pitchFamily="34" charset="0"/>
                <a:cs typeface="Arial" pitchFamily="34" charset="0"/>
              </a:rPr>
              <a:t>ngừng</a:t>
            </a:r>
            <a:r>
              <a:rPr lang="en-US" dirty="0">
                <a:solidFill>
                  <a:srgbClr val="FF0000"/>
                </a:solidFill>
                <a:latin typeface="Arial" pitchFamily="34" charset="0"/>
                <a:cs typeface="Arial" pitchFamily="34" charset="0"/>
              </a:rPr>
              <a:t> </a:t>
            </a:r>
            <a:r>
              <a:rPr lang="en-US" dirty="0" err="1">
                <a:solidFill>
                  <a:srgbClr val="FF0000"/>
                </a:solidFill>
                <a:latin typeface="Arial" pitchFamily="34" charset="0"/>
                <a:cs typeface="Arial" pitchFamily="34" charset="0"/>
              </a:rPr>
              <a:t>kinh</a:t>
            </a:r>
            <a:r>
              <a:rPr lang="en-US" dirty="0">
                <a:solidFill>
                  <a:srgbClr val="FF0000"/>
                </a:solidFill>
                <a:latin typeface="Arial" pitchFamily="34" charset="0"/>
                <a:cs typeface="Arial" pitchFamily="34" charset="0"/>
              </a:rPr>
              <a:t> </a:t>
            </a:r>
            <a:r>
              <a:rPr lang="en-US" dirty="0" err="1">
                <a:solidFill>
                  <a:srgbClr val="FF0000"/>
                </a:solidFill>
                <a:latin typeface="Arial" pitchFamily="34" charset="0"/>
                <a:cs typeface="Arial" pitchFamily="34" charset="0"/>
              </a:rPr>
              <a:t>doanh</a:t>
            </a:r>
            <a:r>
              <a:rPr lang="en-US" dirty="0">
                <a:latin typeface="Arial" pitchFamily="34" charset="0"/>
                <a:cs typeface="Arial" pitchFamily="34" charset="0"/>
              </a:rPr>
              <a:t>, </a:t>
            </a:r>
            <a:r>
              <a:rPr lang="en-US" dirty="0" err="1">
                <a:latin typeface="Arial" pitchFamily="34" charset="0"/>
                <a:cs typeface="Arial" pitchFamily="34" charset="0"/>
              </a:rPr>
              <a:t>thông</a:t>
            </a:r>
            <a:r>
              <a:rPr lang="en-US" dirty="0">
                <a:latin typeface="Arial" pitchFamily="34" charset="0"/>
                <a:cs typeface="Arial" pitchFamily="34" charset="0"/>
              </a:rPr>
              <a:t> tin </a:t>
            </a:r>
            <a:r>
              <a:rPr lang="en-US" dirty="0" err="1">
                <a:latin typeface="Arial" pitchFamily="34" charset="0"/>
                <a:cs typeface="Arial" pitchFamily="34" charset="0"/>
              </a:rPr>
              <a:t>cho</a:t>
            </a:r>
            <a:r>
              <a:rPr lang="en-US" dirty="0">
                <a:latin typeface="Arial" pitchFamily="34" charset="0"/>
                <a:cs typeface="Arial" pitchFamily="34" charset="0"/>
              </a:rPr>
              <a:t> </a:t>
            </a:r>
            <a:r>
              <a:rPr lang="en-US" dirty="0" err="1">
                <a:latin typeface="Arial" pitchFamily="34" charset="0"/>
                <a:cs typeface="Arial" pitchFamily="34" charset="0"/>
              </a:rPr>
              <a:t>tổ</a:t>
            </a:r>
            <a:r>
              <a:rPr lang="en-US" dirty="0">
                <a:latin typeface="Arial" pitchFamily="34" charset="0"/>
                <a:cs typeface="Arial" pitchFamily="34" charset="0"/>
              </a:rPr>
              <a:t> </a:t>
            </a:r>
            <a:r>
              <a:rPr lang="en-US" dirty="0" err="1">
                <a:latin typeface="Arial" pitchFamily="34" charset="0"/>
                <a:cs typeface="Arial" pitchFamily="34" charset="0"/>
              </a:rPr>
              <a:t>chức</a:t>
            </a:r>
            <a:r>
              <a:rPr lang="en-US" dirty="0">
                <a:latin typeface="Arial" pitchFamily="34" charset="0"/>
                <a:cs typeface="Arial" pitchFamily="34" charset="0"/>
              </a:rPr>
              <a:t>, </a:t>
            </a:r>
            <a:r>
              <a:rPr lang="en-US" dirty="0" err="1">
                <a:latin typeface="Arial" pitchFamily="34" charset="0"/>
                <a:cs typeface="Arial" pitchFamily="34" charset="0"/>
              </a:rPr>
              <a:t>cá</a:t>
            </a:r>
            <a:r>
              <a:rPr lang="en-US" dirty="0">
                <a:latin typeface="Arial" pitchFamily="34" charset="0"/>
                <a:cs typeface="Arial" pitchFamily="34" charset="0"/>
              </a:rPr>
              <a:t> </a:t>
            </a:r>
            <a:r>
              <a:rPr lang="en-US" dirty="0" err="1">
                <a:latin typeface="Arial" pitchFamily="34" charset="0"/>
                <a:cs typeface="Arial" pitchFamily="34" charset="0"/>
              </a:rPr>
              <a:t>nhân</a:t>
            </a:r>
            <a:r>
              <a:rPr lang="en-US" dirty="0">
                <a:latin typeface="Arial" pitchFamily="34" charset="0"/>
                <a:cs typeface="Arial" pitchFamily="34" charset="0"/>
              </a:rPr>
              <a:t> </a:t>
            </a:r>
            <a:r>
              <a:rPr lang="en-US" dirty="0" err="1">
                <a:latin typeface="Arial" pitchFamily="34" charset="0"/>
                <a:cs typeface="Arial" pitchFamily="34" charset="0"/>
              </a:rPr>
              <a:t>sản</a:t>
            </a:r>
            <a:r>
              <a:rPr lang="en-US" dirty="0">
                <a:latin typeface="Arial" pitchFamily="34" charset="0"/>
                <a:cs typeface="Arial" pitchFamily="34" charset="0"/>
              </a:rPr>
              <a:t> </a:t>
            </a:r>
            <a:r>
              <a:rPr lang="en-US" dirty="0" err="1">
                <a:latin typeface="Arial" pitchFamily="34" charset="0"/>
                <a:cs typeface="Arial" pitchFamily="34" charset="0"/>
              </a:rPr>
              <a:t>xuất</a:t>
            </a:r>
            <a:r>
              <a:rPr lang="en-US" dirty="0">
                <a:latin typeface="Arial" pitchFamily="34" charset="0"/>
                <a:cs typeface="Arial" pitchFamily="34" charset="0"/>
              </a:rPr>
              <a:t>, </a:t>
            </a:r>
            <a:r>
              <a:rPr lang="en-US" dirty="0" err="1">
                <a:latin typeface="Arial" pitchFamily="34" charset="0"/>
                <a:cs typeface="Arial" pitchFamily="34" charset="0"/>
              </a:rPr>
              <a:t>nhập</a:t>
            </a:r>
            <a:r>
              <a:rPr lang="en-US" dirty="0">
                <a:latin typeface="Arial" pitchFamily="34" charset="0"/>
                <a:cs typeface="Arial" pitchFamily="34" charset="0"/>
              </a:rPr>
              <a:t> </a:t>
            </a:r>
            <a:r>
              <a:rPr lang="en-US" dirty="0" err="1">
                <a:latin typeface="Arial" pitchFamily="34" charset="0"/>
                <a:cs typeface="Arial" pitchFamily="34" charset="0"/>
              </a:rPr>
              <a:t>khẩu</a:t>
            </a:r>
            <a:r>
              <a:rPr lang="en-US" dirty="0">
                <a:latin typeface="Arial" pitchFamily="34" charset="0"/>
                <a:cs typeface="Arial" pitchFamily="34" charset="0"/>
              </a:rPr>
              <a:t> </a:t>
            </a:r>
            <a:r>
              <a:rPr lang="en-US" dirty="0" err="1">
                <a:latin typeface="Arial" pitchFamily="34" charset="0"/>
                <a:cs typeface="Arial" pitchFamily="34" charset="0"/>
              </a:rPr>
              <a:t>và</a:t>
            </a:r>
            <a:r>
              <a:rPr lang="en-US" dirty="0">
                <a:latin typeface="Arial" pitchFamily="34" charset="0"/>
                <a:cs typeface="Arial" pitchFamily="34" charset="0"/>
              </a:rPr>
              <a:t> </a:t>
            </a:r>
            <a:r>
              <a:rPr lang="en-US" dirty="0" err="1">
                <a:latin typeface="Arial" pitchFamily="34" charset="0"/>
                <a:cs typeface="Arial" pitchFamily="34" charset="0"/>
              </a:rPr>
              <a:t>người</a:t>
            </a:r>
            <a:r>
              <a:rPr lang="en-US" dirty="0">
                <a:latin typeface="Arial" pitchFamily="34" charset="0"/>
                <a:cs typeface="Arial" pitchFamily="34" charset="0"/>
              </a:rPr>
              <a:t> </a:t>
            </a:r>
            <a:r>
              <a:rPr lang="en-US" dirty="0" err="1">
                <a:latin typeface="Arial" pitchFamily="34" charset="0"/>
                <a:cs typeface="Arial" pitchFamily="34" charset="0"/>
              </a:rPr>
              <a:t>tiêu</a:t>
            </a:r>
            <a:r>
              <a:rPr lang="en-US" dirty="0">
                <a:latin typeface="Arial" pitchFamily="34" charset="0"/>
                <a:cs typeface="Arial" pitchFamily="34" charset="0"/>
              </a:rPr>
              <a:t> </a:t>
            </a:r>
            <a:r>
              <a:rPr lang="en-US" dirty="0" err="1">
                <a:latin typeface="Arial" pitchFamily="34" charset="0"/>
                <a:cs typeface="Arial" pitchFamily="34" charset="0"/>
              </a:rPr>
              <a:t>dùng</a:t>
            </a:r>
            <a:r>
              <a:rPr lang="en-US" dirty="0">
                <a:latin typeface="Arial" pitchFamily="34" charset="0"/>
                <a:cs typeface="Arial" pitchFamily="34" charset="0"/>
              </a:rPr>
              <a:t> </a:t>
            </a:r>
            <a:r>
              <a:rPr lang="en-US" dirty="0" err="1">
                <a:latin typeface="Arial" pitchFamily="34" charset="0"/>
                <a:cs typeface="Arial" pitchFamily="34" charset="0"/>
              </a:rPr>
              <a:t>khi</a:t>
            </a:r>
            <a:r>
              <a:rPr lang="en-US" dirty="0">
                <a:latin typeface="Arial" pitchFamily="34" charset="0"/>
                <a:cs typeface="Arial" pitchFamily="34" charset="0"/>
              </a:rPr>
              <a:t> </a:t>
            </a:r>
            <a:r>
              <a:rPr lang="en-US" dirty="0" err="1">
                <a:latin typeface="Arial" pitchFamily="34" charset="0"/>
                <a:cs typeface="Arial" pitchFamily="34" charset="0"/>
              </a:rPr>
              <a:t>phát</a:t>
            </a:r>
            <a:r>
              <a:rPr lang="en-US" dirty="0">
                <a:latin typeface="Arial" pitchFamily="34" charset="0"/>
                <a:cs typeface="Arial" pitchFamily="34" charset="0"/>
              </a:rPr>
              <a:t> </a:t>
            </a:r>
            <a:r>
              <a:rPr lang="en-US" dirty="0" err="1">
                <a:latin typeface="Arial" pitchFamily="34" charset="0"/>
                <a:cs typeface="Arial" pitchFamily="34" charset="0"/>
              </a:rPr>
              <a:t>hiện</a:t>
            </a:r>
            <a:r>
              <a:rPr lang="en-US" dirty="0">
                <a:latin typeface="Arial" pitchFamily="34" charset="0"/>
                <a:cs typeface="Arial" pitchFamily="34" charset="0"/>
              </a:rPr>
              <a:t> </a:t>
            </a:r>
            <a:r>
              <a:rPr lang="en-US" dirty="0" err="1">
                <a:latin typeface="Arial" pitchFamily="34" charset="0"/>
                <a:cs typeface="Arial" pitchFamily="34" charset="0"/>
              </a:rPr>
              <a:t>thực</a:t>
            </a:r>
            <a:r>
              <a:rPr lang="en-US" dirty="0">
                <a:latin typeface="Arial" pitchFamily="34" charset="0"/>
                <a:cs typeface="Arial" pitchFamily="34" charset="0"/>
              </a:rPr>
              <a:t> </a:t>
            </a:r>
            <a:r>
              <a:rPr lang="en-US" dirty="0" err="1">
                <a:latin typeface="Arial" pitchFamily="34" charset="0"/>
                <a:cs typeface="Arial" pitchFamily="34" charset="0"/>
              </a:rPr>
              <a:t>phẩm</a:t>
            </a:r>
            <a:r>
              <a:rPr lang="en-US" dirty="0">
                <a:latin typeface="Arial" pitchFamily="34" charset="0"/>
                <a:cs typeface="Arial" pitchFamily="34" charset="0"/>
              </a:rPr>
              <a:t> </a:t>
            </a:r>
            <a:r>
              <a:rPr lang="en-US" dirty="0" err="1">
                <a:latin typeface="Arial" pitchFamily="34" charset="0"/>
                <a:cs typeface="Arial" pitchFamily="34" charset="0"/>
              </a:rPr>
              <a:t>không</a:t>
            </a:r>
            <a:r>
              <a:rPr lang="en-US" dirty="0">
                <a:latin typeface="Arial" pitchFamily="34" charset="0"/>
                <a:cs typeface="Arial" pitchFamily="34" charset="0"/>
              </a:rPr>
              <a:t> </a:t>
            </a:r>
            <a:r>
              <a:rPr lang="en-US" dirty="0" err="1">
                <a:latin typeface="Arial" pitchFamily="34" charset="0"/>
                <a:cs typeface="Arial" pitchFamily="34" charset="0"/>
              </a:rPr>
              <a:t>bảo</a:t>
            </a:r>
            <a:r>
              <a:rPr lang="en-US" dirty="0">
                <a:latin typeface="Arial" pitchFamily="34" charset="0"/>
                <a:cs typeface="Arial" pitchFamily="34" charset="0"/>
              </a:rPr>
              <a:t> </a:t>
            </a:r>
            <a:r>
              <a:rPr lang="en-US" dirty="0" err="1">
                <a:latin typeface="Arial" pitchFamily="34" charset="0"/>
                <a:cs typeface="Arial" pitchFamily="34" charset="0"/>
              </a:rPr>
              <a:t>đảm</a:t>
            </a:r>
            <a:r>
              <a:rPr lang="en-US" dirty="0">
                <a:latin typeface="Arial" pitchFamily="34" charset="0"/>
                <a:cs typeface="Arial" pitchFamily="34" charset="0"/>
              </a:rPr>
              <a:t> an </a:t>
            </a:r>
            <a:r>
              <a:rPr lang="en-US" dirty="0" err="1">
                <a:latin typeface="Arial" pitchFamily="34" charset="0"/>
                <a:cs typeface="Arial" pitchFamily="34" charset="0"/>
              </a:rPr>
              <a:t>toàn</a:t>
            </a:r>
            <a:r>
              <a:rPr lang="en-US" dirty="0">
                <a:latin typeface="Arial" pitchFamily="34" charset="0"/>
                <a:cs typeface="Arial" pitchFamily="34" charset="0"/>
              </a:rPr>
              <a:t>;</a:t>
            </a:r>
          </a:p>
          <a:p>
            <a:r>
              <a:rPr lang="en-US" dirty="0">
                <a:latin typeface="Arial" pitchFamily="34" charset="0"/>
                <a:cs typeface="Arial" pitchFamily="34" charset="0"/>
              </a:rPr>
              <a:t>e) </a:t>
            </a:r>
            <a:r>
              <a:rPr lang="en-US" dirty="0" err="1">
                <a:latin typeface="Arial" pitchFamily="34" charset="0"/>
                <a:cs typeface="Arial" pitchFamily="34" charset="0"/>
              </a:rPr>
              <a:t>Báo</a:t>
            </a:r>
            <a:r>
              <a:rPr lang="en-US" dirty="0">
                <a:latin typeface="Arial" pitchFamily="34" charset="0"/>
                <a:cs typeface="Arial" pitchFamily="34" charset="0"/>
              </a:rPr>
              <a:t> </a:t>
            </a:r>
            <a:r>
              <a:rPr lang="en-US" dirty="0" err="1">
                <a:latin typeface="Arial" pitchFamily="34" charset="0"/>
                <a:cs typeface="Arial" pitchFamily="34" charset="0"/>
              </a:rPr>
              <a:t>cáo</a:t>
            </a:r>
            <a:r>
              <a:rPr lang="en-US" dirty="0">
                <a:latin typeface="Arial" pitchFamily="34" charset="0"/>
                <a:cs typeface="Arial" pitchFamily="34" charset="0"/>
              </a:rPr>
              <a:t> </a:t>
            </a:r>
            <a:r>
              <a:rPr lang="en-US" dirty="0" err="1">
                <a:latin typeface="Arial" pitchFamily="34" charset="0"/>
                <a:cs typeface="Arial" pitchFamily="34" charset="0"/>
              </a:rPr>
              <a:t>ngay</a:t>
            </a:r>
            <a:r>
              <a:rPr lang="en-US" dirty="0">
                <a:latin typeface="Arial" pitchFamily="34" charset="0"/>
                <a:cs typeface="Arial" pitchFamily="34" charset="0"/>
              </a:rPr>
              <a:t> </a:t>
            </a:r>
            <a:r>
              <a:rPr lang="en-US" dirty="0" err="1">
                <a:latin typeface="Arial" pitchFamily="34" charset="0"/>
                <a:cs typeface="Arial" pitchFamily="34" charset="0"/>
              </a:rPr>
              <a:t>với</a:t>
            </a:r>
            <a:r>
              <a:rPr lang="en-US" dirty="0">
                <a:latin typeface="Arial" pitchFamily="34" charset="0"/>
                <a:cs typeface="Arial" pitchFamily="34" charset="0"/>
              </a:rPr>
              <a:t> </a:t>
            </a:r>
            <a:r>
              <a:rPr lang="en-US" dirty="0" err="1">
                <a:latin typeface="Arial" pitchFamily="34" charset="0"/>
                <a:cs typeface="Arial" pitchFamily="34" charset="0"/>
              </a:rPr>
              <a:t>cơ</a:t>
            </a:r>
            <a:r>
              <a:rPr lang="en-US" dirty="0">
                <a:latin typeface="Arial" pitchFamily="34" charset="0"/>
                <a:cs typeface="Arial" pitchFamily="34" charset="0"/>
              </a:rPr>
              <a:t> </a:t>
            </a:r>
            <a:r>
              <a:rPr lang="en-US" dirty="0" err="1">
                <a:latin typeface="Arial" pitchFamily="34" charset="0"/>
                <a:cs typeface="Arial" pitchFamily="34" charset="0"/>
              </a:rPr>
              <a:t>quan</a:t>
            </a:r>
            <a:r>
              <a:rPr lang="en-US" dirty="0">
                <a:latin typeface="Arial" pitchFamily="34" charset="0"/>
                <a:cs typeface="Arial" pitchFamily="34" charset="0"/>
              </a:rPr>
              <a:t> </a:t>
            </a:r>
            <a:r>
              <a:rPr lang="en-US" dirty="0" err="1">
                <a:latin typeface="Arial" pitchFamily="34" charset="0"/>
                <a:cs typeface="Arial" pitchFamily="34" charset="0"/>
              </a:rPr>
              <a:t>có</a:t>
            </a:r>
            <a:r>
              <a:rPr lang="en-US" dirty="0">
                <a:latin typeface="Arial" pitchFamily="34" charset="0"/>
                <a:cs typeface="Arial" pitchFamily="34" charset="0"/>
              </a:rPr>
              <a:t> </a:t>
            </a:r>
            <a:r>
              <a:rPr lang="en-US" dirty="0" err="1">
                <a:latin typeface="Arial" pitchFamily="34" charset="0"/>
                <a:cs typeface="Arial" pitchFamily="34" charset="0"/>
              </a:rPr>
              <a:t>thẩm</a:t>
            </a:r>
            <a:r>
              <a:rPr lang="en-US" dirty="0">
                <a:latin typeface="Arial" pitchFamily="34" charset="0"/>
                <a:cs typeface="Arial" pitchFamily="34" charset="0"/>
              </a:rPr>
              <a:t> </a:t>
            </a:r>
            <a:r>
              <a:rPr lang="en-US" dirty="0" err="1">
                <a:latin typeface="Arial" pitchFamily="34" charset="0"/>
                <a:cs typeface="Arial" pitchFamily="34" charset="0"/>
              </a:rPr>
              <a:t>quyền</a:t>
            </a:r>
            <a:r>
              <a:rPr lang="en-US" dirty="0">
                <a:latin typeface="Arial" pitchFamily="34" charset="0"/>
                <a:cs typeface="Arial" pitchFamily="34" charset="0"/>
              </a:rPr>
              <a:t> </a:t>
            </a:r>
            <a:r>
              <a:rPr lang="en-US" dirty="0" err="1">
                <a:latin typeface="Arial" pitchFamily="34" charset="0"/>
                <a:cs typeface="Arial" pitchFamily="34" charset="0"/>
              </a:rPr>
              <a:t>và</a:t>
            </a:r>
            <a:r>
              <a:rPr lang="en-US" dirty="0">
                <a:latin typeface="Arial" pitchFamily="34" charset="0"/>
                <a:cs typeface="Arial" pitchFamily="34" charset="0"/>
              </a:rPr>
              <a:t> </a:t>
            </a:r>
            <a:r>
              <a:rPr lang="en-US" dirty="0" err="1">
                <a:latin typeface="Arial" pitchFamily="34" charset="0"/>
                <a:cs typeface="Arial" pitchFamily="34" charset="0"/>
              </a:rPr>
              <a:t>khắc</a:t>
            </a:r>
            <a:r>
              <a:rPr lang="en-US" dirty="0">
                <a:latin typeface="Arial" pitchFamily="34" charset="0"/>
                <a:cs typeface="Arial" pitchFamily="34" charset="0"/>
              </a:rPr>
              <a:t> </a:t>
            </a:r>
            <a:r>
              <a:rPr lang="en-US" dirty="0" err="1">
                <a:latin typeface="Arial" pitchFamily="34" charset="0"/>
                <a:cs typeface="Arial" pitchFamily="34" charset="0"/>
              </a:rPr>
              <a:t>phục</a:t>
            </a:r>
            <a:r>
              <a:rPr lang="en-US" dirty="0">
                <a:latin typeface="Arial" pitchFamily="34" charset="0"/>
                <a:cs typeface="Arial" pitchFamily="34" charset="0"/>
              </a:rPr>
              <a:t> </a:t>
            </a:r>
            <a:r>
              <a:rPr lang="en-US" dirty="0" err="1">
                <a:latin typeface="Arial" pitchFamily="34" charset="0"/>
                <a:cs typeface="Arial" pitchFamily="34" charset="0"/>
              </a:rPr>
              <a:t>ngay</a:t>
            </a:r>
            <a:r>
              <a:rPr lang="en-US" dirty="0">
                <a:latin typeface="Arial" pitchFamily="34" charset="0"/>
                <a:cs typeface="Arial" pitchFamily="34" charset="0"/>
              </a:rPr>
              <a:t> </a:t>
            </a:r>
            <a:r>
              <a:rPr lang="en-US" dirty="0" err="1">
                <a:latin typeface="Arial" pitchFamily="34" charset="0"/>
                <a:cs typeface="Arial" pitchFamily="34" charset="0"/>
              </a:rPr>
              <a:t>hậu</a:t>
            </a:r>
            <a:r>
              <a:rPr lang="en-US" dirty="0">
                <a:latin typeface="Arial" pitchFamily="34" charset="0"/>
                <a:cs typeface="Arial" pitchFamily="34" charset="0"/>
              </a:rPr>
              <a:t> </a:t>
            </a:r>
            <a:r>
              <a:rPr lang="en-US" dirty="0" err="1">
                <a:latin typeface="Arial" pitchFamily="34" charset="0"/>
                <a:cs typeface="Arial" pitchFamily="34" charset="0"/>
              </a:rPr>
              <a:t>quả</a:t>
            </a:r>
            <a:r>
              <a:rPr lang="en-US" dirty="0">
                <a:latin typeface="Arial" pitchFamily="34" charset="0"/>
                <a:cs typeface="Arial" pitchFamily="34" charset="0"/>
              </a:rPr>
              <a:t> </a:t>
            </a:r>
            <a:r>
              <a:rPr lang="en-US" dirty="0" err="1">
                <a:latin typeface="Arial" pitchFamily="34" charset="0"/>
                <a:cs typeface="Arial" pitchFamily="34" charset="0"/>
              </a:rPr>
              <a:t>khi</a:t>
            </a:r>
            <a:r>
              <a:rPr lang="en-US" dirty="0">
                <a:latin typeface="Arial" pitchFamily="34" charset="0"/>
                <a:cs typeface="Arial" pitchFamily="34" charset="0"/>
              </a:rPr>
              <a:t> </a:t>
            </a:r>
            <a:r>
              <a:rPr lang="en-US" dirty="0" err="1">
                <a:latin typeface="Arial" pitchFamily="34" charset="0"/>
                <a:cs typeface="Arial" pitchFamily="34" charset="0"/>
              </a:rPr>
              <a:t>phát</a:t>
            </a:r>
            <a:r>
              <a:rPr lang="en-US" dirty="0">
                <a:latin typeface="Arial" pitchFamily="34" charset="0"/>
                <a:cs typeface="Arial" pitchFamily="34" charset="0"/>
              </a:rPr>
              <a:t> </a:t>
            </a:r>
            <a:r>
              <a:rPr lang="en-US" dirty="0" err="1">
                <a:latin typeface="Arial" pitchFamily="34" charset="0"/>
                <a:cs typeface="Arial" pitchFamily="34" charset="0"/>
              </a:rPr>
              <a:t>hiện</a:t>
            </a:r>
            <a:r>
              <a:rPr lang="en-US" dirty="0">
                <a:latin typeface="Arial" pitchFamily="34" charset="0"/>
                <a:cs typeface="Arial" pitchFamily="34" charset="0"/>
              </a:rPr>
              <a:t> </a:t>
            </a:r>
            <a:r>
              <a:rPr lang="en-US" dirty="0" err="1">
                <a:solidFill>
                  <a:srgbClr val="FF0000"/>
                </a:solidFill>
                <a:latin typeface="Arial" pitchFamily="34" charset="0"/>
                <a:cs typeface="Arial" pitchFamily="34" charset="0"/>
              </a:rPr>
              <a:t>ngộ</a:t>
            </a:r>
            <a:r>
              <a:rPr lang="en-US" dirty="0">
                <a:solidFill>
                  <a:srgbClr val="FF0000"/>
                </a:solidFill>
                <a:latin typeface="Arial" pitchFamily="34" charset="0"/>
                <a:cs typeface="Arial" pitchFamily="34" charset="0"/>
              </a:rPr>
              <a:t> </a:t>
            </a:r>
            <a:r>
              <a:rPr lang="en-US" dirty="0" err="1">
                <a:solidFill>
                  <a:srgbClr val="FF0000"/>
                </a:solidFill>
                <a:latin typeface="Arial" pitchFamily="34" charset="0"/>
                <a:cs typeface="Arial" pitchFamily="34" charset="0"/>
              </a:rPr>
              <a:t>độc</a:t>
            </a:r>
            <a:r>
              <a:rPr lang="en-US" dirty="0">
                <a:solidFill>
                  <a:srgbClr val="FF0000"/>
                </a:solidFill>
                <a:latin typeface="Arial" pitchFamily="34" charset="0"/>
                <a:cs typeface="Arial" pitchFamily="34" charset="0"/>
              </a:rPr>
              <a:t> </a:t>
            </a:r>
            <a:r>
              <a:rPr lang="en-US" dirty="0" err="1">
                <a:solidFill>
                  <a:srgbClr val="FF0000"/>
                </a:solidFill>
                <a:latin typeface="Arial" pitchFamily="34" charset="0"/>
                <a:cs typeface="Arial" pitchFamily="34" charset="0"/>
              </a:rPr>
              <a:t>thực</a:t>
            </a:r>
            <a:r>
              <a:rPr lang="en-US" dirty="0">
                <a:solidFill>
                  <a:srgbClr val="FF0000"/>
                </a:solidFill>
                <a:latin typeface="Arial" pitchFamily="34" charset="0"/>
                <a:cs typeface="Arial" pitchFamily="34" charset="0"/>
              </a:rPr>
              <a:t> </a:t>
            </a:r>
            <a:r>
              <a:rPr lang="en-US" dirty="0" err="1">
                <a:solidFill>
                  <a:srgbClr val="FF0000"/>
                </a:solidFill>
                <a:latin typeface="Arial" pitchFamily="34" charset="0"/>
                <a:cs typeface="Arial" pitchFamily="34" charset="0"/>
              </a:rPr>
              <a:t>phẩm</a:t>
            </a:r>
            <a:r>
              <a:rPr lang="en-US" dirty="0">
                <a:solidFill>
                  <a:srgbClr val="FF0000"/>
                </a:solidFill>
                <a:latin typeface="Arial" pitchFamily="34" charset="0"/>
                <a:cs typeface="Arial" pitchFamily="34" charset="0"/>
              </a:rPr>
              <a:t> </a:t>
            </a:r>
            <a:r>
              <a:rPr lang="en-US" dirty="0" err="1">
                <a:latin typeface="Arial" pitchFamily="34" charset="0"/>
                <a:cs typeface="Arial" pitchFamily="34" charset="0"/>
              </a:rPr>
              <a:t>hoặc</a:t>
            </a:r>
            <a:r>
              <a:rPr lang="en-US" dirty="0">
                <a:latin typeface="Arial" pitchFamily="34" charset="0"/>
                <a:cs typeface="Arial" pitchFamily="34" charset="0"/>
              </a:rPr>
              <a:t> </a:t>
            </a:r>
            <a:r>
              <a:rPr lang="en-US" dirty="0" err="1">
                <a:latin typeface="Arial" pitchFamily="34" charset="0"/>
                <a:cs typeface="Arial" pitchFamily="34" charset="0"/>
              </a:rPr>
              <a:t>bệnh</a:t>
            </a:r>
            <a:r>
              <a:rPr lang="en-US" dirty="0">
                <a:latin typeface="Arial" pitchFamily="34" charset="0"/>
                <a:cs typeface="Arial" pitchFamily="34" charset="0"/>
              </a:rPr>
              <a:t> </a:t>
            </a:r>
            <a:r>
              <a:rPr lang="en-US" dirty="0" err="1">
                <a:latin typeface="Arial" pitchFamily="34" charset="0"/>
                <a:cs typeface="Arial" pitchFamily="34" charset="0"/>
              </a:rPr>
              <a:t>truyền</a:t>
            </a:r>
            <a:r>
              <a:rPr lang="en-US" dirty="0">
                <a:latin typeface="Arial" pitchFamily="34" charset="0"/>
                <a:cs typeface="Arial" pitchFamily="34" charset="0"/>
              </a:rPr>
              <a:t> qua </a:t>
            </a:r>
            <a:r>
              <a:rPr lang="en-US" dirty="0" err="1">
                <a:latin typeface="Arial" pitchFamily="34" charset="0"/>
                <a:cs typeface="Arial" pitchFamily="34" charset="0"/>
              </a:rPr>
              <a:t>thực</a:t>
            </a:r>
            <a:r>
              <a:rPr lang="en-US" dirty="0">
                <a:latin typeface="Arial" pitchFamily="34" charset="0"/>
                <a:cs typeface="Arial" pitchFamily="34" charset="0"/>
              </a:rPr>
              <a:t> </a:t>
            </a:r>
            <a:r>
              <a:rPr lang="en-US" dirty="0" err="1">
                <a:latin typeface="Arial" pitchFamily="34" charset="0"/>
                <a:cs typeface="Arial" pitchFamily="34" charset="0"/>
              </a:rPr>
              <a:t>phẩm</a:t>
            </a:r>
            <a:r>
              <a:rPr lang="en-US" dirty="0">
                <a:latin typeface="Arial" pitchFamily="34" charset="0"/>
                <a:cs typeface="Arial" pitchFamily="34" charset="0"/>
              </a:rPr>
              <a:t> do </a:t>
            </a:r>
            <a:r>
              <a:rPr lang="en-US" dirty="0" err="1">
                <a:latin typeface="Arial" pitchFamily="34" charset="0"/>
                <a:cs typeface="Arial" pitchFamily="34" charset="0"/>
              </a:rPr>
              <a:t>mình</a:t>
            </a:r>
            <a:r>
              <a:rPr lang="en-US" dirty="0">
                <a:latin typeface="Arial" pitchFamily="34" charset="0"/>
                <a:cs typeface="Arial" pitchFamily="34" charset="0"/>
              </a:rPr>
              <a:t> </a:t>
            </a:r>
            <a:r>
              <a:rPr lang="en-US" dirty="0" err="1">
                <a:latin typeface="Arial" pitchFamily="34" charset="0"/>
                <a:cs typeface="Arial" pitchFamily="34" charset="0"/>
              </a:rPr>
              <a:t>kinh</a:t>
            </a:r>
            <a:r>
              <a:rPr lang="en-US" dirty="0">
                <a:latin typeface="Arial" pitchFamily="34" charset="0"/>
                <a:cs typeface="Arial" pitchFamily="34" charset="0"/>
              </a:rPr>
              <a:t> </a:t>
            </a:r>
            <a:r>
              <a:rPr lang="en-US" dirty="0" err="1">
                <a:latin typeface="Arial" pitchFamily="34" charset="0"/>
                <a:cs typeface="Arial" pitchFamily="34" charset="0"/>
              </a:rPr>
              <a:t>doanh</a:t>
            </a:r>
            <a:r>
              <a:rPr lang="en-US" dirty="0">
                <a:latin typeface="Arial" pitchFamily="34" charset="0"/>
                <a:cs typeface="Arial" pitchFamily="34" charset="0"/>
              </a:rPr>
              <a:t> </a:t>
            </a:r>
            <a:r>
              <a:rPr lang="en-US" dirty="0" err="1">
                <a:latin typeface="Arial" pitchFamily="34" charset="0"/>
                <a:cs typeface="Arial" pitchFamily="34" charset="0"/>
              </a:rPr>
              <a:t>gây</a:t>
            </a:r>
            <a:r>
              <a:rPr lang="en-US" dirty="0">
                <a:latin typeface="Arial" pitchFamily="34" charset="0"/>
                <a:cs typeface="Arial" pitchFamily="34" charset="0"/>
              </a:rPr>
              <a:t> </a:t>
            </a:r>
            <a:r>
              <a:rPr lang="en-US" dirty="0" err="1">
                <a:latin typeface="Arial" pitchFamily="34" charset="0"/>
                <a:cs typeface="Arial" pitchFamily="34" charset="0"/>
              </a:rPr>
              <a:t>ra</a:t>
            </a:r>
            <a:r>
              <a:rPr lang="en-US" dirty="0">
                <a:latin typeface="Arial" pitchFamily="34" charset="0"/>
                <a:cs typeface="Arial" pitchFamily="34" charset="0"/>
              </a:rPr>
              <a:t>;</a:t>
            </a:r>
          </a:p>
          <a:p>
            <a:r>
              <a:rPr lang="en-US" dirty="0">
                <a:latin typeface="Arial" pitchFamily="34" charset="0"/>
                <a:cs typeface="Arial" pitchFamily="34" charset="0"/>
              </a:rPr>
              <a:t>g) </a:t>
            </a:r>
            <a:r>
              <a:rPr lang="en-US" dirty="0" err="1">
                <a:solidFill>
                  <a:srgbClr val="FF0000"/>
                </a:solidFill>
                <a:latin typeface="Arial" pitchFamily="34" charset="0"/>
                <a:cs typeface="Arial" pitchFamily="34" charset="0"/>
              </a:rPr>
              <a:t>Hợp</a:t>
            </a:r>
            <a:r>
              <a:rPr lang="en-US" dirty="0">
                <a:solidFill>
                  <a:srgbClr val="FF0000"/>
                </a:solidFill>
                <a:latin typeface="Arial" pitchFamily="34" charset="0"/>
                <a:cs typeface="Arial" pitchFamily="34" charset="0"/>
              </a:rPr>
              <a:t> </a:t>
            </a:r>
            <a:r>
              <a:rPr lang="en-US" dirty="0" err="1">
                <a:solidFill>
                  <a:srgbClr val="FF0000"/>
                </a:solidFill>
                <a:latin typeface="Arial" pitchFamily="34" charset="0"/>
                <a:cs typeface="Arial" pitchFamily="34" charset="0"/>
              </a:rPr>
              <a:t>tác</a:t>
            </a:r>
            <a:r>
              <a:rPr lang="en-US" dirty="0">
                <a:solidFill>
                  <a:srgbClr val="FF0000"/>
                </a:solidFill>
                <a:latin typeface="Arial" pitchFamily="34" charset="0"/>
                <a:cs typeface="Arial" pitchFamily="34" charset="0"/>
              </a:rPr>
              <a:t> </a:t>
            </a:r>
            <a:r>
              <a:rPr lang="en-US" dirty="0" err="1">
                <a:latin typeface="Arial" pitchFamily="34" charset="0"/>
                <a:cs typeface="Arial" pitchFamily="34" charset="0"/>
              </a:rPr>
              <a:t>với</a:t>
            </a:r>
            <a:r>
              <a:rPr lang="en-US" dirty="0">
                <a:latin typeface="Arial" pitchFamily="34" charset="0"/>
                <a:cs typeface="Arial" pitchFamily="34" charset="0"/>
              </a:rPr>
              <a:t> </a:t>
            </a:r>
            <a:r>
              <a:rPr lang="en-US" dirty="0" err="1">
                <a:latin typeface="Arial" pitchFamily="34" charset="0"/>
                <a:cs typeface="Arial" pitchFamily="34" charset="0"/>
              </a:rPr>
              <a:t>tổ</a:t>
            </a:r>
            <a:r>
              <a:rPr lang="en-US" dirty="0">
                <a:latin typeface="Arial" pitchFamily="34" charset="0"/>
                <a:cs typeface="Arial" pitchFamily="34" charset="0"/>
              </a:rPr>
              <a:t> </a:t>
            </a:r>
            <a:r>
              <a:rPr lang="en-US" dirty="0" err="1">
                <a:latin typeface="Arial" pitchFamily="34" charset="0"/>
                <a:cs typeface="Arial" pitchFamily="34" charset="0"/>
              </a:rPr>
              <a:t>chức</a:t>
            </a:r>
            <a:r>
              <a:rPr lang="en-US" dirty="0">
                <a:latin typeface="Arial" pitchFamily="34" charset="0"/>
                <a:cs typeface="Arial" pitchFamily="34" charset="0"/>
              </a:rPr>
              <a:t>, </a:t>
            </a:r>
            <a:r>
              <a:rPr lang="en-US" dirty="0" err="1">
                <a:latin typeface="Arial" pitchFamily="34" charset="0"/>
                <a:cs typeface="Arial" pitchFamily="34" charset="0"/>
              </a:rPr>
              <a:t>cá</a:t>
            </a:r>
            <a:r>
              <a:rPr lang="en-US" dirty="0">
                <a:latin typeface="Arial" pitchFamily="34" charset="0"/>
                <a:cs typeface="Arial" pitchFamily="34" charset="0"/>
              </a:rPr>
              <a:t> </a:t>
            </a:r>
            <a:r>
              <a:rPr lang="en-US" dirty="0" err="1">
                <a:latin typeface="Arial" pitchFamily="34" charset="0"/>
                <a:cs typeface="Arial" pitchFamily="34" charset="0"/>
              </a:rPr>
              <a:t>nhân</a:t>
            </a:r>
            <a:r>
              <a:rPr lang="en-US" dirty="0">
                <a:latin typeface="Arial" pitchFamily="34" charset="0"/>
                <a:cs typeface="Arial" pitchFamily="34" charset="0"/>
              </a:rPr>
              <a:t> </a:t>
            </a:r>
            <a:r>
              <a:rPr lang="en-US" dirty="0" err="1">
                <a:latin typeface="Arial" pitchFamily="34" charset="0"/>
                <a:cs typeface="Arial" pitchFamily="34" charset="0"/>
              </a:rPr>
              <a:t>sản</a:t>
            </a:r>
            <a:r>
              <a:rPr lang="en-US" dirty="0">
                <a:latin typeface="Arial" pitchFamily="34" charset="0"/>
                <a:cs typeface="Arial" pitchFamily="34" charset="0"/>
              </a:rPr>
              <a:t> </a:t>
            </a:r>
            <a:r>
              <a:rPr lang="en-US" dirty="0" err="1">
                <a:latin typeface="Arial" pitchFamily="34" charset="0"/>
                <a:cs typeface="Arial" pitchFamily="34" charset="0"/>
              </a:rPr>
              <a:t>xuất</a:t>
            </a:r>
            <a:r>
              <a:rPr lang="en-US" dirty="0">
                <a:latin typeface="Arial" pitchFamily="34" charset="0"/>
                <a:cs typeface="Arial" pitchFamily="34" charset="0"/>
              </a:rPr>
              <a:t>, </a:t>
            </a:r>
            <a:r>
              <a:rPr lang="en-US" dirty="0" err="1">
                <a:latin typeface="Arial" pitchFamily="34" charset="0"/>
                <a:cs typeface="Arial" pitchFamily="34" charset="0"/>
              </a:rPr>
              <a:t>nhập</a:t>
            </a:r>
            <a:r>
              <a:rPr lang="en-US" dirty="0">
                <a:latin typeface="Arial" pitchFamily="34" charset="0"/>
                <a:cs typeface="Arial" pitchFamily="34" charset="0"/>
              </a:rPr>
              <a:t> </a:t>
            </a:r>
            <a:r>
              <a:rPr lang="en-US" dirty="0" err="1">
                <a:latin typeface="Arial" pitchFamily="34" charset="0"/>
                <a:cs typeface="Arial" pitchFamily="34" charset="0"/>
              </a:rPr>
              <a:t>khẩu</a:t>
            </a:r>
            <a:r>
              <a:rPr lang="en-US" dirty="0">
                <a:latin typeface="Arial" pitchFamily="34" charset="0"/>
                <a:cs typeface="Arial" pitchFamily="34" charset="0"/>
              </a:rPr>
              <a:t>, </a:t>
            </a:r>
            <a:r>
              <a:rPr lang="en-US" dirty="0" err="1">
                <a:latin typeface="Arial" pitchFamily="34" charset="0"/>
                <a:cs typeface="Arial" pitchFamily="34" charset="0"/>
              </a:rPr>
              <a:t>cơ</a:t>
            </a:r>
            <a:r>
              <a:rPr lang="en-US" dirty="0">
                <a:latin typeface="Arial" pitchFamily="34" charset="0"/>
                <a:cs typeface="Arial" pitchFamily="34" charset="0"/>
              </a:rPr>
              <a:t> </a:t>
            </a:r>
            <a:r>
              <a:rPr lang="en-US" dirty="0" err="1">
                <a:latin typeface="Arial" pitchFamily="34" charset="0"/>
                <a:cs typeface="Arial" pitchFamily="34" charset="0"/>
              </a:rPr>
              <a:t>quan</a:t>
            </a:r>
            <a:r>
              <a:rPr lang="en-US" dirty="0">
                <a:latin typeface="Arial" pitchFamily="34" charset="0"/>
                <a:cs typeface="Arial" pitchFamily="34" charset="0"/>
              </a:rPr>
              <a:t> </a:t>
            </a:r>
            <a:r>
              <a:rPr lang="en-US" dirty="0" err="1">
                <a:latin typeface="Arial" pitchFamily="34" charset="0"/>
                <a:cs typeface="Arial" pitchFamily="34" charset="0"/>
              </a:rPr>
              <a:t>nhà</a:t>
            </a:r>
            <a:r>
              <a:rPr lang="en-US" dirty="0">
                <a:latin typeface="Arial" pitchFamily="34" charset="0"/>
                <a:cs typeface="Arial" pitchFamily="34" charset="0"/>
              </a:rPr>
              <a:t> </a:t>
            </a:r>
            <a:r>
              <a:rPr lang="en-US" dirty="0" err="1">
                <a:latin typeface="Arial" pitchFamily="34" charset="0"/>
                <a:cs typeface="Arial" pitchFamily="34" charset="0"/>
              </a:rPr>
              <a:t>nước</a:t>
            </a:r>
            <a:r>
              <a:rPr lang="en-US" dirty="0">
                <a:latin typeface="Arial" pitchFamily="34" charset="0"/>
                <a:cs typeface="Arial" pitchFamily="34" charset="0"/>
              </a:rPr>
              <a:t> </a:t>
            </a:r>
            <a:r>
              <a:rPr lang="en-US" dirty="0" err="1">
                <a:latin typeface="Arial" pitchFamily="34" charset="0"/>
                <a:cs typeface="Arial" pitchFamily="34" charset="0"/>
              </a:rPr>
              <a:t>có</a:t>
            </a:r>
            <a:r>
              <a:rPr lang="en-US" dirty="0">
                <a:latin typeface="Arial" pitchFamily="34" charset="0"/>
                <a:cs typeface="Arial" pitchFamily="34" charset="0"/>
              </a:rPr>
              <a:t> </a:t>
            </a:r>
            <a:r>
              <a:rPr lang="en-US" dirty="0" err="1">
                <a:latin typeface="Arial" pitchFamily="34" charset="0"/>
                <a:cs typeface="Arial" pitchFamily="34" charset="0"/>
              </a:rPr>
              <a:t>thẩm</a:t>
            </a:r>
            <a:r>
              <a:rPr lang="en-US" dirty="0">
                <a:latin typeface="Arial" pitchFamily="34" charset="0"/>
                <a:cs typeface="Arial" pitchFamily="34" charset="0"/>
              </a:rPr>
              <a:t> </a:t>
            </a:r>
            <a:r>
              <a:rPr lang="en-US" dirty="0" err="1">
                <a:latin typeface="Arial" pitchFamily="34" charset="0"/>
                <a:cs typeface="Arial" pitchFamily="34" charset="0"/>
              </a:rPr>
              <a:t>quyền</a:t>
            </a:r>
            <a:r>
              <a:rPr lang="en-US" dirty="0">
                <a:latin typeface="Arial" pitchFamily="34" charset="0"/>
                <a:cs typeface="Arial" pitchFamily="34" charset="0"/>
              </a:rPr>
              <a:t> </a:t>
            </a:r>
            <a:r>
              <a:rPr lang="en-US" dirty="0" err="1">
                <a:latin typeface="Arial" pitchFamily="34" charset="0"/>
                <a:cs typeface="Arial" pitchFamily="34" charset="0"/>
              </a:rPr>
              <a:t>trong</a:t>
            </a:r>
            <a:r>
              <a:rPr lang="en-US" dirty="0">
                <a:latin typeface="Arial" pitchFamily="34" charset="0"/>
                <a:cs typeface="Arial" pitchFamily="34" charset="0"/>
              </a:rPr>
              <a:t> </a:t>
            </a:r>
            <a:r>
              <a:rPr lang="en-US" dirty="0" err="1">
                <a:latin typeface="Arial" pitchFamily="34" charset="0"/>
                <a:cs typeface="Arial" pitchFamily="34" charset="0"/>
              </a:rPr>
              <a:t>việc</a:t>
            </a:r>
            <a:r>
              <a:rPr lang="en-US" dirty="0">
                <a:latin typeface="Arial" pitchFamily="34" charset="0"/>
                <a:cs typeface="Arial" pitchFamily="34" charset="0"/>
              </a:rPr>
              <a:t> </a:t>
            </a:r>
            <a:r>
              <a:rPr lang="en-US" dirty="0" err="1">
                <a:solidFill>
                  <a:srgbClr val="FF0000"/>
                </a:solidFill>
                <a:latin typeface="Arial" pitchFamily="34" charset="0"/>
                <a:cs typeface="Arial" pitchFamily="34" charset="0"/>
              </a:rPr>
              <a:t>điều</a:t>
            </a:r>
            <a:r>
              <a:rPr lang="en-US" dirty="0">
                <a:solidFill>
                  <a:srgbClr val="FF0000"/>
                </a:solidFill>
                <a:latin typeface="Arial" pitchFamily="34" charset="0"/>
                <a:cs typeface="Arial" pitchFamily="34" charset="0"/>
              </a:rPr>
              <a:t> </a:t>
            </a:r>
            <a:r>
              <a:rPr lang="en-US" dirty="0" err="1">
                <a:solidFill>
                  <a:srgbClr val="FF0000"/>
                </a:solidFill>
                <a:latin typeface="Arial" pitchFamily="34" charset="0"/>
                <a:cs typeface="Arial" pitchFamily="34" charset="0"/>
              </a:rPr>
              <a:t>tra</a:t>
            </a:r>
            <a:r>
              <a:rPr lang="en-US" dirty="0">
                <a:solidFill>
                  <a:srgbClr val="FF0000"/>
                </a:solidFill>
                <a:latin typeface="Arial" pitchFamily="34" charset="0"/>
                <a:cs typeface="Arial" pitchFamily="34" charset="0"/>
              </a:rPr>
              <a:t> </a:t>
            </a:r>
            <a:r>
              <a:rPr lang="en-US" dirty="0" err="1">
                <a:solidFill>
                  <a:srgbClr val="FF0000"/>
                </a:solidFill>
                <a:latin typeface="Arial" pitchFamily="34" charset="0"/>
                <a:cs typeface="Arial" pitchFamily="34" charset="0"/>
              </a:rPr>
              <a:t>ngộ</a:t>
            </a:r>
            <a:r>
              <a:rPr lang="en-US" dirty="0">
                <a:solidFill>
                  <a:srgbClr val="FF0000"/>
                </a:solidFill>
                <a:latin typeface="Arial" pitchFamily="34" charset="0"/>
                <a:cs typeface="Arial" pitchFamily="34" charset="0"/>
              </a:rPr>
              <a:t> </a:t>
            </a:r>
            <a:r>
              <a:rPr lang="en-US" dirty="0" err="1">
                <a:solidFill>
                  <a:srgbClr val="FF0000"/>
                </a:solidFill>
                <a:latin typeface="Arial" pitchFamily="34" charset="0"/>
                <a:cs typeface="Arial" pitchFamily="34" charset="0"/>
              </a:rPr>
              <a:t>độc</a:t>
            </a:r>
            <a:r>
              <a:rPr lang="en-US" dirty="0">
                <a:solidFill>
                  <a:srgbClr val="FF0000"/>
                </a:solidFill>
                <a:latin typeface="Arial" pitchFamily="34" charset="0"/>
                <a:cs typeface="Arial" pitchFamily="34" charset="0"/>
              </a:rPr>
              <a:t> </a:t>
            </a:r>
            <a:r>
              <a:rPr lang="en-US" dirty="0" err="1">
                <a:latin typeface="Arial" pitchFamily="34" charset="0"/>
                <a:cs typeface="Arial" pitchFamily="34" charset="0"/>
              </a:rPr>
              <a:t>thực</a:t>
            </a:r>
            <a:r>
              <a:rPr lang="en-US" dirty="0">
                <a:latin typeface="Arial" pitchFamily="34" charset="0"/>
                <a:cs typeface="Arial" pitchFamily="34" charset="0"/>
              </a:rPr>
              <a:t> </a:t>
            </a:r>
            <a:r>
              <a:rPr lang="en-US" dirty="0" err="1">
                <a:latin typeface="Arial" pitchFamily="34" charset="0"/>
                <a:cs typeface="Arial" pitchFamily="34" charset="0"/>
              </a:rPr>
              <a:t>phẩm</a:t>
            </a:r>
            <a:r>
              <a:rPr lang="en-US" dirty="0">
                <a:latin typeface="Arial" pitchFamily="34" charset="0"/>
                <a:cs typeface="Arial" pitchFamily="34" charset="0"/>
              </a:rPr>
              <a:t> </a:t>
            </a:r>
            <a:r>
              <a:rPr lang="en-US" dirty="0" err="1">
                <a:latin typeface="Arial" pitchFamily="34" charset="0"/>
                <a:cs typeface="Arial" pitchFamily="34" charset="0"/>
              </a:rPr>
              <a:t>để</a:t>
            </a:r>
            <a:r>
              <a:rPr lang="en-US" dirty="0">
                <a:latin typeface="Arial" pitchFamily="34" charset="0"/>
                <a:cs typeface="Arial" pitchFamily="34" charset="0"/>
              </a:rPr>
              <a:t> </a:t>
            </a:r>
            <a:r>
              <a:rPr lang="en-US" dirty="0" err="1">
                <a:latin typeface="Arial" pitchFamily="34" charset="0"/>
                <a:cs typeface="Arial" pitchFamily="34" charset="0"/>
              </a:rPr>
              <a:t>khắc</a:t>
            </a:r>
            <a:r>
              <a:rPr lang="en-US" dirty="0">
                <a:latin typeface="Arial" pitchFamily="34" charset="0"/>
                <a:cs typeface="Arial" pitchFamily="34" charset="0"/>
              </a:rPr>
              <a:t> </a:t>
            </a:r>
            <a:r>
              <a:rPr lang="en-US" dirty="0" err="1">
                <a:latin typeface="Arial" pitchFamily="34" charset="0"/>
                <a:cs typeface="Arial" pitchFamily="34" charset="0"/>
              </a:rPr>
              <a:t>phục</a:t>
            </a:r>
            <a:r>
              <a:rPr lang="en-US" dirty="0">
                <a:latin typeface="Arial" pitchFamily="34" charset="0"/>
                <a:cs typeface="Arial" pitchFamily="34" charset="0"/>
              </a:rPr>
              <a:t> </a:t>
            </a:r>
            <a:r>
              <a:rPr lang="en-US" dirty="0" err="1">
                <a:latin typeface="Arial" pitchFamily="34" charset="0"/>
                <a:cs typeface="Arial" pitchFamily="34" charset="0"/>
              </a:rPr>
              <a:t>hậu</a:t>
            </a:r>
            <a:r>
              <a:rPr lang="en-US" dirty="0">
                <a:latin typeface="Arial" pitchFamily="34" charset="0"/>
                <a:cs typeface="Arial" pitchFamily="34" charset="0"/>
              </a:rPr>
              <a:t> </a:t>
            </a:r>
            <a:r>
              <a:rPr lang="en-US" dirty="0" err="1">
                <a:latin typeface="Arial" pitchFamily="34" charset="0"/>
                <a:cs typeface="Arial" pitchFamily="34" charset="0"/>
              </a:rPr>
              <a:t>quả</a:t>
            </a:r>
            <a:r>
              <a:rPr lang="en-US" dirty="0">
                <a:latin typeface="Arial" pitchFamily="34" charset="0"/>
                <a:cs typeface="Arial" pitchFamily="34" charset="0"/>
              </a:rPr>
              <a:t>, </a:t>
            </a:r>
            <a:r>
              <a:rPr lang="en-US" dirty="0" err="1">
                <a:latin typeface="Arial" pitchFamily="34" charset="0"/>
                <a:cs typeface="Arial" pitchFamily="34" charset="0"/>
              </a:rPr>
              <a:t>thu</a:t>
            </a:r>
            <a:r>
              <a:rPr lang="en-US" dirty="0">
                <a:latin typeface="Arial" pitchFamily="34" charset="0"/>
                <a:cs typeface="Arial" pitchFamily="34" charset="0"/>
              </a:rPr>
              <a:t> </a:t>
            </a:r>
            <a:r>
              <a:rPr lang="en-US" dirty="0" err="1">
                <a:latin typeface="Arial" pitchFamily="34" charset="0"/>
                <a:cs typeface="Arial" pitchFamily="34" charset="0"/>
              </a:rPr>
              <a:t>hồi</a:t>
            </a:r>
            <a:r>
              <a:rPr lang="en-US" dirty="0">
                <a:latin typeface="Arial" pitchFamily="34" charset="0"/>
                <a:cs typeface="Arial" pitchFamily="34" charset="0"/>
              </a:rPr>
              <a:t> </a:t>
            </a:r>
            <a:r>
              <a:rPr lang="en-US" dirty="0" err="1">
                <a:latin typeface="Arial" pitchFamily="34" charset="0"/>
                <a:cs typeface="Arial" pitchFamily="34" charset="0"/>
              </a:rPr>
              <a:t>hoặc</a:t>
            </a:r>
            <a:r>
              <a:rPr lang="en-US" dirty="0">
                <a:latin typeface="Arial" pitchFamily="34" charset="0"/>
                <a:cs typeface="Arial" pitchFamily="34" charset="0"/>
              </a:rPr>
              <a:t> </a:t>
            </a:r>
            <a:r>
              <a:rPr lang="en-US" dirty="0" err="1">
                <a:latin typeface="Arial" pitchFamily="34" charset="0"/>
                <a:cs typeface="Arial" pitchFamily="34" charset="0"/>
              </a:rPr>
              <a:t>xử</a:t>
            </a:r>
            <a:r>
              <a:rPr lang="en-US" dirty="0">
                <a:latin typeface="Arial" pitchFamily="34" charset="0"/>
                <a:cs typeface="Arial" pitchFamily="34" charset="0"/>
              </a:rPr>
              <a:t> </a:t>
            </a:r>
            <a:r>
              <a:rPr lang="en-US" dirty="0" err="1">
                <a:latin typeface="Arial" pitchFamily="34" charset="0"/>
                <a:cs typeface="Arial" pitchFamily="34" charset="0"/>
              </a:rPr>
              <a:t>lý</a:t>
            </a:r>
            <a:r>
              <a:rPr lang="en-US" dirty="0">
                <a:latin typeface="Arial" pitchFamily="34" charset="0"/>
                <a:cs typeface="Arial" pitchFamily="34" charset="0"/>
              </a:rPr>
              <a:t> </a:t>
            </a:r>
            <a:r>
              <a:rPr lang="en-US" dirty="0" err="1">
                <a:latin typeface="Arial" pitchFamily="34" charset="0"/>
                <a:cs typeface="Arial" pitchFamily="34" charset="0"/>
              </a:rPr>
              <a:t>thực</a:t>
            </a:r>
            <a:r>
              <a:rPr lang="en-US" dirty="0">
                <a:latin typeface="Arial" pitchFamily="34" charset="0"/>
                <a:cs typeface="Arial" pitchFamily="34" charset="0"/>
              </a:rPr>
              <a:t> </a:t>
            </a:r>
            <a:r>
              <a:rPr lang="en-US" dirty="0" err="1">
                <a:latin typeface="Arial" pitchFamily="34" charset="0"/>
                <a:cs typeface="Arial" pitchFamily="34" charset="0"/>
              </a:rPr>
              <a:t>phẩm</a:t>
            </a:r>
            <a:r>
              <a:rPr lang="en-US" dirty="0">
                <a:latin typeface="Arial" pitchFamily="34" charset="0"/>
                <a:cs typeface="Arial" pitchFamily="34" charset="0"/>
              </a:rPr>
              <a:t> </a:t>
            </a:r>
            <a:r>
              <a:rPr lang="en-US" dirty="0" err="1">
                <a:latin typeface="Arial" pitchFamily="34" charset="0"/>
                <a:cs typeface="Arial" pitchFamily="34" charset="0"/>
              </a:rPr>
              <a:t>không</a:t>
            </a:r>
            <a:r>
              <a:rPr lang="en-US" dirty="0">
                <a:latin typeface="Arial" pitchFamily="34" charset="0"/>
                <a:cs typeface="Arial" pitchFamily="34" charset="0"/>
              </a:rPr>
              <a:t> </a:t>
            </a:r>
            <a:r>
              <a:rPr lang="en-US" dirty="0" err="1">
                <a:latin typeface="Arial" pitchFamily="34" charset="0"/>
                <a:cs typeface="Arial" pitchFamily="34" charset="0"/>
              </a:rPr>
              <a:t>bảo</a:t>
            </a:r>
            <a:r>
              <a:rPr lang="en-US" dirty="0">
                <a:latin typeface="Arial" pitchFamily="34" charset="0"/>
                <a:cs typeface="Arial" pitchFamily="34" charset="0"/>
              </a:rPr>
              <a:t> </a:t>
            </a:r>
            <a:r>
              <a:rPr lang="en-US" dirty="0" err="1">
                <a:latin typeface="Arial" pitchFamily="34" charset="0"/>
                <a:cs typeface="Arial" pitchFamily="34" charset="0"/>
              </a:rPr>
              <a:t>đảm</a:t>
            </a:r>
            <a:r>
              <a:rPr lang="en-US" dirty="0">
                <a:latin typeface="Arial" pitchFamily="34" charset="0"/>
                <a:cs typeface="Arial" pitchFamily="34" charset="0"/>
              </a:rPr>
              <a:t> an </a:t>
            </a:r>
            <a:r>
              <a:rPr lang="en-US" dirty="0" err="1">
                <a:latin typeface="Arial" pitchFamily="34" charset="0"/>
                <a:cs typeface="Arial" pitchFamily="34" charset="0"/>
              </a:rPr>
              <a:t>toàn</a:t>
            </a:r>
            <a:r>
              <a:rPr lang="en-US" dirty="0">
                <a:latin typeface="Arial" pitchFamily="34" charset="0"/>
                <a:cs typeface="Arial" pitchFamily="34" charset="0"/>
              </a:rPr>
              <a:t>;</a:t>
            </a:r>
          </a:p>
          <a:p>
            <a:r>
              <a:rPr lang="en-US" dirty="0">
                <a:latin typeface="Arial" pitchFamily="34" charset="0"/>
                <a:cs typeface="Arial" pitchFamily="34" charset="0"/>
              </a:rPr>
              <a:t>h) </a:t>
            </a:r>
            <a:r>
              <a:rPr lang="en-US" dirty="0" err="1">
                <a:latin typeface="Arial" pitchFamily="34" charset="0"/>
                <a:cs typeface="Arial" pitchFamily="34" charset="0"/>
              </a:rPr>
              <a:t>Tuân</a:t>
            </a:r>
            <a:r>
              <a:rPr lang="en-US" dirty="0">
                <a:latin typeface="Arial" pitchFamily="34" charset="0"/>
                <a:cs typeface="Arial" pitchFamily="34" charset="0"/>
              </a:rPr>
              <a:t> </a:t>
            </a:r>
            <a:r>
              <a:rPr lang="en-US" dirty="0" err="1">
                <a:latin typeface="Arial" pitchFamily="34" charset="0"/>
                <a:cs typeface="Arial" pitchFamily="34" charset="0"/>
              </a:rPr>
              <a:t>thủ</a:t>
            </a:r>
            <a:r>
              <a:rPr lang="en-US" dirty="0">
                <a:latin typeface="Arial" pitchFamily="34" charset="0"/>
                <a:cs typeface="Arial" pitchFamily="34" charset="0"/>
              </a:rPr>
              <a:t> </a:t>
            </a:r>
            <a:r>
              <a:rPr lang="en-US" dirty="0" err="1">
                <a:latin typeface="Arial" pitchFamily="34" charset="0"/>
                <a:cs typeface="Arial" pitchFamily="34" charset="0"/>
              </a:rPr>
              <a:t>quy</a:t>
            </a:r>
            <a:r>
              <a:rPr lang="en-US" dirty="0">
                <a:latin typeface="Arial" pitchFamily="34" charset="0"/>
                <a:cs typeface="Arial" pitchFamily="34" charset="0"/>
              </a:rPr>
              <a:t> </a:t>
            </a:r>
            <a:r>
              <a:rPr lang="en-US" dirty="0" err="1">
                <a:latin typeface="Arial" pitchFamily="34" charset="0"/>
                <a:cs typeface="Arial" pitchFamily="34" charset="0"/>
              </a:rPr>
              <a:t>định</a:t>
            </a:r>
            <a:r>
              <a:rPr lang="en-US" dirty="0">
                <a:latin typeface="Arial" pitchFamily="34" charset="0"/>
                <a:cs typeface="Arial" pitchFamily="34" charset="0"/>
              </a:rPr>
              <a:t> </a:t>
            </a:r>
            <a:r>
              <a:rPr lang="en-US" dirty="0" err="1">
                <a:latin typeface="Arial" pitchFamily="34" charset="0"/>
                <a:cs typeface="Arial" pitchFamily="34" charset="0"/>
              </a:rPr>
              <a:t>của</a:t>
            </a:r>
            <a:r>
              <a:rPr lang="en-US" dirty="0">
                <a:latin typeface="Arial" pitchFamily="34" charset="0"/>
                <a:cs typeface="Arial" pitchFamily="34" charset="0"/>
              </a:rPr>
              <a:t> </a:t>
            </a:r>
            <a:r>
              <a:rPr lang="en-US" dirty="0" err="1">
                <a:latin typeface="Arial" pitchFamily="34" charset="0"/>
                <a:cs typeface="Arial" pitchFamily="34" charset="0"/>
              </a:rPr>
              <a:t>pháp</a:t>
            </a:r>
            <a:r>
              <a:rPr lang="en-US" dirty="0">
                <a:latin typeface="Arial" pitchFamily="34" charset="0"/>
                <a:cs typeface="Arial" pitchFamily="34" charset="0"/>
              </a:rPr>
              <a:t> </a:t>
            </a:r>
            <a:r>
              <a:rPr lang="en-US" dirty="0" err="1">
                <a:latin typeface="Arial" pitchFamily="34" charset="0"/>
                <a:cs typeface="Arial" pitchFamily="34" charset="0"/>
              </a:rPr>
              <a:t>luật</a:t>
            </a:r>
            <a:r>
              <a:rPr lang="en-US" dirty="0">
                <a:latin typeface="Arial" pitchFamily="34" charset="0"/>
                <a:cs typeface="Arial" pitchFamily="34" charset="0"/>
              </a:rPr>
              <a:t>, </a:t>
            </a:r>
            <a:r>
              <a:rPr lang="en-US" dirty="0" err="1">
                <a:latin typeface="Arial" pitchFamily="34" charset="0"/>
                <a:cs typeface="Arial" pitchFamily="34" charset="0"/>
              </a:rPr>
              <a:t>quyết</a:t>
            </a:r>
            <a:r>
              <a:rPr lang="en-US" dirty="0">
                <a:latin typeface="Arial" pitchFamily="34" charset="0"/>
                <a:cs typeface="Arial" pitchFamily="34" charset="0"/>
              </a:rPr>
              <a:t> </a:t>
            </a:r>
            <a:r>
              <a:rPr lang="en-US" dirty="0" err="1">
                <a:latin typeface="Arial" pitchFamily="34" charset="0"/>
                <a:cs typeface="Arial" pitchFamily="34" charset="0"/>
              </a:rPr>
              <a:t>định</a:t>
            </a:r>
            <a:r>
              <a:rPr lang="en-US" dirty="0">
                <a:latin typeface="Arial" pitchFamily="34" charset="0"/>
                <a:cs typeface="Arial" pitchFamily="34" charset="0"/>
              </a:rPr>
              <a:t> </a:t>
            </a:r>
            <a:r>
              <a:rPr lang="en-US" dirty="0" err="1">
                <a:latin typeface="Arial" pitchFamily="34" charset="0"/>
                <a:cs typeface="Arial" pitchFamily="34" charset="0"/>
              </a:rPr>
              <a:t>về</a:t>
            </a:r>
            <a:r>
              <a:rPr lang="en-US" dirty="0">
                <a:latin typeface="Arial" pitchFamily="34" charset="0"/>
                <a:cs typeface="Arial" pitchFamily="34" charset="0"/>
              </a:rPr>
              <a:t> </a:t>
            </a:r>
            <a:r>
              <a:rPr lang="en-US" dirty="0" err="1">
                <a:latin typeface="Arial" pitchFamily="34" charset="0"/>
                <a:cs typeface="Arial" pitchFamily="34" charset="0"/>
              </a:rPr>
              <a:t>thanh</a:t>
            </a:r>
            <a:r>
              <a:rPr lang="en-US" dirty="0">
                <a:latin typeface="Arial" pitchFamily="34" charset="0"/>
                <a:cs typeface="Arial" pitchFamily="34" charset="0"/>
              </a:rPr>
              <a:t> </a:t>
            </a:r>
            <a:r>
              <a:rPr lang="en-US" dirty="0" err="1">
                <a:latin typeface="Arial" pitchFamily="34" charset="0"/>
                <a:cs typeface="Arial" pitchFamily="34" charset="0"/>
              </a:rPr>
              <a:t>tra</a:t>
            </a:r>
            <a:r>
              <a:rPr lang="en-US" dirty="0">
                <a:latin typeface="Arial" pitchFamily="34" charset="0"/>
                <a:cs typeface="Arial" pitchFamily="34" charset="0"/>
              </a:rPr>
              <a:t>, </a:t>
            </a:r>
            <a:r>
              <a:rPr lang="en-US" dirty="0" err="1">
                <a:solidFill>
                  <a:srgbClr val="FF0000"/>
                </a:solidFill>
                <a:latin typeface="Arial" pitchFamily="34" charset="0"/>
                <a:cs typeface="Arial" pitchFamily="34" charset="0"/>
              </a:rPr>
              <a:t>kiểm</a:t>
            </a:r>
            <a:r>
              <a:rPr lang="en-US" dirty="0">
                <a:solidFill>
                  <a:srgbClr val="FF0000"/>
                </a:solidFill>
                <a:latin typeface="Arial" pitchFamily="34" charset="0"/>
                <a:cs typeface="Arial" pitchFamily="34" charset="0"/>
              </a:rPr>
              <a:t> </a:t>
            </a:r>
            <a:r>
              <a:rPr lang="en-US" dirty="0" err="1" smtClean="0">
                <a:solidFill>
                  <a:srgbClr val="FF0000"/>
                </a:solidFill>
                <a:latin typeface="Arial" pitchFamily="34" charset="0"/>
                <a:cs typeface="Arial" pitchFamily="34" charset="0"/>
              </a:rPr>
              <a:t>tra</a:t>
            </a:r>
            <a:endParaRPr lang="en-US" dirty="0">
              <a:solidFill>
                <a:srgbClr val="FF0000"/>
              </a:solidFill>
              <a:latin typeface="Arial" pitchFamily="34" charset="0"/>
              <a:cs typeface="Arial" pitchFamily="34" charset="0"/>
            </a:endParaRPr>
          </a:p>
          <a:p>
            <a:r>
              <a:rPr lang="en-US" dirty="0">
                <a:latin typeface="Arial" pitchFamily="34" charset="0"/>
                <a:cs typeface="Arial" pitchFamily="34" charset="0"/>
              </a:rPr>
              <a:t>k) Chi </a:t>
            </a:r>
            <a:r>
              <a:rPr lang="en-US" dirty="0" err="1">
                <a:latin typeface="Arial" pitchFamily="34" charset="0"/>
                <a:cs typeface="Arial" pitchFamily="34" charset="0"/>
              </a:rPr>
              <a:t>trả</a:t>
            </a:r>
            <a:r>
              <a:rPr lang="en-US" dirty="0">
                <a:latin typeface="Arial" pitchFamily="34" charset="0"/>
                <a:cs typeface="Arial" pitchFamily="34" charset="0"/>
              </a:rPr>
              <a:t> </a:t>
            </a:r>
            <a:r>
              <a:rPr lang="en-US" dirty="0">
                <a:solidFill>
                  <a:srgbClr val="FF0000"/>
                </a:solidFill>
                <a:latin typeface="Arial" pitchFamily="34" charset="0"/>
                <a:cs typeface="Arial" pitchFamily="34" charset="0"/>
              </a:rPr>
              <a:t>chi </a:t>
            </a:r>
            <a:r>
              <a:rPr lang="en-US" dirty="0" err="1">
                <a:solidFill>
                  <a:srgbClr val="FF0000"/>
                </a:solidFill>
                <a:latin typeface="Arial" pitchFamily="34" charset="0"/>
                <a:cs typeface="Arial" pitchFamily="34" charset="0"/>
              </a:rPr>
              <a:t>phí</a:t>
            </a:r>
            <a:r>
              <a:rPr lang="en-US" dirty="0">
                <a:solidFill>
                  <a:srgbClr val="FF0000"/>
                </a:solidFill>
                <a:latin typeface="Arial" pitchFamily="34" charset="0"/>
                <a:cs typeface="Arial" pitchFamily="34" charset="0"/>
              </a:rPr>
              <a:t> </a:t>
            </a:r>
            <a:r>
              <a:rPr lang="en-US" dirty="0" err="1">
                <a:solidFill>
                  <a:srgbClr val="FF0000"/>
                </a:solidFill>
                <a:latin typeface="Arial" pitchFamily="34" charset="0"/>
                <a:cs typeface="Arial" pitchFamily="34" charset="0"/>
              </a:rPr>
              <a:t>lấy</a:t>
            </a:r>
            <a:r>
              <a:rPr lang="en-US" dirty="0">
                <a:solidFill>
                  <a:srgbClr val="FF0000"/>
                </a:solidFill>
                <a:latin typeface="Arial" pitchFamily="34" charset="0"/>
                <a:cs typeface="Arial" pitchFamily="34" charset="0"/>
              </a:rPr>
              <a:t> </a:t>
            </a:r>
            <a:r>
              <a:rPr lang="en-US" dirty="0" err="1">
                <a:solidFill>
                  <a:srgbClr val="FF0000"/>
                </a:solidFill>
                <a:latin typeface="Arial" pitchFamily="34" charset="0"/>
                <a:cs typeface="Arial" pitchFamily="34" charset="0"/>
              </a:rPr>
              <a:t>mẫu</a:t>
            </a:r>
            <a:r>
              <a:rPr lang="en-US" dirty="0">
                <a:solidFill>
                  <a:srgbClr val="FF0000"/>
                </a:solidFill>
                <a:latin typeface="Arial" pitchFamily="34" charset="0"/>
                <a:cs typeface="Arial" pitchFamily="34" charset="0"/>
              </a:rPr>
              <a:t> </a:t>
            </a:r>
            <a:r>
              <a:rPr lang="en-US" dirty="0" err="1">
                <a:latin typeface="Arial" pitchFamily="34" charset="0"/>
                <a:cs typeface="Arial" pitchFamily="34" charset="0"/>
              </a:rPr>
              <a:t>và</a:t>
            </a:r>
            <a:r>
              <a:rPr lang="en-US" dirty="0">
                <a:latin typeface="Arial" pitchFamily="34" charset="0"/>
                <a:cs typeface="Arial" pitchFamily="34" charset="0"/>
              </a:rPr>
              <a:t> </a:t>
            </a:r>
            <a:r>
              <a:rPr lang="en-US" dirty="0" err="1">
                <a:latin typeface="Arial" pitchFamily="34" charset="0"/>
                <a:cs typeface="Arial" pitchFamily="34" charset="0"/>
              </a:rPr>
              <a:t>kiểm</a:t>
            </a:r>
            <a:r>
              <a:rPr lang="en-US" dirty="0">
                <a:latin typeface="Arial" pitchFamily="34" charset="0"/>
                <a:cs typeface="Arial" pitchFamily="34" charset="0"/>
              </a:rPr>
              <a:t> </a:t>
            </a:r>
            <a:r>
              <a:rPr lang="en-US" dirty="0" err="1">
                <a:latin typeface="Arial" pitchFamily="34" charset="0"/>
                <a:cs typeface="Arial" pitchFamily="34" charset="0"/>
              </a:rPr>
              <a:t>nghiệm</a:t>
            </a:r>
            <a:r>
              <a:rPr lang="en-US" dirty="0">
                <a:latin typeface="Arial" pitchFamily="34" charset="0"/>
                <a:cs typeface="Arial" pitchFamily="34" charset="0"/>
              </a:rPr>
              <a:t> </a:t>
            </a:r>
            <a:r>
              <a:rPr lang="en-US" dirty="0" err="1">
                <a:latin typeface="Arial" pitchFamily="34" charset="0"/>
                <a:cs typeface="Arial" pitchFamily="34" charset="0"/>
              </a:rPr>
              <a:t>theo</a:t>
            </a:r>
            <a:r>
              <a:rPr lang="en-US" dirty="0">
                <a:latin typeface="Arial" pitchFamily="34" charset="0"/>
                <a:cs typeface="Arial" pitchFamily="34" charset="0"/>
              </a:rPr>
              <a:t> </a:t>
            </a:r>
            <a:r>
              <a:rPr lang="en-US" dirty="0" err="1">
                <a:latin typeface="Arial" pitchFamily="34" charset="0"/>
                <a:cs typeface="Arial" pitchFamily="34" charset="0"/>
              </a:rPr>
              <a:t>quy</a:t>
            </a:r>
            <a:r>
              <a:rPr lang="en-US" dirty="0">
                <a:latin typeface="Arial" pitchFamily="34" charset="0"/>
                <a:cs typeface="Arial" pitchFamily="34" charset="0"/>
              </a:rPr>
              <a:t> </a:t>
            </a:r>
            <a:r>
              <a:rPr lang="en-US" dirty="0" err="1">
                <a:latin typeface="Arial" pitchFamily="34" charset="0"/>
                <a:cs typeface="Arial" pitchFamily="34" charset="0"/>
              </a:rPr>
              <a:t>định</a:t>
            </a:r>
            <a:r>
              <a:rPr lang="en-US" dirty="0">
                <a:latin typeface="Arial" pitchFamily="34" charset="0"/>
                <a:cs typeface="Arial" pitchFamily="34" charset="0"/>
              </a:rPr>
              <a:t> </a:t>
            </a:r>
            <a:r>
              <a:rPr lang="en-US" dirty="0" err="1">
                <a:latin typeface="Arial" pitchFamily="34" charset="0"/>
                <a:cs typeface="Arial" pitchFamily="34" charset="0"/>
              </a:rPr>
              <a:t>tại</a:t>
            </a:r>
            <a:r>
              <a:rPr lang="en-US" dirty="0">
                <a:latin typeface="Arial" pitchFamily="34" charset="0"/>
                <a:cs typeface="Arial" pitchFamily="34" charset="0"/>
              </a:rPr>
              <a:t> </a:t>
            </a:r>
            <a:r>
              <a:rPr lang="en-US" dirty="0" err="1">
                <a:latin typeface="Arial" pitchFamily="34" charset="0"/>
                <a:cs typeface="Arial" pitchFamily="34" charset="0"/>
              </a:rPr>
              <a:t>Điều</a:t>
            </a:r>
            <a:r>
              <a:rPr lang="en-US" dirty="0">
                <a:latin typeface="Arial" pitchFamily="34" charset="0"/>
                <a:cs typeface="Arial" pitchFamily="34" charset="0"/>
              </a:rPr>
              <a:t> 48 </a:t>
            </a:r>
            <a:r>
              <a:rPr lang="en-US" dirty="0" err="1">
                <a:latin typeface="Arial" pitchFamily="34" charset="0"/>
                <a:cs typeface="Arial" pitchFamily="34" charset="0"/>
              </a:rPr>
              <a:t>của</a:t>
            </a:r>
            <a:r>
              <a:rPr lang="en-US" dirty="0">
                <a:latin typeface="Arial" pitchFamily="34" charset="0"/>
                <a:cs typeface="Arial" pitchFamily="34" charset="0"/>
              </a:rPr>
              <a:t> </a:t>
            </a:r>
            <a:r>
              <a:rPr lang="en-US" dirty="0" err="1">
                <a:latin typeface="Arial" pitchFamily="34" charset="0"/>
                <a:cs typeface="Arial" pitchFamily="34" charset="0"/>
              </a:rPr>
              <a:t>Luật</a:t>
            </a:r>
            <a:r>
              <a:rPr lang="en-US" dirty="0">
                <a:latin typeface="Arial" pitchFamily="34" charset="0"/>
                <a:cs typeface="Arial" pitchFamily="34" charset="0"/>
              </a:rPr>
              <a:t> </a:t>
            </a:r>
            <a:r>
              <a:rPr lang="en-US" dirty="0" err="1">
                <a:latin typeface="Arial" pitchFamily="34" charset="0"/>
                <a:cs typeface="Arial" pitchFamily="34" charset="0"/>
              </a:rPr>
              <a:t>này</a:t>
            </a:r>
            <a:r>
              <a:rPr lang="en-US" dirty="0">
                <a:latin typeface="Arial" pitchFamily="34" charset="0"/>
                <a:cs typeface="Arial" pitchFamily="34" charset="0"/>
              </a:rPr>
              <a:t>;</a:t>
            </a:r>
          </a:p>
          <a:p>
            <a:r>
              <a:rPr lang="en-US" dirty="0">
                <a:latin typeface="Arial" pitchFamily="34" charset="0"/>
                <a:cs typeface="Arial" pitchFamily="34" charset="0"/>
              </a:rPr>
              <a:t>l) </a:t>
            </a:r>
            <a:r>
              <a:rPr lang="en-US" dirty="0" err="1">
                <a:solidFill>
                  <a:srgbClr val="FF0000"/>
                </a:solidFill>
                <a:latin typeface="Arial" pitchFamily="34" charset="0"/>
                <a:cs typeface="Arial" pitchFamily="34" charset="0"/>
              </a:rPr>
              <a:t>Bồi</a:t>
            </a:r>
            <a:r>
              <a:rPr lang="en-US" dirty="0">
                <a:solidFill>
                  <a:srgbClr val="FF0000"/>
                </a:solidFill>
                <a:latin typeface="Arial" pitchFamily="34" charset="0"/>
                <a:cs typeface="Arial" pitchFamily="34" charset="0"/>
              </a:rPr>
              <a:t> </a:t>
            </a:r>
            <a:r>
              <a:rPr lang="en-US" dirty="0" err="1">
                <a:solidFill>
                  <a:srgbClr val="FF0000"/>
                </a:solidFill>
                <a:latin typeface="Arial" pitchFamily="34" charset="0"/>
                <a:cs typeface="Arial" pitchFamily="34" charset="0"/>
              </a:rPr>
              <a:t>thường</a:t>
            </a:r>
            <a:r>
              <a:rPr lang="en-US" dirty="0">
                <a:solidFill>
                  <a:srgbClr val="FF0000"/>
                </a:solidFill>
                <a:latin typeface="Arial" pitchFamily="34" charset="0"/>
                <a:cs typeface="Arial" pitchFamily="34" charset="0"/>
              </a:rPr>
              <a:t> </a:t>
            </a:r>
            <a:r>
              <a:rPr lang="en-US" dirty="0" err="1">
                <a:latin typeface="Arial" pitchFamily="34" charset="0"/>
                <a:cs typeface="Arial" pitchFamily="34" charset="0"/>
              </a:rPr>
              <a:t>thiệt</a:t>
            </a:r>
            <a:r>
              <a:rPr lang="en-US" dirty="0">
                <a:latin typeface="Arial" pitchFamily="34" charset="0"/>
                <a:cs typeface="Arial" pitchFamily="34" charset="0"/>
              </a:rPr>
              <a:t> </a:t>
            </a:r>
            <a:r>
              <a:rPr lang="en-US" dirty="0" err="1">
                <a:latin typeface="Arial" pitchFamily="34" charset="0"/>
                <a:cs typeface="Arial" pitchFamily="34" charset="0"/>
              </a:rPr>
              <a:t>hại</a:t>
            </a:r>
            <a:r>
              <a:rPr lang="en-US" dirty="0">
                <a:latin typeface="Arial" pitchFamily="34" charset="0"/>
                <a:cs typeface="Arial" pitchFamily="34" charset="0"/>
              </a:rPr>
              <a:t> </a:t>
            </a:r>
            <a:r>
              <a:rPr lang="en-US" dirty="0" err="1">
                <a:latin typeface="Arial" pitchFamily="34" charset="0"/>
                <a:cs typeface="Arial" pitchFamily="34" charset="0"/>
              </a:rPr>
              <a:t>theo</a:t>
            </a:r>
            <a:r>
              <a:rPr lang="en-US" dirty="0">
                <a:latin typeface="Arial" pitchFamily="34" charset="0"/>
                <a:cs typeface="Arial" pitchFamily="34" charset="0"/>
              </a:rPr>
              <a:t> </a:t>
            </a:r>
            <a:r>
              <a:rPr lang="en-US" dirty="0" err="1">
                <a:latin typeface="Arial" pitchFamily="34" charset="0"/>
                <a:cs typeface="Arial" pitchFamily="34" charset="0"/>
              </a:rPr>
              <a:t>quy</a:t>
            </a:r>
            <a:r>
              <a:rPr lang="en-US" dirty="0">
                <a:latin typeface="Arial" pitchFamily="34" charset="0"/>
                <a:cs typeface="Arial" pitchFamily="34" charset="0"/>
              </a:rPr>
              <a:t> </a:t>
            </a:r>
            <a:r>
              <a:rPr lang="en-US" dirty="0" err="1">
                <a:latin typeface="Arial" pitchFamily="34" charset="0"/>
                <a:cs typeface="Arial" pitchFamily="34" charset="0"/>
              </a:rPr>
              <a:t>định</a:t>
            </a:r>
            <a:r>
              <a:rPr lang="en-US" dirty="0">
                <a:latin typeface="Arial" pitchFamily="34" charset="0"/>
                <a:cs typeface="Arial" pitchFamily="34" charset="0"/>
              </a:rPr>
              <a:t> </a:t>
            </a:r>
            <a:r>
              <a:rPr lang="en-US" dirty="0" err="1">
                <a:latin typeface="Arial" pitchFamily="34" charset="0"/>
                <a:cs typeface="Arial" pitchFamily="34" charset="0"/>
              </a:rPr>
              <a:t>của</a:t>
            </a:r>
            <a:r>
              <a:rPr lang="en-US" dirty="0">
                <a:latin typeface="Arial" pitchFamily="34" charset="0"/>
                <a:cs typeface="Arial" pitchFamily="34" charset="0"/>
              </a:rPr>
              <a:t> </a:t>
            </a:r>
            <a:r>
              <a:rPr lang="en-US" dirty="0" err="1">
                <a:latin typeface="Arial" pitchFamily="34" charset="0"/>
                <a:cs typeface="Arial" pitchFamily="34" charset="0"/>
              </a:rPr>
              <a:t>pháp</a:t>
            </a:r>
            <a:r>
              <a:rPr lang="en-US" dirty="0">
                <a:latin typeface="Arial" pitchFamily="34" charset="0"/>
                <a:cs typeface="Arial" pitchFamily="34" charset="0"/>
              </a:rPr>
              <a:t> </a:t>
            </a:r>
            <a:r>
              <a:rPr lang="en-US" dirty="0" err="1">
                <a:latin typeface="Arial" pitchFamily="34" charset="0"/>
                <a:cs typeface="Arial" pitchFamily="34" charset="0"/>
              </a:rPr>
              <a:t>luật</a:t>
            </a:r>
            <a:r>
              <a:rPr lang="en-US" dirty="0">
                <a:latin typeface="Arial" pitchFamily="34" charset="0"/>
                <a:cs typeface="Arial" pitchFamily="34" charset="0"/>
              </a:rPr>
              <a:t> </a:t>
            </a:r>
            <a:r>
              <a:rPr lang="en-US" dirty="0" err="1">
                <a:latin typeface="Arial" pitchFamily="34" charset="0"/>
                <a:cs typeface="Arial" pitchFamily="34" charset="0"/>
              </a:rPr>
              <a:t>khi</a:t>
            </a:r>
            <a:r>
              <a:rPr lang="en-US" dirty="0">
                <a:latin typeface="Arial" pitchFamily="34" charset="0"/>
                <a:cs typeface="Arial" pitchFamily="34" charset="0"/>
              </a:rPr>
              <a:t> </a:t>
            </a:r>
            <a:r>
              <a:rPr lang="en-US" dirty="0" err="1">
                <a:latin typeface="Arial" pitchFamily="34" charset="0"/>
                <a:cs typeface="Arial" pitchFamily="34" charset="0"/>
              </a:rPr>
              <a:t>thực</a:t>
            </a:r>
            <a:r>
              <a:rPr lang="en-US" dirty="0">
                <a:latin typeface="Arial" pitchFamily="34" charset="0"/>
                <a:cs typeface="Arial" pitchFamily="34" charset="0"/>
              </a:rPr>
              <a:t> </a:t>
            </a:r>
            <a:r>
              <a:rPr lang="en-US" dirty="0" err="1">
                <a:latin typeface="Arial" pitchFamily="34" charset="0"/>
                <a:cs typeface="Arial" pitchFamily="34" charset="0"/>
              </a:rPr>
              <a:t>phẩm</a:t>
            </a:r>
            <a:r>
              <a:rPr lang="en-US" dirty="0">
                <a:latin typeface="Arial" pitchFamily="34" charset="0"/>
                <a:cs typeface="Arial" pitchFamily="34" charset="0"/>
              </a:rPr>
              <a:t> </a:t>
            </a:r>
            <a:r>
              <a:rPr lang="en-US" dirty="0" err="1">
                <a:latin typeface="Arial" pitchFamily="34" charset="0"/>
                <a:cs typeface="Arial" pitchFamily="34" charset="0"/>
              </a:rPr>
              <a:t>mất</a:t>
            </a:r>
            <a:r>
              <a:rPr lang="en-US" dirty="0">
                <a:latin typeface="Arial" pitchFamily="34" charset="0"/>
                <a:cs typeface="Arial" pitchFamily="34" charset="0"/>
              </a:rPr>
              <a:t> an </a:t>
            </a:r>
            <a:r>
              <a:rPr lang="en-US" dirty="0" err="1">
                <a:latin typeface="Arial" pitchFamily="34" charset="0"/>
                <a:cs typeface="Arial" pitchFamily="34" charset="0"/>
              </a:rPr>
              <a:t>toàn</a:t>
            </a:r>
            <a:r>
              <a:rPr lang="en-US" dirty="0">
                <a:latin typeface="Arial" pitchFamily="34" charset="0"/>
                <a:cs typeface="Arial" pitchFamily="34" charset="0"/>
              </a:rPr>
              <a:t> do </a:t>
            </a:r>
            <a:r>
              <a:rPr lang="en-US" dirty="0" err="1">
                <a:latin typeface="Arial" pitchFamily="34" charset="0"/>
                <a:cs typeface="Arial" pitchFamily="34" charset="0"/>
              </a:rPr>
              <a:t>mình</a:t>
            </a:r>
            <a:r>
              <a:rPr lang="en-US" dirty="0">
                <a:latin typeface="Arial" pitchFamily="34" charset="0"/>
                <a:cs typeface="Arial" pitchFamily="34" charset="0"/>
              </a:rPr>
              <a:t> </a:t>
            </a:r>
            <a:r>
              <a:rPr lang="en-US" dirty="0" err="1">
                <a:latin typeface="Arial" pitchFamily="34" charset="0"/>
                <a:cs typeface="Arial" pitchFamily="34" charset="0"/>
              </a:rPr>
              <a:t>kinh</a:t>
            </a:r>
            <a:r>
              <a:rPr lang="en-US" dirty="0">
                <a:latin typeface="Arial" pitchFamily="34" charset="0"/>
                <a:cs typeface="Arial" pitchFamily="34" charset="0"/>
              </a:rPr>
              <a:t> </a:t>
            </a:r>
            <a:r>
              <a:rPr lang="en-US" dirty="0" err="1">
                <a:latin typeface="Arial" pitchFamily="34" charset="0"/>
                <a:cs typeface="Arial" pitchFamily="34" charset="0"/>
              </a:rPr>
              <a:t>doanh</a:t>
            </a:r>
            <a:r>
              <a:rPr lang="en-US" dirty="0">
                <a:latin typeface="Arial" pitchFamily="34" charset="0"/>
                <a:cs typeface="Arial" pitchFamily="34" charset="0"/>
              </a:rPr>
              <a:t> </a:t>
            </a:r>
            <a:r>
              <a:rPr lang="en-US" dirty="0" err="1">
                <a:latin typeface="Arial" pitchFamily="34" charset="0"/>
                <a:cs typeface="Arial" pitchFamily="34" charset="0"/>
              </a:rPr>
              <a:t>gây</a:t>
            </a:r>
            <a:r>
              <a:rPr lang="en-US" dirty="0">
                <a:latin typeface="Arial" pitchFamily="34" charset="0"/>
                <a:cs typeface="Arial" pitchFamily="34" charset="0"/>
              </a:rPr>
              <a:t> </a:t>
            </a:r>
            <a:r>
              <a:rPr lang="en-US" dirty="0" err="1">
                <a:latin typeface="Arial" pitchFamily="34" charset="0"/>
                <a:cs typeface="Arial" pitchFamily="34" charset="0"/>
              </a:rPr>
              <a:t>ra.</a:t>
            </a:r>
            <a:endParaRPr lang="en-US" dirty="0">
              <a:latin typeface="Arial" pitchFamily="34" charset="0"/>
              <a:cs typeface="Arial" pitchFamily="34" charset="0"/>
            </a:endParaRPr>
          </a:p>
        </p:txBody>
      </p:sp>
    </p:spTree>
    <p:extLst>
      <p:ext uri="{BB962C8B-B14F-4D97-AF65-F5344CB8AC3E}">
        <p14:creationId xmlns:p14="http://schemas.microsoft.com/office/powerpoint/2010/main" val="399085976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28600" y="990600"/>
            <a:ext cx="8610600" cy="4524315"/>
          </a:xfrm>
          <a:prstGeom prst="rect">
            <a:avLst/>
          </a:prstGeom>
        </p:spPr>
        <p:txBody>
          <a:bodyPr wrap="square">
            <a:spAutoFit/>
          </a:bodyPr>
          <a:lstStyle/>
          <a:p>
            <a:r>
              <a:rPr lang="en-US" sz="2400" b="1" dirty="0" smtClean="0">
                <a:solidFill>
                  <a:srgbClr val="FF0000"/>
                </a:solidFill>
              </a:rPr>
              <a:t>                                     </a:t>
            </a:r>
            <a:r>
              <a:rPr lang="en-US" sz="2400" b="1" dirty="0" err="1" smtClean="0">
                <a:solidFill>
                  <a:srgbClr val="FF0000"/>
                </a:solidFill>
              </a:rPr>
              <a:t>Quảng</a:t>
            </a:r>
            <a:r>
              <a:rPr lang="en-US" sz="2400" b="1" dirty="0" smtClean="0">
                <a:solidFill>
                  <a:srgbClr val="FF0000"/>
                </a:solidFill>
              </a:rPr>
              <a:t> </a:t>
            </a:r>
            <a:r>
              <a:rPr lang="en-US" sz="2400" b="1" dirty="0" err="1">
                <a:solidFill>
                  <a:srgbClr val="FF0000"/>
                </a:solidFill>
              </a:rPr>
              <a:t>cáo</a:t>
            </a:r>
            <a:r>
              <a:rPr lang="en-US" sz="2400" b="1" dirty="0">
                <a:solidFill>
                  <a:srgbClr val="FF0000"/>
                </a:solidFill>
              </a:rPr>
              <a:t> </a:t>
            </a:r>
            <a:r>
              <a:rPr lang="en-US" sz="2400" b="1" dirty="0" err="1">
                <a:solidFill>
                  <a:srgbClr val="FF0000"/>
                </a:solidFill>
              </a:rPr>
              <a:t>thực</a:t>
            </a:r>
            <a:r>
              <a:rPr lang="en-US" sz="2400" b="1" dirty="0">
                <a:solidFill>
                  <a:srgbClr val="FF0000"/>
                </a:solidFill>
              </a:rPr>
              <a:t> </a:t>
            </a:r>
            <a:r>
              <a:rPr lang="en-US" sz="2400" b="1" dirty="0" err="1" smtClean="0">
                <a:solidFill>
                  <a:srgbClr val="FF0000"/>
                </a:solidFill>
              </a:rPr>
              <a:t>phẩm</a:t>
            </a:r>
            <a:endParaRPr lang="en-US" sz="2400" b="1" dirty="0" smtClean="0">
              <a:solidFill>
                <a:srgbClr val="FF0000"/>
              </a:solidFill>
            </a:endParaRPr>
          </a:p>
          <a:p>
            <a:endParaRPr lang="en-US" sz="2400" dirty="0">
              <a:solidFill>
                <a:srgbClr val="FF0000"/>
              </a:solidFill>
            </a:endParaRPr>
          </a:p>
          <a:p>
            <a:r>
              <a:rPr lang="en-US" sz="2400" dirty="0"/>
              <a:t>1. </a:t>
            </a:r>
            <a:r>
              <a:rPr lang="en-US" sz="2400" dirty="0" err="1"/>
              <a:t>Việc</a:t>
            </a:r>
            <a:r>
              <a:rPr lang="en-US" sz="2400" dirty="0"/>
              <a:t> </a:t>
            </a:r>
            <a:r>
              <a:rPr lang="en-US" sz="2400" dirty="0" err="1"/>
              <a:t>quảng</a:t>
            </a:r>
            <a:r>
              <a:rPr lang="en-US" sz="2400" dirty="0"/>
              <a:t> </a:t>
            </a:r>
            <a:r>
              <a:rPr lang="en-US" sz="2400" dirty="0" err="1"/>
              <a:t>cáo</a:t>
            </a:r>
            <a:r>
              <a:rPr lang="en-US" sz="2400" dirty="0"/>
              <a:t> </a:t>
            </a:r>
            <a:r>
              <a:rPr lang="en-US" sz="2400" dirty="0" err="1"/>
              <a:t>thực</a:t>
            </a:r>
            <a:r>
              <a:rPr lang="en-US" sz="2400" dirty="0"/>
              <a:t> </a:t>
            </a:r>
            <a:r>
              <a:rPr lang="en-US" sz="2400" dirty="0" err="1"/>
              <a:t>phẩm</a:t>
            </a:r>
            <a:r>
              <a:rPr lang="en-US" sz="2400" dirty="0"/>
              <a:t> do </a:t>
            </a:r>
            <a:r>
              <a:rPr lang="en-US" sz="2400" dirty="0" err="1"/>
              <a:t>tổ</a:t>
            </a:r>
            <a:r>
              <a:rPr lang="en-US" sz="2400" dirty="0"/>
              <a:t> </a:t>
            </a:r>
            <a:r>
              <a:rPr lang="en-US" sz="2400" dirty="0" err="1"/>
              <a:t>chức</a:t>
            </a:r>
            <a:r>
              <a:rPr lang="en-US" sz="2400" dirty="0"/>
              <a:t>, </a:t>
            </a:r>
            <a:r>
              <a:rPr lang="en-US" sz="2400" dirty="0" err="1"/>
              <a:t>cá</a:t>
            </a:r>
            <a:r>
              <a:rPr lang="en-US" sz="2400" dirty="0"/>
              <a:t> </a:t>
            </a:r>
            <a:r>
              <a:rPr lang="en-US" sz="2400" dirty="0" err="1"/>
              <a:t>nhân</a:t>
            </a:r>
            <a:r>
              <a:rPr lang="en-US" sz="2400" dirty="0"/>
              <a:t> </a:t>
            </a:r>
            <a:r>
              <a:rPr lang="en-US" sz="2400" dirty="0" err="1"/>
              <a:t>sản</a:t>
            </a:r>
            <a:r>
              <a:rPr lang="en-US" sz="2400" dirty="0"/>
              <a:t> </a:t>
            </a:r>
            <a:r>
              <a:rPr lang="en-US" sz="2400" dirty="0" err="1"/>
              <a:t>xuất</a:t>
            </a:r>
            <a:r>
              <a:rPr lang="en-US" sz="2400" dirty="0"/>
              <a:t>, </a:t>
            </a:r>
            <a:r>
              <a:rPr lang="en-US" sz="2400" dirty="0" err="1">
                <a:solidFill>
                  <a:srgbClr val="FF0000"/>
                </a:solidFill>
              </a:rPr>
              <a:t>kinh</a:t>
            </a:r>
            <a:r>
              <a:rPr lang="en-US" sz="2400" dirty="0">
                <a:solidFill>
                  <a:srgbClr val="FF0000"/>
                </a:solidFill>
              </a:rPr>
              <a:t> </a:t>
            </a:r>
            <a:r>
              <a:rPr lang="en-US" sz="2400" dirty="0" err="1">
                <a:solidFill>
                  <a:srgbClr val="FF0000"/>
                </a:solidFill>
              </a:rPr>
              <a:t>doanh</a:t>
            </a:r>
            <a:r>
              <a:rPr lang="en-US" sz="2400" dirty="0">
                <a:solidFill>
                  <a:srgbClr val="FF0000"/>
                </a:solidFill>
              </a:rPr>
              <a:t> </a:t>
            </a:r>
            <a:r>
              <a:rPr lang="en-US" sz="2400" dirty="0" err="1"/>
              <a:t>thực</a:t>
            </a:r>
            <a:r>
              <a:rPr lang="en-US" sz="2400" dirty="0"/>
              <a:t> </a:t>
            </a:r>
            <a:r>
              <a:rPr lang="en-US" sz="2400" dirty="0" err="1"/>
              <a:t>phẩm</a:t>
            </a:r>
            <a:r>
              <a:rPr lang="en-US" sz="2400" dirty="0"/>
              <a:t> </a:t>
            </a:r>
            <a:r>
              <a:rPr lang="en-US" sz="2400" dirty="0" err="1"/>
              <a:t>hoặc</a:t>
            </a:r>
            <a:r>
              <a:rPr lang="en-US" sz="2400" dirty="0"/>
              <a:t> </a:t>
            </a:r>
            <a:r>
              <a:rPr lang="en-US" sz="2400" dirty="0" err="1"/>
              <a:t>người</a:t>
            </a:r>
            <a:r>
              <a:rPr lang="en-US" sz="2400" dirty="0"/>
              <a:t> </a:t>
            </a:r>
            <a:r>
              <a:rPr lang="en-US" sz="2400" dirty="0" err="1"/>
              <a:t>kinh</a:t>
            </a:r>
            <a:r>
              <a:rPr lang="en-US" sz="2400" dirty="0"/>
              <a:t> </a:t>
            </a:r>
            <a:r>
              <a:rPr lang="en-US" sz="2400" dirty="0" err="1"/>
              <a:t>doanh</a:t>
            </a:r>
            <a:r>
              <a:rPr lang="en-US" sz="2400" dirty="0"/>
              <a:t> </a:t>
            </a:r>
            <a:r>
              <a:rPr lang="en-US" sz="2400" dirty="0" err="1"/>
              <a:t>dịch</a:t>
            </a:r>
            <a:r>
              <a:rPr lang="en-US" sz="2400" dirty="0"/>
              <a:t> </a:t>
            </a:r>
            <a:r>
              <a:rPr lang="en-US" sz="2400" dirty="0" err="1"/>
              <a:t>vụ</a:t>
            </a:r>
            <a:r>
              <a:rPr lang="en-US" sz="2400" dirty="0"/>
              <a:t> </a:t>
            </a:r>
            <a:r>
              <a:rPr lang="en-US" sz="2400" dirty="0" err="1"/>
              <a:t>quảng</a:t>
            </a:r>
            <a:r>
              <a:rPr lang="en-US" sz="2400" dirty="0"/>
              <a:t> </a:t>
            </a:r>
            <a:r>
              <a:rPr lang="en-US" sz="2400" dirty="0" err="1"/>
              <a:t>cáo</a:t>
            </a:r>
            <a:r>
              <a:rPr lang="en-US" sz="2400" dirty="0"/>
              <a:t> </a:t>
            </a:r>
            <a:r>
              <a:rPr lang="en-US" sz="2400" dirty="0" err="1"/>
              <a:t>thực</a:t>
            </a:r>
            <a:r>
              <a:rPr lang="en-US" sz="2400" dirty="0"/>
              <a:t> </a:t>
            </a:r>
            <a:r>
              <a:rPr lang="en-US" sz="2400" dirty="0" err="1"/>
              <a:t>hiện</a:t>
            </a:r>
            <a:r>
              <a:rPr lang="en-US" sz="2400" dirty="0"/>
              <a:t> </a:t>
            </a:r>
            <a:r>
              <a:rPr lang="en-US" sz="2400" dirty="0" err="1"/>
              <a:t>theo</a:t>
            </a:r>
            <a:r>
              <a:rPr lang="en-US" sz="2400" dirty="0"/>
              <a:t> </a:t>
            </a:r>
            <a:r>
              <a:rPr lang="en-US" sz="2400" dirty="0" err="1"/>
              <a:t>quy</a:t>
            </a:r>
            <a:r>
              <a:rPr lang="en-US" sz="2400" dirty="0"/>
              <a:t> </a:t>
            </a:r>
            <a:r>
              <a:rPr lang="en-US" sz="2400" dirty="0" err="1"/>
              <a:t>định</a:t>
            </a:r>
            <a:r>
              <a:rPr lang="en-US" sz="2400" dirty="0"/>
              <a:t> </a:t>
            </a:r>
            <a:r>
              <a:rPr lang="en-US" sz="2400" dirty="0" err="1"/>
              <a:t>của</a:t>
            </a:r>
            <a:r>
              <a:rPr lang="en-US" sz="2400" dirty="0"/>
              <a:t> </a:t>
            </a:r>
            <a:r>
              <a:rPr lang="en-US" sz="2400" dirty="0" err="1"/>
              <a:t>pháp</a:t>
            </a:r>
            <a:r>
              <a:rPr lang="en-US" sz="2400" dirty="0"/>
              <a:t> </a:t>
            </a:r>
            <a:r>
              <a:rPr lang="en-US" sz="2400" dirty="0" err="1"/>
              <a:t>luật</a:t>
            </a:r>
            <a:r>
              <a:rPr lang="en-US" sz="2400" dirty="0"/>
              <a:t> </a:t>
            </a:r>
            <a:r>
              <a:rPr lang="en-US" sz="2400" dirty="0" err="1"/>
              <a:t>về</a:t>
            </a:r>
            <a:r>
              <a:rPr lang="en-US" sz="2400" dirty="0"/>
              <a:t> </a:t>
            </a:r>
            <a:r>
              <a:rPr lang="en-US" sz="2400" dirty="0" err="1"/>
              <a:t>quảng</a:t>
            </a:r>
            <a:r>
              <a:rPr lang="en-US" sz="2400" dirty="0"/>
              <a:t> </a:t>
            </a:r>
            <a:r>
              <a:rPr lang="en-US" sz="2400" dirty="0" err="1"/>
              <a:t>cáo</a:t>
            </a:r>
            <a:r>
              <a:rPr lang="en-US" sz="2400" dirty="0"/>
              <a:t>.</a:t>
            </a:r>
          </a:p>
          <a:p>
            <a:r>
              <a:rPr lang="en-US" sz="2400" dirty="0"/>
              <a:t>2. </a:t>
            </a:r>
            <a:r>
              <a:rPr lang="en-US" sz="2400" dirty="0" err="1"/>
              <a:t>Trước</a:t>
            </a:r>
            <a:r>
              <a:rPr lang="en-US" sz="2400" dirty="0"/>
              <a:t> </a:t>
            </a:r>
            <a:r>
              <a:rPr lang="en-US" sz="2400" dirty="0" err="1"/>
              <a:t>khi</a:t>
            </a:r>
            <a:r>
              <a:rPr lang="en-US" sz="2400" dirty="0"/>
              <a:t> </a:t>
            </a:r>
            <a:r>
              <a:rPr lang="en-US" sz="2400" dirty="0" err="1"/>
              <a:t>đăng</a:t>
            </a:r>
            <a:r>
              <a:rPr lang="en-US" sz="2400" dirty="0"/>
              <a:t> </a:t>
            </a:r>
            <a:r>
              <a:rPr lang="en-US" sz="2400" dirty="0" err="1"/>
              <a:t>ký</a:t>
            </a:r>
            <a:r>
              <a:rPr lang="en-US" sz="2400" dirty="0"/>
              <a:t> </a:t>
            </a:r>
            <a:r>
              <a:rPr lang="en-US" sz="2400" dirty="0" err="1"/>
              <a:t>quảng</a:t>
            </a:r>
            <a:r>
              <a:rPr lang="en-US" sz="2400" dirty="0"/>
              <a:t> </a:t>
            </a:r>
            <a:r>
              <a:rPr lang="en-US" sz="2400" dirty="0" err="1"/>
              <a:t>cáo</a:t>
            </a:r>
            <a:r>
              <a:rPr lang="en-US" sz="2400" dirty="0"/>
              <a:t>, </a:t>
            </a:r>
            <a:r>
              <a:rPr lang="en-US" sz="2400" dirty="0" err="1"/>
              <a:t>tổ</a:t>
            </a:r>
            <a:r>
              <a:rPr lang="en-US" sz="2400" dirty="0"/>
              <a:t> </a:t>
            </a:r>
            <a:r>
              <a:rPr lang="en-US" sz="2400" dirty="0" err="1"/>
              <a:t>chức</a:t>
            </a:r>
            <a:r>
              <a:rPr lang="en-US" sz="2400" dirty="0"/>
              <a:t>, </a:t>
            </a:r>
            <a:r>
              <a:rPr lang="en-US" sz="2400" dirty="0" err="1"/>
              <a:t>cá</a:t>
            </a:r>
            <a:r>
              <a:rPr lang="en-US" sz="2400" dirty="0"/>
              <a:t> </a:t>
            </a:r>
            <a:r>
              <a:rPr lang="en-US" sz="2400" dirty="0" err="1"/>
              <a:t>nhân</a:t>
            </a:r>
            <a:r>
              <a:rPr lang="en-US" sz="2400" dirty="0"/>
              <a:t> </a:t>
            </a:r>
            <a:r>
              <a:rPr lang="en-US" sz="2400" dirty="0" err="1"/>
              <a:t>có</a:t>
            </a:r>
            <a:r>
              <a:rPr lang="en-US" sz="2400" dirty="0"/>
              <a:t> </a:t>
            </a:r>
            <a:r>
              <a:rPr lang="en-US" sz="2400" dirty="0" err="1"/>
              <a:t>thực</a:t>
            </a:r>
            <a:r>
              <a:rPr lang="en-US" sz="2400" dirty="0"/>
              <a:t> </a:t>
            </a:r>
            <a:r>
              <a:rPr lang="en-US" sz="2400" dirty="0" err="1"/>
              <a:t>phẩm</a:t>
            </a:r>
            <a:r>
              <a:rPr lang="en-US" sz="2400" dirty="0"/>
              <a:t> </a:t>
            </a:r>
            <a:r>
              <a:rPr lang="en-US" sz="2400" dirty="0" err="1"/>
              <a:t>cần</a:t>
            </a:r>
            <a:r>
              <a:rPr lang="en-US" sz="2400" dirty="0"/>
              <a:t> </a:t>
            </a:r>
            <a:r>
              <a:rPr lang="en-US" sz="2400" dirty="0" err="1"/>
              <a:t>quảng</a:t>
            </a:r>
            <a:r>
              <a:rPr lang="en-US" sz="2400" dirty="0"/>
              <a:t> </a:t>
            </a:r>
            <a:r>
              <a:rPr lang="en-US" sz="2400" dirty="0" err="1"/>
              <a:t>cáo</a:t>
            </a:r>
            <a:r>
              <a:rPr lang="en-US" sz="2400" dirty="0"/>
              <a:t> </a:t>
            </a:r>
            <a:r>
              <a:rPr lang="en-US" sz="2400" dirty="0" err="1"/>
              <a:t>phải</a:t>
            </a:r>
            <a:r>
              <a:rPr lang="en-US" sz="2400" dirty="0"/>
              <a:t> </a:t>
            </a:r>
            <a:r>
              <a:rPr lang="en-US" sz="2400" dirty="0" err="1">
                <a:solidFill>
                  <a:srgbClr val="FF0000"/>
                </a:solidFill>
              </a:rPr>
              <a:t>gửi</a:t>
            </a:r>
            <a:r>
              <a:rPr lang="en-US" sz="2400" dirty="0">
                <a:solidFill>
                  <a:srgbClr val="FF0000"/>
                </a:solidFill>
              </a:rPr>
              <a:t> </a:t>
            </a:r>
            <a:r>
              <a:rPr lang="en-US" sz="2400" dirty="0" err="1">
                <a:solidFill>
                  <a:srgbClr val="FF0000"/>
                </a:solidFill>
              </a:rPr>
              <a:t>hồ</a:t>
            </a:r>
            <a:r>
              <a:rPr lang="en-US" sz="2400" dirty="0">
                <a:solidFill>
                  <a:srgbClr val="FF0000"/>
                </a:solidFill>
              </a:rPr>
              <a:t> </a:t>
            </a:r>
            <a:r>
              <a:rPr lang="en-US" sz="2400" dirty="0" err="1">
                <a:solidFill>
                  <a:srgbClr val="FF0000"/>
                </a:solidFill>
              </a:rPr>
              <a:t>sơ</a:t>
            </a:r>
            <a:r>
              <a:rPr lang="en-US" sz="2400" dirty="0">
                <a:solidFill>
                  <a:srgbClr val="FF0000"/>
                </a:solidFill>
              </a:rPr>
              <a:t> </a:t>
            </a:r>
            <a:r>
              <a:rPr lang="en-US" sz="2400" dirty="0" err="1">
                <a:solidFill>
                  <a:srgbClr val="FF0000"/>
                </a:solidFill>
              </a:rPr>
              <a:t>tới</a:t>
            </a:r>
            <a:r>
              <a:rPr lang="en-US" sz="2400" dirty="0">
                <a:solidFill>
                  <a:srgbClr val="FF0000"/>
                </a:solidFill>
              </a:rPr>
              <a:t> </a:t>
            </a:r>
            <a:r>
              <a:rPr lang="en-US" sz="2400" dirty="0" err="1">
                <a:solidFill>
                  <a:srgbClr val="FF0000"/>
                </a:solidFill>
              </a:rPr>
              <a:t>cơ</a:t>
            </a:r>
            <a:r>
              <a:rPr lang="en-US" sz="2400" dirty="0">
                <a:solidFill>
                  <a:srgbClr val="FF0000"/>
                </a:solidFill>
              </a:rPr>
              <a:t> </a:t>
            </a:r>
            <a:r>
              <a:rPr lang="en-US" sz="2400" dirty="0" err="1">
                <a:solidFill>
                  <a:srgbClr val="FF0000"/>
                </a:solidFill>
              </a:rPr>
              <a:t>quan</a:t>
            </a:r>
            <a:r>
              <a:rPr lang="en-US" sz="2400" dirty="0">
                <a:solidFill>
                  <a:srgbClr val="FF0000"/>
                </a:solidFill>
              </a:rPr>
              <a:t> </a:t>
            </a:r>
            <a:r>
              <a:rPr lang="en-US" sz="2400" dirty="0" err="1"/>
              <a:t>quản</a:t>
            </a:r>
            <a:r>
              <a:rPr lang="en-US" sz="2400" dirty="0"/>
              <a:t> </a:t>
            </a:r>
            <a:r>
              <a:rPr lang="en-US" sz="2400" dirty="0" err="1"/>
              <a:t>lý</a:t>
            </a:r>
            <a:r>
              <a:rPr lang="en-US" sz="2400" dirty="0"/>
              <a:t> </a:t>
            </a:r>
            <a:r>
              <a:rPr lang="en-US" sz="2400" dirty="0" err="1"/>
              <a:t>nhà</a:t>
            </a:r>
            <a:r>
              <a:rPr lang="en-US" sz="2400" dirty="0"/>
              <a:t> </a:t>
            </a:r>
            <a:r>
              <a:rPr lang="en-US" sz="2400" dirty="0" err="1"/>
              <a:t>nước</a:t>
            </a:r>
            <a:r>
              <a:rPr lang="en-US" sz="2400" dirty="0"/>
              <a:t> </a:t>
            </a:r>
            <a:r>
              <a:rPr lang="en-US" sz="2400" dirty="0" err="1"/>
              <a:t>có</a:t>
            </a:r>
            <a:r>
              <a:rPr lang="en-US" sz="2400" dirty="0"/>
              <a:t> </a:t>
            </a:r>
            <a:r>
              <a:rPr lang="en-US" sz="2400" dirty="0" err="1"/>
              <a:t>thẩm</a:t>
            </a:r>
            <a:r>
              <a:rPr lang="en-US" sz="2400" dirty="0"/>
              <a:t> </a:t>
            </a:r>
            <a:r>
              <a:rPr lang="en-US" sz="2400" dirty="0" err="1"/>
              <a:t>quyền</a:t>
            </a:r>
            <a:r>
              <a:rPr lang="en-US" sz="2400" dirty="0"/>
              <a:t> </a:t>
            </a:r>
            <a:r>
              <a:rPr lang="en-US" sz="2400" dirty="0" err="1"/>
              <a:t>để</a:t>
            </a:r>
            <a:r>
              <a:rPr lang="en-US" sz="2400" dirty="0"/>
              <a:t> </a:t>
            </a:r>
            <a:r>
              <a:rPr lang="en-US" sz="2400" dirty="0" err="1"/>
              <a:t>xác</a:t>
            </a:r>
            <a:r>
              <a:rPr lang="en-US" sz="2400" dirty="0"/>
              <a:t> </a:t>
            </a:r>
            <a:r>
              <a:rPr lang="en-US" sz="2400" dirty="0" err="1"/>
              <a:t>nhận</a:t>
            </a:r>
            <a:r>
              <a:rPr lang="en-US" sz="2400" dirty="0"/>
              <a:t> </a:t>
            </a:r>
            <a:r>
              <a:rPr lang="en-US" sz="2400" dirty="0" err="1"/>
              <a:t>nội</a:t>
            </a:r>
            <a:r>
              <a:rPr lang="en-US" sz="2400" dirty="0"/>
              <a:t> dung </a:t>
            </a:r>
            <a:r>
              <a:rPr lang="en-US" sz="2400" dirty="0" err="1"/>
              <a:t>quảng</a:t>
            </a:r>
            <a:r>
              <a:rPr lang="en-US" sz="2400" dirty="0"/>
              <a:t> </a:t>
            </a:r>
            <a:r>
              <a:rPr lang="en-US" sz="2400" dirty="0" err="1"/>
              <a:t>cáo</a:t>
            </a:r>
            <a:r>
              <a:rPr lang="en-US" sz="2400" dirty="0"/>
              <a:t>.</a:t>
            </a:r>
          </a:p>
          <a:p>
            <a:r>
              <a:rPr lang="en-US" sz="2400" dirty="0"/>
              <a:t>3. </a:t>
            </a:r>
            <a:r>
              <a:rPr lang="en-US" sz="2400" dirty="0" err="1"/>
              <a:t>Người</a:t>
            </a:r>
            <a:r>
              <a:rPr lang="en-US" sz="2400" dirty="0"/>
              <a:t> </a:t>
            </a:r>
            <a:r>
              <a:rPr lang="en-US" sz="2400" dirty="0" err="1"/>
              <a:t>phát</a:t>
            </a:r>
            <a:r>
              <a:rPr lang="en-US" sz="2400" dirty="0"/>
              <a:t> </a:t>
            </a:r>
            <a:r>
              <a:rPr lang="en-US" sz="2400" dirty="0" err="1"/>
              <a:t>hành</a:t>
            </a:r>
            <a:r>
              <a:rPr lang="en-US" sz="2400" dirty="0"/>
              <a:t> </a:t>
            </a:r>
            <a:r>
              <a:rPr lang="en-US" sz="2400" dirty="0" err="1"/>
              <a:t>quảng</a:t>
            </a:r>
            <a:r>
              <a:rPr lang="en-US" sz="2400" dirty="0"/>
              <a:t> </a:t>
            </a:r>
            <a:r>
              <a:rPr lang="en-US" sz="2400" dirty="0" err="1"/>
              <a:t>cáo</a:t>
            </a:r>
            <a:r>
              <a:rPr lang="en-US" sz="2400" dirty="0"/>
              <a:t>, </a:t>
            </a:r>
            <a:r>
              <a:rPr lang="en-US" sz="2400" dirty="0" err="1"/>
              <a:t>người</a:t>
            </a:r>
            <a:r>
              <a:rPr lang="en-US" sz="2400" dirty="0"/>
              <a:t> </a:t>
            </a:r>
            <a:r>
              <a:rPr lang="en-US" sz="2400" dirty="0" err="1"/>
              <a:t>kinh</a:t>
            </a:r>
            <a:r>
              <a:rPr lang="en-US" sz="2400" dirty="0"/>
              <a:t> </a:t>
            </a:r>
            <a:r>
              <a:rPr lang="en-US" sz="2400" dirty="0" err="1"/>
              <a:t>doanh</a:t>
            </a:r>
            <a:r>
              <a:rPr lang="en-US" sz="2400" dirty="0"/>
              <a:t> </a:t>
            </a:r>
            <a:r>
              <a:rPr lang="en-US" sz="2400" dirty="0" err="1"/>
              <a:t>dịch</a:t>
            </a:r>
            <a:r>
              <a:rPr lang="en-US" sz="2400" dirty="0"/>
              <a:t> </a:t>
            </a:r>
            <a:r>
              <a:rPr lang="en-US" sz="2400" dirty="0" err="1"/>
              <a:t>vụ</a:t>
            </a:r>
            <a:r>
              <a:rPr lang="en-US" sz="2400" dirty="0"/>
              <a:t> </a:t>
            </a:r>
            <a:r>
              <a:rPr lang="en-US" sz="2400" dirty="0" err="1"/>
              <a:t>quảng</a:t>
            </a:r>
            <a:r>
              <a:rPr lang="en-US" sz="2400" dirty="0"/>
              <a:t> </a:t>
            </a:r>
            <a:r>
              <a:rPr lang="en-US" sz="2400" dirty="0" err="1"/>
              <a:t>cáo</a:t>
            </a:r>
            <a:r>
              <a:rPr lang="en-US" sz="2400" dirty="0"/>
              <a:t>, </a:t>
            </a:r>
            <a:r>
              <a:rPr lang="en-US" sz="2400" dirty="0" err="1"/>
              <a:t>tổ</a:t>
            </a:r>
            <a:r>
              <a:rPr lang="en-US" sz="2400" dirty="0"/>
              <a:t> </a:t>
            </a:r>
            <a:r>
              <a:rPr lang="en-US" sz="2400" dirty="0" err="1"/>
              <a:t>chức</a:t>
            </a:r>
            <a:r>
              <a:rPr lang="en-US" sz="2400" dirty="0"/>
              <a:t>, </a:t>
            </a:r>
            <a:r>
              <a:rPr lang="en-US" sz="2400" dirty="0" err="1"/>
              <a:t>cá</a:t>
            </a:r>
            <a:r>
              <a:rPr lang="en-US" sz="2400" dirty="0"/>
              <a:t> </a:t>
            </a:r>
            <a:r>
              <a:rPr lang="en-US" sz="2400" dirty="0" err="1"/>
              <a:t>nhân</a:t>
            </a:r>
            <a:r>
              <a:rPr lang="en-US" sz="2400" dirty="0"/>
              <a:t> </a:t>
            </a:r>
            <a:r>
              <a:rPr lang="en-US" sz="2400" dirty="0" err="1"/>
              <a:t>có</a:t>
            </a:r>
            <a:r>
              <a:rPr lang="en-US" sz="2400" dirty="0"/>
              <a:t> </a:t>
            </a:r>
            <a:r>
              <a:rPr lang="en-US" sz="2400" dirty="0" err="1"/>
              <a:t>thực</a:t>
            </a:r>
            <a:r>
              <a:rPr lang="en-US" sz="2400" dirty="0"/>
              <a:t> </a:t>
            </a:r>
            <a:r>
              <a:rPr lang="en-US" sz="2400" dirty="0" err="1"/>
              <a:t>phẩm</a:t>
            </a:r>
            <a:r>
              <a:rPr lang="en-US" sz="2400" dirty="0"/>
              <a:t> </a:t>
            </a:r>
            <a:r>
              <a:rPr lang="en-US" sz="2400" dirty="0" err="1"/>
              <a:t>quảng</a:t>
            </a:r>
            <a:r>
              <a:rPr lang="en-US" sz="2400" dirty="0"/>
              <a:t> </a:t>
            </a:r>
            <a:r>
              <a:rPr lang="en-US" sz="2400" dirty="0" err="1"/>
              <a:t>cáo</a:t>
            </a:r>
            <a:r>
              <a:rPr lang="en-US" sz="2400" dirty="0"/>
              <a:t> </a:t>
            </a:r>
            <a:r>
              <a:rPr lang="en-US" sz="2400" dirty="0" err="1"/>
              <a:t>chỉ</a:t>
            </a:r>
            <a:r>
              <a:rPr lang="en-US" sz="2400" dirty="0"/>
              <a:t> </a:t>
            </a:r>
            <a:r>
              <a:rPr lang="en-US" sz="2400" dirty="0" err="1"/>
              <a:t>được</a:t>
            </a:r>
            <a:r>
              <a:rPr lang="en-US" sz="2400" dirty="0"/>
              <a:t> </a:t>
            </a:r>
            <a:r>
              <a:rPr lang="en-US" sz="2400" dirty="0" err="1"/>
              <a:t>tiến</a:t>
            </a:r>
            <a:r>
              <a:rPr lang="en-US" sz="2400" dirty="0"/>
              <a:t> </a:t>
            </a:r>
            <a:r>
              <a:rPr lang="en-US" sz="2400" dirty="0" err="1"/>
              <a:t>hành</a:t>
            </a:r>
            <a:r>
              <a:rPr lang="en-US" sz="2400" dirty="0"/>
              <a:t> </a:t>
            </a:r>
            <a:r>
              <a:rPr lang="en-US" sz="2400" dirty="0" err="1"/>
              <a:t>quảng</a:t>
            </a:r>
            <a:r>
              <a:rPr lang="en-US" sz="2400" dirty="0"/>
              <a:t> </a:t>
            </a:r>
            <a:r>
              <a:rPr lang="en-US" sz="2400" dirty="0" err="1"/>
              <a:t>cáo</a:t>
            </a:r>
            <a:r>
              <a:rPr lang="en-US" sz="2400" dirty="0"/>
              <a:t> </a:t>
            </a:r>
            <a:r>
              <a:rPr lang="en-US" sz="2400" dirty="0" err="1"/>
              <a:t>khi</a:t>
            </a:r>
            <a:r>
              <a:rPr lang="en-US" sz="2400" dirty="0"/>
              <a:t> </a:t>
            </a:r>
            <a:r>
              <a:rPr lang="en-US" sz="2400" dirty="0" err="1"/>
              <a:t>đã</a:t>
            </a:r>
            <a:r>
              <a:rPr lang="en-US" sz="2400" dirty="0"/>
              <a:t> </a:t>
            </a:r>
            <a:r>
              <a:rPr lang="en-US" sz="2400" dirty="0" err="1"/>
              <a:t>được</a:t>
            </a:r>
            <a:r>
              <a:rPr lang="en-US" sz="2400" dirty="0"/>
              <a:t> </a:t>
            </a:r>
            <a:r>
              <a:rPr lang="en-US" sz="2400" dirty="0" err="1">
                <a:solidFill>
                  <a:srgbClr val="FF0000"/>
                </a:solidFill>
              </a:rPr>
              <a:t>thẩm</a:t>
            </a:r>
            <a:r>
              <a:rPr lang="en-US" sz="2400" dirty="0">
                <a:solidFill>
                  <a:srgbClr val="FF0000"/>
                </a:solidFill>
              </a:rPr>
              <a:t> </a:t>
            </a:r>
            <a:r>
              <a:rPr lang="en-US" sz="2400" dirty="0" err="1">
                <a:solidFill>
                  <a:srgbClr val="FF0000"/>
                </a:solidFill>
              </a:rPr>
              <a:t>định</a:t>
            </a:r>
            <a:r>
              <a:rPr lang="en-US" sz="2400" dirty="0">
                <a:solidFill>
                  <a:srgbClr val="FF0000"/>
                </a:solidFill>
              </a:rPr>
              <a:t> </a:t>
            </a:r>
            <a:r>
              <a:rPr lang="en-US" sz="2400" dirty="0" err="1">
                <a:solidFill>
                  <a:srgbClr val="FF0000"/>
                </a:solidFill>
              </a:rPr>
              <a:t>nội</a:t>
            </a:r>
            <a:r>
              <a:rPr lang="en-US" sz="2400" dirty="0">
                <a:solidFill>
                  <a:srgbClr val="FF0000"/>
                </a:solidFill>
              </a:rPr>
              <a:t> dung</a:t>
            </a:r>
            <a:r>
              <a:rPr lang="en-US" sz="2400" dirty="0"/>
              <a:t> </a:t>
            </a:r>
            <a:r>
              <a:rPr lang="en-US" sz="2400" dirty="0" err="1"/>
              <a:t>và</a:t>
            </a:r>
            <a:r>
              <a:rPr lang="en-US" sz="2400" dirty="0"/>
              <a:t> </a:t>
            </a:r>
            <a:r>
              <a:rPr lang="en-US" sz="2400" dirty="0" err="1"/>
              <a:t>chỉ</a:t>
            </a:r>
            <a:r>
              <a:rPr lang="en-US" sz="2400" dirty="0"/>
              <a:t> </a:t>
            </a:r>
            <a:r>
              <a:rPr lang="en-US" sz="2400" dirty="0" err="1"/>
              <a:t>được</a:t>
            </a:r>
            <a:r>
              <a:rPr lang="en-US" sz="2400" dirty="0"/>
              <a:t> </a:t>
            </a:r>
            <a:r>
              <a:rPr lang="en-US" sz="2400" dirty="0" err="1"/>
              <a:t>quảng</a:t>
            </a:r>
            <a:r>
              <a:rPr lang="en-US" sz="2400" dirty="0"/>
              <a:t> </a:t>
            </a:r>
            <a:r>
              <a:rPr lang="en-US" sz="2400" dirty="0" err="1"/>
              <a:t>cáo</a:t>
            </a:r>
            <a:r>
              <a:rPr lang="en-US" sz="2400" dirty="0"/>
              <a:t> </a:t>
            </a:r>
            <a:r>
              <a:rPr lang="en-US" sz="2400" dirty="0" err="1"/>
              <a:t>đúng</a:t>
            </a:r>
            <a:r>
              <a:rPr lang="en-US" sz="2400" dirty="0"/>
              <a:t> </a:t>
            </a:r>
            <a:r>
              <a:rPr lang="en-US" sz="2400" dirty="0" err="1"/>
              <a:t>nội</a:t>
            </a:r>
            <a:r>
              <a:rPr lang="en-US" sz="2400" dirty="0"/>
              <a:t> dung </a:t>
            </a:r>
            <a:r>
              <a:rPr lang="en-US" sz="2400" dirty="0" err="1"/>
              <a:t>đã</a:t>
            </a:r>
            <a:r>
              <a:rPr lang="en-US" sz="2400" dirty="0"/>
              <a:t> </a:t>
            </a:r>
            <a:r>
              <a:rPr lang="en-US" sz="2400" dirty="0" err="1"/>
              <a:t>được</a:t>
            </a:r>
            <a:r>
              <a:rPr lang="en-US" sz="2400" dirty="0"/>
              <a:t> </a:t>
            </a:r>
            <a:r>
              <a:rPr lang="en-US" sz="2400" dirty="0" err="1"/>
              <a:t>xác</a:t>
            </a:r>
            <a:r>
              <a:rPr lang="en-US" sz="2400" dirty="0"/>
              <a:t> </a:t>
            </a:r>
            <a:r>
              <a:rPr lang="en-US" sz="2400" dirty="0" err="1"/>
              <a:t>nhận</a:t>
            </a:r>
            <a:r>
              <a:rPr lang="en-US" sz="2400" dirty="0" smtClean="0"/>
              <a:t>.</a:t>
            </a:r>
            <a:endParaRPr lang="en-US" sz="2400" dirty="0"/>
          </a:p>
        </p:txBody>
      </p:sp>
    </p:spTree>
    <p:extLst>
      <p:ext uri="{BB962C8B-B14F-4D97-AF65-F5344CB8AC3E}">
        <p14:creationId xmlns:p14="http://schemas.microsoft.com/office/powerpoint/2010/main" val="35633087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04800" y="1905000"/>
            <a:ext cx="8305800" cy="3046988"/>
          </a:xfrm>
          <a:prstGeom prst="rect">
            <a:avLst/>
          </a:prstGeom>
        </p:spPr>
        <p:txBody>
          <a:bodyPr wrap="square">
            <a:spAutoFit/>
          </a:bodyPr>
          <a:lstStyle/>
          <a:p>
            <a:r>
              <a:rPr lang="vi-VN" sz="3200" dirty="0"/>
              <a:t>Vấn đề thực phẩm chức năng còn nhức nhối rất nhiều và còn làm nhiều việc. Do đó, bên cạnh </a:t>
            </a:r>
            <a:r>
              <a:rPr lang="vi-VN" sz="3200" dirty="0">
                <a:solidFill>
                  <a:srgbClr val="FF0000"/>
                </a:solidFill>
              </a:rPr>
              <a:t>tập huấn </a:t>
            </a:r>
            <a:r>
              <a:rPr lang="vi-VN" sz="3200" dirty="0"/>
              <a:t>cho nhân viên các nhà thuốc </a:t>
            </a:r>
            <a:r>
              <a:rPr lang="vi-VN" sz="3200" dirty="0">
                <a:solidFill>
                  <a:srgbClr val="FF0000"/>
                </a:solidFill>
              </a:rPr>
              <a:t>tư vấn </a:t>
            </a:r>
            <a:r>
              <a:rPr lang="vi-VN" sz="3200" dirty="0"/>
              <a:t>cho người dân dùng đúng thì đòi hỏi ý thức người hành nghề và sự </a:t>
            </a:r>
            <a:r>
              <a:rPr lang="vi-VN" sz="3200" dirty="0">
                <a:solidFill>
                  <a:srgbClr val="FF0000"/>
                </a:solidFill>
              </a:rPr>
              <a:t>kiểm tra</a:t>
            </a:r>
            <a:r>
              <a:rPr lang="vi-VN" sz="3200" dirty="0"/>
              <a:t>, kiểm soát của cơ quan quản lý</a:t>
            </a:r>
            <a:endParaRPr lang="en-US" sz="3200" dirty="0"/>
          </a:p>
        </p:txBody>
      </p:sp>
    </p:spTree>
    <p:extLst>
      <p:ext uri="{BB962C8B-B14F-4D97-AF65-F5344CB8AC3E}">
        <p14:creationId xmlns:p14="http://schemas.microsoft.com/office/powerpoint/2010/main" val="137082444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685800"/>
            <a:ext cx="9525000" cy="845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5558383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6200" y="762000"/>
            <a:ext cx="9067800" cy="4893647"/>
          </a:xfrm>
          <a:prstGeom prst="rect">
            <a:avLst/>
          </a:prstGeom>
        </p:spPr>
        <p:txBody>
          <a:bodyPr wrap="square">
            <a:spAutoFit/>
          </a:bodyPr>
          <a:lstStyle/>
          <a:p>
            <a:r>
              <a:rPr lang="en-US" sz="2400" b="1" dirty="0" smtClean="0">
                <a:solidFill>
                  <a:srgbClr val="FF0000"/>
                </a:solidFill>
              </a:rPr>
              <a:t>                                       </a:t>
            </a:r>
            <a:r>
              <a:rPr lang="en-US" sz="2400" b="1" dirty="0" err="1" smtClean="0">
                <a:solidFill>
                  <a:srgbClr val="FF0000"/>
                </a:solidFill>
              </a:rPr>
              <a:t>Ghi</a:t>
            </a:r>
            <a:r>
              <a:rPr lang="en-US" sz="2400" b="1" dirty="0" smtClean="0">
                <a:solidFill>
                  <a:srgbClr val="FF0000"/>
                </a:solidFill>
              </a:rPr>
              <a:t> </a:t>
            </a:r>
            <a:r>
              <a:rPr lang="en-US" sz="2400" b="1" dirty="0" err="1">
                <a:solidFill>
                  <a:srgbClr val="FF0000"/>
                </a:solidFill>
              </a:rPr>
              <a:t>nhãn</a:t>
            </a:r>
            <a:r>
              <a:rPr lang="en-US" sz="2400" b="1" dirty="0">
                <a:solidFill>
                  <a:srgbClr val="FF0000"/>
                </a:solidFill>
              </a:rPr>
              <a:t> </a:t>
            </a:r>
            <a:r>
              <a:rPr lang="en-US" sz="2400" b="1" dirty="0" err="1">
                <a:solidFill>
                  <a:srgbClr val="FF0000"/>
                </a:solidFill>
              </a:rPr>
              <a:t>thực</a:t>
            </a:r>
            <a:r>
              <a:rPr lang="en-US" sz="2400" b="1" dirty="0">
                <a:solidFill>
                  <a:srgbClr val="FF0000"/>
                </a:solidFill>
              </a:rPr>
              <a:t> </a:t>
            </a:r>
            <a:r>
              <a:rPr lang="en-US" sz="2400" b="1" dirty="0" err="1" smtClean="0">
                <a:solidFill>
                  <a:srgbClr val="FF0000"/>
                </a:solidFill>
              </a:rPr>
              <a:t>phẩm</a:t>
            </a:r>
            <a:endParaRPr lang="en-US" sz="2400" b="1" dirty="0" smtClean="0">
              <a:solidFill>
                <a:srgbClr val="FF0000"/>
              </a:solidFill>
            </a:endParaRPr>
          </a:p>
          <a:p>
            <a:endParaRPr lang="en-US" sz="2400" dirty="0">
              <a:solidFill>
                <a:srgbClr val="FF0000"/>
              </a:solidFill>
            </a:endParaRPr>
          </a:p>
          <a:p>
            <a:r>
              <a:rPr lang="en-US" sz="2400" dirty="0" smtClean="0"/>
              <a:t>-  </a:t>
            </a:r>
            <a:r>
              <a:rPr lang="en-US" sz="2400" dirty="0" err="1"/>
              <a:t>Tổ</a:t>
            </a:r>
            <a:r>
              <a:rPr lang="en-US" sz="2400" dirty="0"/>
              <a:t> </a:t>
            </a:r>
            <a:r>
              <a:rPr lang="en-US" sz="2400" dirty="0" err="1"/>
              <a:t>chức</a:t>
            </a:r>
            <a:r>
              <a:rPr lang="en-US" sz="2400" dirty="0"/>
              <a:t>, </a:t>
            </a:r>
            <a:r>
              <a:rPr lang="en-US" sz="2400" dirty="0" err="1"/>
              <a:t>cá</a:t>
            </a:r>
            <a:r>
              <a:rPr lang="en-US" sz="2400" dirty="0"/>
              <a:t> </a:t>
            </a:r>
            <a:r>
              <a:rPr lang="en-US" sz="2400" dirty="0" err="1"/>
              <a:t>nhân</a:t>
            </a:r>
            <a:r>
              <a:rPr lang="en-US" sz="2400" dirty="0"/>
              <a:t> </a:t>
            </a:r>
            <a:r>
              <a:rPr lang="en-US" sz="2400" dirty="0" err="1"/>
              <a:t>sản</a:t>
            </a:r>
            <a:r>
              <a:rPr lang="en-US" sz="2400" dirty="0"/>
              <a:t> </a:t>
            </a:r>
            <a:r>
              <a:rPr lang="en-US" sz="2400" dirty="0" err="1"/>
              <a:t>xuất</a:t>
            </a:r>
            <a:r>
              <a:rPr lang="en-US" sz="2400" dirty="0"/>
              <a:t>, </a:t>
            </a:r>
            <a:r>
              <a:rPr lang="en-US" sz="2400" dirty="0" err="1"/>
              <a:t>nhập</a:t>
            </a:r>
            <a:r>
              <a:rPr lang="en-US" sz="2400" dirty="0"/>
              <a:t> </a:t>
            </a:r>
            <a:r>
              <a:rPr lang="en-US" sz="2400" dirty="0" err="1"/>
              <a:t>khẩu</a:t>
            </a:r>
            <a:r>
              <a:rPr lang="en-US" sz="2400" dirty="0"/>
              <a:t> </a:t>
            </a:r>
            <a:r>
              <a:rPr lang="en-US" sz="2400" dirty="0" err="1"/>
              <a:t>thực</a:t>
            </a:r>
            <a:r>
              <a:rPr lang="en-US" sz="2400" dirty="0"/>
              <a:t> </a:t>
            </a:r>
            <a:r>
              <a:rPr lang="en-US" sz="2400" dirty="0" err="1"/>
              <a:t>phẩm</a:t>
            </a:r>
            <a:r>
              <a:rPr lang="en-US" sz="2400" dirty="0"/>
              <a:t>, </a:t>
            </a:r>
            <a:r>
              <a:rPr lang="en-US" sz="2400" dirty="0" err="1"/>
              <a:t>phụ</a:t>
            </a:r>
            <a:r>
              <a:rPr lang="en-US" sz="2400" dirty="0"/>
              <a:t> </a:t>
            </a:r>
            <a:r>
              <a:rPr lang="en-US" sz="2400" dirty="0" err="1"/>
              <a:t>gia</a:t>
            </a:r>
            <a:r>
              <a:rPr lang="en-US" sz="2400" dirty="0"/>
              <a:t> </a:t>
            </a:r>
            <a:r>
              <a:rPr lang="en-US" sz="2400" dirty="0" err="1"/>
              <a:t>thực</a:t>
            </a:r>
            <a:r>
              <a:rPr lang="en-US" sz="2400" dirty="0"/>
              <a:t> </a:t>
            </a:r>
            <a:r>
              <a:rPr lang="en-US" sz="2400" dirty="0" err="1"/>
              <a:t>phẩm</a:t>
            </a:r>
            <a:r>
              <a:rPr lang="en-US" sz="2400" dirty="0"/>
              <a:t>, </a:t>
            </a:r>
            <a:r>
              <a:rPr lang="en-US" sz="2400" dirty="0" err="1"/>
              <a:t>chất</a:t>
            </a:r>
            <a:r>
              <a:rPr lang="en-US" sz="2400" dirty="0"/>
              <a:t> </a:t>
            </a:r>
            <a:r>
              <a:rPr lang="en-US" sz="2400" dirty="0" err="1"/>
              <a:t>hỗ</a:t>
            </a:r>
            <a:r>
              <a:rPr lang="en-US" sz="2400" dirty="0"/>
              <a:t> </a:t>
            </a:r>
            <a:r>
              <a:rPr lang="en-US" sz="2400" dirty="0" err="1"/>
              <a:t>trợ</a:t>
            </a:r>
            <a:r>
              <a:rPr lang="en-US" sz="2400" dirty="0"/>
              <a:t> </a:t>
            </a:r>
            <a:r>
              <a:rPr lang="en-US" sz="2400" dirty="0" err="1"/>
              <a:t>chế</a:t>
            </a:r>
            <a:r>
              <a:rPr lang="en-US" sz="2400" dirty="0"/>
              <a:t> </a:t>
            </a:r>
            <a:r>
              <a:rPr lang="en-US" sz="2400" dirty="0" err="1"/>
              <a:t>biến</a:t>
            </a:r>
            <a:r>
              <a:rPr lang="en-US" sz="2400" dirty="0"/>
              <a:t> </a:t>
            </a:r>
            <a:r>
              <a:rPr lang="en-US" sz="2400" dirty="0" err="1"/>
              <a:t>thực</a:t>
            </a:r>
            <a:r>
              <a:rPr lang="en-US" sz="2400" dirty="0"/>
              <a:t> </a:t>
            </a:r>
            <a:r>
              <a:rPr lang="en-US" sz="2400" dirty="0" err="1"/>
              <a:t>phẩm</a:t>
            </a:r>
            <a:r>
              <a:rPr lang="en-US" sz="2400" dirty="0"/>
              <a:t> </a:t>
            </a:r>
            <a:r>
              <a:rPr lang="en-US" sz="2400" dirty="0" err="1"/>
              <a:t>tại</a:t>
            </a:r>
            <a:r>
              <a:rPr lang="en-US" sz="2400" dirty="0"/>
              <a:t> </a:t>
            </a:r>
            <a:r>
              <a:rPr lang="en-US" sz="2400" dirty="0" err="1"/>
              <a:t>Việt</a:t>
            </a:r>
            <a:r>
              <a:rPr lang="en-US" sz="2400" dirty="0"/>
              <a:t> Nam </a:t>
            </a:r>
            <a:r>
              <a:rPr lang="en-US" sz="2400" dirty="0" err="1"/>
              <a:t>phải</a:t>
            </a:r>
            <a:r>
              <a:rPr lang="en-US" sz="2400" dirty="0"/>
              <a:t> </a:t>
            </a:r>
            <a:r>
              <a:rPr lang="en-US" sz="2400" dirty="0" err="1"/>
              <a:t>thực</a:t>
            </a:r>
            <a:r>
              <a:rPr lang="en-US" sz="2400" dirty="0"/>
              <a:t> </a:t>
            </a:r>
            <a:r>
              <a:rPr lang="en-US" sz="2400" dirty="0" err="1"/>
              <a:t>hiện</a:t>
            </a:r>
            <a:r>
              <a:rPr lang="en-US" sz="2400" dirty="0"/>
              <a:t> </a:t>
            </a:r>
            <a:r>
              <a:rPr lang="en-US" sz="2400" dirty="0" err="1"/>
              <a:t>việc</a:t>
            </a:r>
            <a:r>
              <a:rPr lang="en-US" sz="2400" dirty="0"/>
              <a:t> </a:t>
            </a:r>
            <a:r>
              <a:rPr lang="en-US" sz="2400" dirty="0" err="1"/>
              <a:t>ghi</a:t>
            </a:r>
            <a:r>
              <a:rPr lang="en-US" sz="2400" dirty="0"/>
              <a:t> </a:t>
            </a:r>
            <a:r>
              <a:rPr lang="en-US" sz="2400" dirty="0" err="1"/>
              <a:t>nhãn</a:t>
            </a:r>
            <a:r>
              <a:rPr lang="en-US" sz="2400" dirty="0"/>
              <a:t> </a:t>
            </a:r>
            <a:r>
              <a:rPr lang="en-US" sz="2400" dirty="0" err="1"/>
              <a:t>thực</a:t>
            </a:r>
            <a:r>
              <a:rPr lang="en-US" sz="2400" dirty="0"/>
              <a:t> </a:t>
            </a:r>
            <a:r>
              <a:rPr lang="en-US" sz="2400" dirty="0" err="1"/>
              <a:t>phẩm</a:t>
            </a:r>
            <a:r>
              <a:rPr lang="en-US" sz="2400" dirty="0"/>
              <a:t> </a:t>
            </a:r>
            <a:r>
              <a:rPr lang="en-US" sz="2400" dirty="0" err="1"/>
              <a:t>theo</a:t>
            </a:r>
            <a:r>
              <a:rPr lang="en-US" sz="2400" dirty="0"/>
              <a:t> </a:t>
            </a:r>
            <a:r>
              <a:rPr lang="en-US" sz="2400" dirty="0" err="1"/>
              <a:t>quy</a:t>
            </a:r>
            <a:r>
              <a:rPr lang="en-US" sz="2400" dirty="0"/>
              <a:t> </a:t>
            </a:r>
            <a:r>
              <a:rPr lang="en-US" sz="2400" dirty="0" err="1"/>
              <a:t>định</a:t>
            </a:r>
            <a:r>
              <a:rPr lang="en-US" sz="2400" dirty="0"/>
              <a:t> </a:t>
            </a:r>
            <a:r>
              <a:rPr lang="en-US" sz="2400" dirty="0" err="1"/>
              <a:t>của</a:t>
            </a:r>
            <a:r>
              <a:rPr lang="en-US" sz="2400" dirty="0"/>
              <a:t> </a:t>
            </a:r>
            <a:r>
              <a:rPr lang="en-US" sz="2400" dirty="0" err="1"/>
              <a:t>pháp</a:t>
            </a:r>
            <a:r>
              <a:rPr lang="en-US" sz="2400" dirty="0"/>
              <a:t> </a:t>
            </a:r>
            <a:r>
              <a:rPr lang="en-US" sz="2400" dirty="0" err="1"/>
              <a:t>luật</a:t>
            </a:r>
            <a:r>
              <a:rPr lang="en-US" sz="2400" dirty="0"/>
              <a:t> </a:t>
            </a:r>
            <a:r>
              <a:rPr lang="en-US" sz="2400" dirty="0" err="1"/>
              <a:t>về</a:t>
            </a:r>
            <a:r>
              <a:rPr lang="en-US" sz="2400" dirty="0"/>
              <a:t> </a:t>
            </a:r>
            <a:r>
              <a:rPr lang="en-US" sz="2400" dirty="0" err="1"/>
              <a:t>nhãn</a:t>
            </a:r>
            <a:r>
              <a:rPr lang="en-US" sz="2400" dirty="0"/>
              <a:t> </a:t>
            </a:r>
            <a:r>
              <a:rPr lang="en-US" sz="2400" dirty="0" err="1"/>
              <a:t>hàng</a:t>
            </a:r>
            <a:r>
              <a:rPr lang="en-US" sz="2400" dirty="0"/>
              <a:t> </a:t>
            </a:r>
            <a:r>
              <a:rPr lang="en-US" sz="2400" dirty="0" err="1"/>
              <a:t>hóa</a:t>
            </a:r>
            <a:r>
              <a:rPr lang="en-US" sz="2400" dirty="0"/>
              <a:t>.</a:t>
            </a:r>
          </a:p>
          <a:p>
            <a:r>
              <a:rPr lang="en-US" sz="2400" dirty="0" err="1"/>
              <a:t>Đối</a:t>
            </a:r>
            <a:r>
              <a:rPr lang="en-US" sz="2400" dirty="0"/>
              <a:t> </a:t>
            </a:r>
            <a:r>
              <a:rPr lang="en-US" sz="2400" dirty="0" err="1"/>
              <a:t>với</a:t>
            </a:r>
            <a:r>
              <a:rPr lang="en-US" sz="2400" dirty="0"/>
              <a:t> </a:t>
            </a:r>
            <a:r>
              <a:rPr lang="en-US" sz="2400" dirty="0" err="1"/>
              <a:t>thời</a:t>
            </a:r>
            <a:r>
              <a:rPr lang="en-US" sz="2400" dirty="0"/>
              <a:t> </a:t>
            </a:r>
            <a:r>
              <a:rPr lang="en-US" sz="2400" dirty="0" err="1"/>
              <a:t>hạn</a:t>
            </a:r>
            <a:r>
              <a:rPr lang="en-US" sz="2400" dirty="0"/>
              <a:t> </a:t>
            </a:r>
            <a:r>
              <a:rPr lang="en-US" sz="2400" dirty="0" err="1"/>
              <a:t>sử</a:t>
            </a:r>
            <a:r>
              <a:rPr lang="en-US" sz="2400" dirty="0"/>
              <a:t> </a:t>
            </a:r>
            <a:r>
              <a:rPr lang="en-US" sz="2400" dirty="0" err="1"/>
              <a:t>dụng</a:t>
            </a:r>
            <a:r>
              <a:rPr lang="en-US" sz="2400" dirty="0"/>
              <a:t> </a:t>
            </a:r>
            <a:r>
              <a:rPr lang="en-US" sz="2400" dirty="0" err="1"/>
              <a:t>thực</a:t>
            </a:r>
            <a:r>
              <a:rPr lang="en-US" sz="2400" dirty="0"/>
              <a:t> </a:t>
            </a:r>
            <a:r>
              <a:rPr lang="en-US" sz="2400" dirty="0" err="1"/>
              <a:t>phẩm</a:t>
            </a:r>
            <a:r>
              <a:rPr lang="en-US" sz="2400" dirty="0"/>
              <a:t> </a:t>
            </a:r>
            <a:r>
              <a:rPr lang="en-US" sz="2400" dirty="0" err="1"/>
              <a:t>thể</a:t>
            </a:r>
            <a:r>
              <a:rPr lang="en-US" sz="2400" dirty="0"/>
              <a:t> </a:t>
            </a:r>
            <a:r>
              <a:rPr lang="en-US" sz="2400" dirty="0" err="1"/>
              <a:t>hiện</a:t>
            </a:r>
            <a:r>
              <a:rPr lang="en-US" sz="2400" dirty="0"/>
              <a:t> </a:t>
            </a:r>
            <a:r>
              <a:rPr lang="en-US" sz="2400" dirty="0" err="1"/>
              <a:t>trên</a:t>
            </a:r>
            <a:r>
              <a:rPr lang="en-US" sz="2400" dirty="0"/>
              <a:t> </a:t>
            </a:r>
            <a:r>
              <a:rPr lang="en-US" sz="2400" dirty="0" err="1"/>
              <a:t>nhãn</a:t>
            </a:r>
            <a:r>
              <a:rPr lang="en-US" sz="2400" dirty="0"/>
              <a:t> </a:t>
            </a:r>
            <a:r>
              <a:rPr lang="en-US" sz="2400" dirty="0" err="1"/>
              <a:t>thì</a:t>
            </a:r>
            <a:r>
              <a:rPr lang="en-US" sz="2400" dirty="0"/>
              <a:t> </a:t>
            </a:r>
            <a:r>
              <a:rPr lang="en-US" sz="2400" dirty="0" err="1"/>
              <a:t>tùy</a:t>
            </a:r>
            <a:r>
              <a:rPr lang="en-US" sz="2400" dirty="0"/>
              <a:t> </a:t>
            </a:r>
            <a:r>
              <a:rPr lang="en-US" sz="2400" dirty="0" err="1"/>
              <a:t>theo</a:t>
            </a:r>
            <a:r>
              <a:rPr lang="en-US" sz="2400" dirty="0"/>
              <a:t> </a:t>
            </a:r>
            <a:r>
              <a:rPr lang="en-US" sz="2400" dirty="0" err="1"/>
              <a:t>loại</a:t>
            </a:r>
            <a:r>
              <a:rPr lang="en-US" sz="2400" dirty="0"/>
              <a:t> </a:t>
            </a:r>
            <a:r>
              <a:rPr lang="en-US" sz="2400" dirty="0" err="1"/>
              <a:t>sản</a:t>
            </a:r>
            <a:r>
              <a:rPr lang="en-US" sz="2400" dirty="0"/>
              <a:t> </a:t>
            </a:r>
            <a:r>
              <a:rPr lang="en-US" sz="2400" dirty="0" err="1"/>
              <a:t>phẩm</a:t>
            </a:r>
            <a:r>
              <a:rPr lang="en-US" sz="2400" dirty="0"/>
              <a:t> </a:t>
            </a:r>
            <a:r>
              <a:rPr lang="en-US" sz="2400" dirty="0" err="1"/>
              <a:t>được</a:t>
            </a:r>
            <a:r>
              <a:rPr lang="en-US" sz="2400" dirty="0"/>
              <a:t> </a:t>
            </a:r>
            <a:r>
              <a:rPr lang="en-US" sz="2400" dirty="0" err="1"/>
              <a:t>ghi</a:t>
            </a:r>
            <a:r>
              <a:rPr lang="en-US" sz="2400" dirty="0"/>
              <a:t> </a:t>
            </a:r>
            <a:r>
              <a:rPr lang="en-US" sz="2400" dirty="0" err="1"/>
              <a:t>là</a:t>
            </a:r>
            <a:r>
              <a:rPr lang="en-US" sz="2400" dirty="0"/>
              <a:t> “</a:t>
            </a:r>
            <a:r>
              <a:rPr lang="en-US" sz="2400" dirty="0" err="1">
                <a:solidFill>
                  <a:srgbClr val="FF0000"/>
                </a:solidFill>
              </a:rPr>
              <a:t>hạn</a:t>
            </a:r>
            <a:r>
              <a:rPr lang="en-US" sz="2400" dirty="0">
                <a:solidFill>
                  <a:srgbClr val="FF0000"/>
                </a:solidFill>
              </a:rPr>
              <a:t> </a:t>
            </a:r>
            <a:r>
              <a:rPr lang="en-US" sz="2400" dirty="0" err="1">
                <a:solidFill>
                  <a:srgbClr val="FF0000"/>
                </a:solidFill>
              </a:rPr>
              <a:t>sử</a:t>
            </a:r>
            <a:r>
              <a:rPr lang="en-US" sz="2400" dirty="0">
                <a:solidFill>
                  <a:srgbClr val="FF0000"/>
                </a:solidFill>
              </a:rPr>
              <a:t> </a:t>
            </a:r>
            <a:r>
              <a:rPr lang="en-US" sz="2400" dirty="0" err="1">
                <a:solidFill>
                  <a:srgbClr val="FF0000"/>
                </a:solidFill>
              </a:rPr>
              <a:t>dụng</a:t>
            </a:r>
            <a:r>
              <a:rPr lang="en-US" sz="2400" dirty="0"/>
              <a:t>”, “</a:t>
            </a:r>
            <a:r>
              <a:rPr lang="en-US" sz="2400" dirty="0" err="1"/>
              <a:t>sử</a:t>
            </a:r>
            <a:r>
              <a:rPr lang="en-US" sz="2400" dirty="0"/>
              <a:t> </a:t>
            </a:r>
            <a:r>
              <a:rPr lang="en-US" sz="2400" dirty="0" err="1"/>
              <a:t>dụng</a:t>
            </a:r>
            <a:r>
              <a:rPr lang="en-US" sz="2400" dirty="0"/>
              <a:t> </a:t>
            </a:r>
            <a:r>
              <a:rPr lang="en-US" sz="2400" dirty="0" err="1"/>
              <a:t>đến</a:t>
            </a:r>
            <a:r>
              <a:rPr lang="en-US" sz="2400" dirty="0"/>
              <a:t> </a:t>
            </a:r>
            <a:r>
              <a:rPr lang="en-US" sz="2400" dirty="0" err="1"/>
              <a:t>ngày</a:t>
            </a:r>
            <a:r>
              <a:rPr lang="en-US" sz="2400" dirty="0"/>
              <a:t>” </a:t>
            </a:r>
            <a:r>
              <a:rPr lang="en-US" sz="2400" dirty="0" err="1"/>
              <a:t>hoặc</a:t>
            </a:r>
            <a:r>
              <a:rPr lang="en-US" sz="2400" dirty="0"/>
              <a:t> “</a:t>
            </a:r>
            <a:r>
              <a:rPr lang="en-US" sz="2400" dirty="0" err="1"/>
              <a:t>sử</a:t>
            </a:r>
            <a:r>
              <a:rPr lang="en-US" sz="2400" dirty="0"/>
              <a:t> </a:t>
            </a:r>
            <a:r>
              <a:rPr lang="en-US" sz="2400" dirty="0" err="1"/>
              <a:t>dụng</a:t>
            </a:r>
            <a:r>
              <a:rPr lang="en-US" sz="2400" dirty="0"/>
              <a:t> </a:t>
            </a:r>
            <a:r>
              <a:rPr lang="en-US" sz="2400" dirty="0" err="1"/>
              <a:t>tốt</a:t>
            </a:r>
            <a:r>
              <a:rPr lang="en-US" sz="2400" dirty="0"/>
              <a:t> </a:t>
            </a:r>
            <a:r>
              <a:rPr lang="en-US" sz="2400" dirty="0" err="1"/>
              <a:t>nhất</a:t>
            </a:r>
            <a:r>
              <a:rPr lang="en-US" sz="2400" dirty="0"/>
              <a:t> </a:t>
            </a:r>
            <a:r>
              <a:rPr lang="en-US" sz="2400" dirty="0" err="1"/>
              <a:t>trước</a:t>
            </a:r>
            <a:r>
              <a:rPr lang="en-US" sz="2400" dirty="0"/>
              <a:t> </a:t>
            </a:r>
            <a:r>
              <a:rPr lang="en-US" sz="2400" dirty="0" err="1"/>
              <a:t>ngày</a:t>
            </a:r>
            <a:r>
              <a:rPr lang="en-US" sz="2400" dirty="0"/>
              <a:t>”.</a:t>
            </a:r>
          </a:p>
          <a:p>
            <a:r>
              <a:rPr lang="en-US" sz="2400" dirty="0" smtClean="0"/>
              <a:t>- </a:t>
            </a:r>
            <a:r>
              <a:rPr lang="en-US" sz="2400" dirty="0" err="1" smtClean="0"/>
              <a:t>Đối</a:t>
            </a:r>
            <a:r>
              <a:rPr lang="en-US" sz="2400" dirty="0" smtClean="0"/>
              <a:t> </a:t>
            </a:r>
            <a:r>
              <a:rPr lang="en-US" sz="2400" dirty="0" err="1"/>
              <a:t>với</a:t>
            </a:r>
            <a:r>
              <a:rPr lang="en-US" sz="2400" dirty="0"/>
              <a:t> </a:t>
            </a:r>
            <a:r>
              <a:rPr lang="en-US" sz="2400" dirty="0" err="1"/>
              <a:t>thực</a:t>
            </a:r>
            <a:r>
              <a:rPr lang="en-US" sz="2400" dirty="0"/>
              <a:t> </a:t>
            </a:r>
            <a:r>
              <a:rPr lang="en-US" sz="2400" dirty="0" err="1"/>
              <a:t>phẩm</a:t>
            </a:r>
            <a:r>
              <a:rPr lang="en-US" sz="2400" dirty="0"/>
              <a:t> </a:t>
            </a:r>
            <a:r>
              <a:rPr lang="en-US" sz="2400" dirty="0" err="1"/>
              <a:t>chức</a:t>
            </a:r>
            <a:r>
              <a:rPr lang="en-US" sz="2400" dirty="0"/>
              <a:t> </a:t>
            </a:r>
            <a:r>
              <a:rPr lang="en-US" sz="2400" dirty="0" err="1"/>
              <a:t>năng</a:t>
            </a:r>
            <a:r>
              <a:rPr lang="en-US" sz="2400" dirty="0"/>
              <a:t> </a:t>
            </a:r>
            <a:r>
              <a:rPr lang="en-US" sz="2400" dirty="0" err="1"/>
              <a:t>phải</a:t>
            </a:r>
            <a:r>
              <a:rPr lang="en-US" sz="2400" dirty="0"/>
              <a:t> </a:t>
            </a:r>
            <a:r>
              <a:rPr lang="en-US" sz="2400" dirty="0" err="1"/>
              <a:t>ghi</a:t>
            </a:r>
            <a:r>
              <a:rPr lang="en-US" sz="2400" dirty="0"/>
              <a:t> </a:t>
            </a:r>
            <a:r>
              <a:rPr lang="en-US" sz="2400" dirty="0" err="1"/>
              <a:t>cụm</a:t>
            </a:r>
            <a:r>
              <a:rPr lang="en-US" sz="2400" dirty="0"/>
              <a:t> </a:t>
            </a:r>
            <a:r>
              <a:rPr lang="en-US" sz="2400" dirty="0" err="1"/>
              <a:t>từ</a:t>
            </a:r>
            <a:r>
              <a:rPr lang="en-US" sz="2400" dirty="0"/>
              <a:t> “</a:t>
            </a:r>
            <a:r>
              <a:rPr lang="en-US" sz="2400" dirty="0" err="1">
                <a:solidFill>
                  <a:srgbClr val="FF0000"/>
                </a:solidFill>
              </a:rPr>
              <a:t>thực</a:t>
            </a:r>
            <a:r>
              <a:rPr lang="en-US" sz="2400" dirty="0">
                <a:solidFill>
                  <a:srgbClr val="FF0000"/>
                </a:solidFill>
              </a:rPr>
              <a:t> </a:t>
            </a:r>
            <a:r>
              <a:rPr lang="en-US" sz="2400" dirty="0" err="1">
                <a:solidFill>
                  <a:srgbClr val="FF0000"/>
                </a:solidFill>
              </a:rPr>
              <a:t>phẩm</a:t>
            </a:r>
            <a:r>
              <a:rPr lang="en-US" sz="2400" dirty="0">
                <a:solidFill>
                  <a:srgbClr val="FF0000"/>
                </a:solidFill>
              </a:rPr>
              <a:t> </a:t>
            </a:r>
            <a:r>
              <a:rPr lang="en-US" sz="2400" dirty="0" err="1">
                <a:solidFill>
                  <a:srgbClr val="FF0000"/>
                </a:solidFill>
              </a:rPr>
              <a:t>chức</a:t>
            </a:r>
            <a:r>
              <a:rPr lang="en-US" sz="2400" dirty="0">
                <a:solidFill>
                  <a:srgbClr val="FF0000"/>
                </a:solidFill>
              </a:rPr>
              <a:t> </a:t>
            </a:r>
            <a:r>
              <a:rPr lang="en-US" sz="2400" dirty="0" err="1">
                <a:solidFill>
                  <a:srgbClr val="FF0000"/>
                </a:solidFill>
              </a:rPr>
              <a:t>năng</a:t>
            </a:r>
            <a:r>
              <a:rPr lang="en-US" sz="2400" dirty="0"/>
              <a:t>” </a:t>
            </a:r>
            <a:r>
              <a:rPr lang="en-US" sz="2400" dirty="0" err="1"/>
              <a:t>và</a:t>
            </a:r>
            <a:r>
              <a:rPr lang="en-US" sz="2400" dirty="0"/>
              <a:t> </a:t>
            </a:r>
            <a:r>
              <a:rPr lang="en-US" sz="2400" dirty="0" err="1"/>
              <a:t>không</a:t>
            </a:r>
            <a:r>
              <a:rPr lang="en-US" sz="2400" dirty="0"/>
              <a:t> </a:t>
            </a:r>
            <a:r>
              <a:rPr lang="en-US" sz="2400" dirty="0" err="1"/>
              <a:t>được</a:t>
            </a:r>
            <a:r>
              <a:rPr lang="en-US" sz="2400" dirty="0"/>
              <a:t> </a:t>
            </a:r>
            <a:r>
              <a:rPr lang="en-US" sz="2400" dirty="0" err="1"/>
              <a:t>thể</a:t>
            </a:r>
            <a:r>
              <a:rPr lang="en-US" sz="2400" dirty="0"/>
              <a:t> </a:t>
            </a:r>
            <a:r>
              <a:rPr lang="en-US" sz="2400" dirty="0" err="1"/>
              <a:t>hiện</a:t>
            </a:r>
            <a:r>
              <a:rPr lang="en-US" sz="2400" dirty="0"/>
              <a:t> </a:t>
            </a:r>
            <a:r>
              <a:rPr lang="en-US" sz="2400" dirty="0" err="1"/>
              <a:t>dưới</a:t>
            </a:r>
            <a:r>
              <a:rPr lang="en-US" sz="2400" dirty="0"/>
              <a:t> </a:t>
            </a:r>
            <a:r>
              <a:rPr lang="en-US" sz="2400" dirty="0" err="1"/>
              <a:t>bất</a:t>
            </a:r>
            <a:r>
              <a:rPr lang="en-US" sz="2400" dirty="0"/>
              <a:t> </a:t>
            </a:r>
            <a:r>
              <a:rPr lang="en-US" sz="2400" dirty="0" err="1"/>
              <a:t>kỳ</a:t>
            </a:r>
            <a:r>
              <a:rPr lang="en-US" sz="2400" dirty="0"/>
              <a:t> </a:t>
            </a:r>
            <a:r>
              <a:rPr lang="en-US" sz="2400" dirty="0" err="1"/>
              <a:t>hình</a:t>
            </a:r>
            <a:r>
              <a:rPr lang="en-US" sz="2400" dirty="0"/>
              <a:t> </a:t>
            </a:r>
            <a:r>
              <a:rPr lang="en-US" sz="2400" dirty="0" err="1"/>
              <a:t>thức</a:t>
            </a:r>
            <a:r>
              <a:rPr lang="en-US" sz="2400" dirty="0"/>
              <a:t> </a:t>
            </a:r>
            <a:r>
              <a:rPr lang="en-US" sz="2400" dirty="0" err="1"/>
              <a:t>nào</a:t>
            </a:r>
            <a:r>
              <a:rPr lang="en-US" sz="2400" dirty="0"/>
              <a:t> </a:t>
            </a:r>
            <a:r>
              <a:rPr lang="en-US" sz="2400" dirty="0" err="1"/>
              <a:t>về</a:t>
            </a:r>
            <a:r>
              <a:rPr lang="en-US" sz="2400" dirty="0"/>
              <a:t> </a:t>
            </a:r>
            <a:r>
              <a:rPr lang="en-US" sz="2400" dirty="0" err="1"/>
              <a:t>tác</a:t>
            </a:r>
            <a:r>
              <a:rPr lang="en-US" sz="2400" dirty="0"/>
              <a:t> </a:t>
            </a:r>
            <a:r>
              <a:rPr lang="en-US" sz="2400" dirty="0" err="1"/>
              <a:t>dụng</a:t>
            </a:r>
            <a:r>
              <a:rPr lang="en-US" sz="2400" dirty="0"/>
              <a:t> </a:t>
            </a:r>
            <a:r>
              <a:rPr lang="en-US" sz="2400" dirty="0" err="1"/>
              <a:t>thay</a:t>
            </a:r>
            <a:r>
              <a:rPr lang="en-US" sz="2400" dirty="0"/>
              <a:t> </a:t>
            </a:r>
            <a:r>
              <a:rPr lang="en-US" sz="2400" dirty="0" err="1"/>
              <a:t>thế</a:t>
            </a:r>
            <a:r>
              <a:rPr lang="en-US" sz="2400" dirty="0"/>
              <a:t> </a:t>
            </a:r>
            <a:r>
              <a:rPr lang="en-US" sz="2400" dirty="0" err="1"/>
              <a:t>thuốc</a:t>
            </a:r>
            <a:r>
              <a:rPr lang="en-US" sz="2400" dirty="0"/>
              <a:t> </a:t>
            </a:r>
            <a:r>
              <a:rPr lang="en-US" sz="2400" dirty="0" err="1"/>
              <a:t>chữa</a:t>
            </a:r>
            <a:r>
              <a:rPr lang="en-US" sz="2400" dirty="0"/>
              <a:t> </a:t>
            </a:r>
            <a:r>
              <a:rPr lang="en-US" sz="2400" dirty="0" err="1"/>
              <a:t>bệnh</a:t>
            </a:r>
            <a:r>
              <a:rPr lang="en-US" sz="2400" dirty="0"/>
              <a:t>;</a:t>
            </a:r>
          </a:p>
          <a:p>
            <a:r>
              <a:rPr lang="en-US" sz="2400" dirty="0" smtClean="0"/>
              <a:t>-  </a:t>
            </a:r>
            <a:r>
              <a:rPr lang="en-US" sz="2400" dirty="0" err="1"/>
              <a:t>Căn</a:t>
            </a:r>
            <a:r>
              <a:rPr lang="en-US" sz="2400" dirty="0"/>
              <a:t> </a:t>
            </a:r>
            <a:r>
              <a:rPr lang="en-US" sz="2400" dirty="0" err="1"/>
              <a:t>cứ</a:t>
            </a:r>
            <a:r>
              <a:rPr lang="en-US" sz="2400" dirty="0"/>
              <a:t> </a:t>
            </a:r>
            <a:r>
              <a:rPr lang="en-US" sz="2400" dirty="0" err="1"/>
              <a:t>điều</a:t>
            </a:r>
            <a:r>
              <a:rPr lang="en-US" sz="2400" dirty="0"/>
              <a:t> </a:t>
            </a:r>
            <a:r>
              <a:rPr lang="en-US" sz="2400" dirty="0" err="1"/>
              <a:t>kiện</a:t>
            </a:r>
            <a:r>
              <a:rPr lang="en-US" sz="2400" dirty="0"/>
              <a:t> </a:t>
            </a:r>
            <a:r>
              <a:rPr lang="en-US" sz="2400" dirty="0" err="1"/>
              <a:t>kinh</a:t>
            </a:r>
            <a:r>
              <a:rPr lang="en-US" sz="2400" dirty="0"/>
              <a:t> </a:t>
            </a:r>
            <a:r>
              <a:rPr lang="en-US" sz="2400" dirty="0" err="1"/>
              <a:t>tế</a:t>
            </a:r>
            <a:r>
              <a:rPr lang="en-US" sz="2400" dirty="0"/>
              <a:t> - </a:t>
            </a:r>
            <a:r>
              <a:rPr lang="en-US" sz="2400" dirty="0" err="1"/>
              <a:t>xã</a:t>
            </a:r>
            <a:r>
              <a:rPr lang="en-US" sz="2400" dirty="0"/>
              <a:t> </a:t>
            </a:r>
            <a:r>
              <a:rPr lang="en-US" sz="2400" dirty="0" err="1"/>
              <a:t>hội</a:t>
            </a:r>
            <a:r>
              <a:rPr lang="en-US" sz="2400" dirty="0"/>
              <a:t> </a:t>
            </a:r>
            <a:r>
              <a:rPr lang="en-US" sz="2400" dirty="0" err="1"/>
              <a:t>trong</a:t>
            </a:r>
            <a:r>
              <a:rPr lang="en-US" sz="2400" dirty="0"/>
              <a:t> </a:t>
            </a:r>
            <a:r>
              <a:rPr lang="en-US" sz="2400" dirty="0" err="1"/>
              <a:t>từng</a:t>
            </a:r>
            <a:r>
              <a:rPr lang="en-US" sz="2400" dirty="0"/>
              <a:t> </a:t>
            </a:r>
            <a:r>
              <a:rPr lang="en-US" sz="2400" dirty="0" err="1"/>
              <a:t>thời</a:t>
            </a:r>
            <a:r>
              <a:rPr lang="en-US" sz="2400" dirty="0"/>
              <a:t> </a:t>
            </a:r>
            <a:r>
              <a:rPr lang="en-US" sz="2400" dirty="0" err="1"/>
              <a:t>kỳ</a:t>
            </a:r>
            <a:r>
              <a:rPr lang="en-US" sz="2400" dirty="0"/>
              <a:t>, </a:t>
            </a:r>
            <a:r>
              <a:rPr lang="en-US" sz="2400" dirty="0" err="1"/>
              <a:t>Chính</a:t>
            </a:r>
            <a:r>
              <a:rPr lang="en-US" sz="2400" dirty="0"/>
              <a:t> </a:t>
            </a:r>
            <a:r>
              <a:rPr lang="en-US" sz="2400" dirty="0" err="1"/>
              <a:t>phủ</a:t>
            </a:r>
            <a:r>
              <a:rPr lang="en-US" sz="2400" dirty="0"/>
              <a:t> </a:t>
            </a:r>
            <a:r>
              <a:rPr lang="en-US" sz="2400" dirty="0" err="1"/>
              <a:t>quy</a:t>
            </a:r>
            <a:r>
              <a:rPr lang="en-US" sz="2400" dirty="0"/>
              <a:t> </a:t>
            </a:r>
            <a:r>
              <a:rPr lang="en-US" sz="2400" dirty="0" err="1"/>
              <a:t>định</a:t>
            </a:r>
            <a:r>
              <a:rPr lang="en-US" sz="2400" dirty="0"/>
              <a:t> </a:t>
            </a:r>
            <a:r>
              <a:rPr lang="en-US" sz="2400" dirty="0" err="1"/>
              <a:t>cụ</a:t>
            </a:r>
            <a:r>
              <a:rPr lang="en-US" sz="2400" dirty="0"/>
              <a:t> </a:t>
            </a:r>
            <a:r>
              <a:rPr lang="en-US" sz="2400" dirty="0" err="1"/>
              <a:t>thể</a:t>
            </a:r>
            <a:r>
              <a:rPr lang="en-US" sz="2400" dirty="0"/>
              <a:t> </a:t>
            </a:r>
            <a:r>
              <a:rPr lang="en-US" sz="2400" dirty="0" err="1"/>
              <a:t>về</a:t>
            </a:r>
            <a:r>
              <a:rPr lang="en-US" sz="2400" dirty="0"/>
              <a:t> </a:t>
            </a:r>
            <a:r>
              <a:rPr lang="en-US" sz="2400" dirty="0" err="1"/>
              <a:t>ghi</a:t>
            </a:r>
            <a:r>
              <a:rPr lang="en-US" sz="2400" dirty="0"/>
              <a:t> </a:t>
            </a:r>
            <a:r>
              <a:rPr lang="en-US" sz="2400" dirty="0" err="1"/>
              <a:t>nhãn</a:t>
            </a:r>
            <a:r>
              <a:rPr lang="en-US" sz="2400" dirty="0"/>
              <a:t> </a:t>
            </a:r>
            <a:r>
              <a:rPr lang="en-US" sz="2400" dirty="0" err="1"/>
              <a:t>thực</a:t>
            </a:r>
            <a:r>
              <a:rPr lang="en-US" sz="2400" dirty="0"/>
              <a:t> </a:t>
            </a:r>
            <a:r>
              <a:rPr lang="en-US" sz="2400" dirty="0" err="1"/>
              <a:t>phẩm</a:t>
            </a:r>
            <a:r>
              <a:rPr lang="en-US" sz="2400" dirty="0"/>
              <a:t>, </a:t>
            </a:r>
            <a:r>
              <a:rPr lang="en-US" sz="2400" dirty="0" err="1"/>
              <a:t>thời</a:t>
            </a:r>
            <a:r>
              <a:rPr lang="en-US" sz="2400" dirty="0"/>
              <a:t> </a:t>
            </a:r>
            <a:r>
              <a:rPr lang="en-US" sz="2400" dirty="0" err="1"/>
              <a:t>hạn</a:t>
            </a:r>
            <a:r>
              <a:rPr lang="en-US" sz="2400" dirty="0"/>
              <a:t> </a:t>
            </a:r>
            <a:r>
              <a:rPr lang="en-US" sz="2400" dirty="0" err="1"/>
              <a:t>sử</a:t>
            </a:r>
            <a:r>
              <a:rPr lang="en-US" sz="2400" dirty="0"/>
              <a:t> </a:t>
            </a:r>
            <a:r>
              <a:rPr lang="en-US" sz="2400" dirty="0" err="1"/>
              <a:t>dụng</a:t>
            </a:r>
            <a:r>
              <a:rPr lang="en-US" sz="2400" dirty="0"/>
              <a:t> </a:t>
            </a:r>
            <a:r>
              <a:rPr lang="en-US" sz="2400" dirty="0" err="1"/>
              <a:t>thực</a:t>
            </a:r>
            <a:r>
              <a:rPr lang="en-US" sz="2400" dirty="0"/>
              <a:t> </a:t>
            </a:r>
            <a:r>
              <a:rPr lang="en-US" sz="2400" dirty="0" err="1" smtClean="0"/>
              <a:t>phẩm</a:t>
            </a:r>
            <a:r>
              <a:rPr lang="en-US" sz="2400" dirty="0" smtClean="0"/>
              <a:t>.</a:t>
            </a:r>
            <a:endParaRPr lang="en-US" sz="2400" dirty="0"/>
          </a:p>
        </p:txBody>
      </p:sp>
    </p:spTree>
    <p:extLst>
      <p:ext uri="{BB962C8B-B14F-4D97-AF65-F5344CB8AC3E}">
        <p14:creationId xmlns:p14="http://schemas.microsoft.com/office/powerpoint/2010/main" val="268944991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52400" y="228600"/>
            <a:ext cx="8839200" cy="5262979"/>
          </a:xfrm>
          <a:prstGeom prst="rect">
            <a:avLst/>
          </a:prstGeom>
        </p:spPr>
        <p:txBody>
          <a:bodyPr wrap="square">
            <a:spAutoFit/>
          </a:bodyPr>
          <a:lstStyle/>
          <a:p>
            <a:pPr algn="ctr"/>
            <a:r>
              <a:rPr lang="en-US" sz="2800" b="1" dirty="0" err="1" smtClean="0">
                <a:solidFill>
                  <a:srgbClr val="FF0000"/>
                </a:solidFill>
              </a:rPr>
              <a:t>Kiểm</a:t>
            </a:r>
            <a:r>
              <a:rPr lang="en-US" sz="2800" b="1" dirty="0" smtClean="0">
                <a:solidFill>
                  <a:srgbClr val="FF0000"/>
                </a:solidFill>
              </a:rPr>
              <a:t> </a:t>
            </a:r>
            <a:r>
              <a:rPr lang="en-US" sz="2800" b="1" dirty="0" err="1">
                <a:solidFill>
                  <a:srgbClr val="FF0000"/>
                </a:solidFill>
              </a:rPr>
              <a:t>nghiệm</a:t>
            </a:r>
            <a:r>
              <a:rPr lang="en-US" sz="2800" b="1" dirty="0">
                <a:solidFill>
                  <a:srgbClr val="FF0000"/>
                </a:solidFill>
              </a:rPr>
              <a:t> </a:t>
            </a:r>
            <a:r>
              <a:rPr lang="en-US" sz="2800" b="1" dirty="0" err="1">
                <a:solidFill>
                  <a:srgbClr val="FF0000"/>
                </a:solidFill>
              </a:rPr>
              <a:t>thực</a:t>
            </a:r>
            <a:r>
              <a:rPr lang="en-US" sz="2800" b="1" dirty="0">
                <a:solidFill>
                  <a:srgbClr val="FF0000"/>
                </a:solidFill>
              </a:rPr>
              <a:t> </a:t>
            </a:r>
            <a:r>
              <a:rPr lang="en-US" sz="2800" b="1" dirty="0" err="1" smtClean="0">
                <a:solidFill>
                  <a:srgbClr val="FF0000"/>
                </a:solidFill>
              </a:rPr>
              <a:t>phẩm</a:t>
            </a:r>
            <a:endParaRPr lang="en-US" sz="2800" b="1" dirty="0" smtClean="0">
              <a:solidFill>
                <a:srgbClr val="FF0000"/>
              </a:solidFill>
            </a:endParaRPr>
          </a:p>
          <a:p>
            <a:pPr algn="ctr"/>
            <a:endParaRPr lang="en-US" sz="2800" dirty="0">
              <a:solidFill>
                <a:srgbClr val="FF0000"/>
              </a:solidFill>
            </a:endParaRPr>
          </a:p>
          <a:p>
            <a:r>
              <a:rPr lang="en-US" sz="2800" dirty="0"/>
              <a:t>1. </a:t>
            </a:r>
            <a:r>
              <a:rPr lang="en-US" sz="2800" dirty="0" err="1">
                <a:solidFill>
                  <a:srgbClr val="FF0000"/>
                </a:solidFill>
              </a:rPr>
              <a:t>Kiểm</a:t>
            </a:r>
            <a:r>
              <a:rPr lang="en-US" sz="2800" dirty="0">
                <a:solidFill>
                  <a:srgbClr val="FF0000"/>
                </a:solidFill>
              </a:rPr>
              <a:t> </a:t>
            </a:r>
            <a:r>
              <a:rPr lang="en-US" sz="2800" dirty="0" err="1">
                <a:solidFill>
                  <a:srgbClr val="FF0000"/>
                </a:solidFill>
              </a:rPr>
              <a:t>nghiệm</a:t>
            </a:r>
            <a:r>
              <a:rPr lang="en-US" sz="2800" dirty="0">
                <a:solidFill>
                  <a:srgbClr val="FF0000"/>
                </a:solidFill>
              </a:rPr>
              <a:t> </a:t>
            </a:r>
            <a:r>
              <a:rPr lang="en-US" sz="2800" dirty="0" err="1"/>
              <a:t>thực</a:t>
            </a:r>
            <a:r>
              <a:rPr lang="en-US" sz="2800" dirty="0"/>
              <a:t> </a:t>
            </a:r>
            <a:r>
              <a:rPr lang="en-US" sz="2800" dirty="0" err="1"/>
              <a:t>phẩm</a:t>
            </a:r>
            <a:r>
              <a:rPr lang="en-US" sz="2800" dirty="0"/>
              <a:t> </a:t>
            </a:r>
            <a:r>
              <a:rPr lang="en-US" sz="2800" dirty="0" err="1"/>
              <a:t>được</a:t>
            </a:r>
            <a:r>
              <a:rPr lang="en-US" sz="2800" dirty="0"/>
              <a:t> </a:t>
            </a:r>
            <a:r>
              <a:rPr lang="en-US" sz="2800" dirty="0" err="1"/>
              <a:t>thực</a:t>
            </a:r>
            <a:r>
              <a:rPr lang="en-US" sz="2800" dirty="0"/>
              <a:t> </a:t>
            </a:r>
            <a:r>
              <a:rPr lang="en-US" sz="2800" dirty="0" err="1"/>
              <a:t>hiện</a:t>
            </a:r>
            <a:r>
              <a:rPr lang="en-US" sz="2800" dirty="0"/>
              <a:t> </a:t>
            </a:r>
            <a:r>
              <a:rPr lang="en-US" sz="2800" dirty="0" err="1"/>
              <a:t>trong</a:t>
            </a:r>
            <a:r>
              <a:rPr lang="en-US" sz="2800" dirty="0"/>
              <a:t> </a:t>
            </a:r>
            <a:r>
              <a:rPr lang="en-US" sz="2800" dirty="0" err="1"/>
              <a:t>các</a:t>
            </a:r>
            <a:r>
              <a:rPr lang="en-US" sz="2800" dirty="0"/>
              <a:t> </a:t>
            </a:r>
            <a:r>
              <a:rPr lang="en-US" sz="2800" dirty="0" err="1"/>
              <a:t>trường</a:t>
            </a:r>
            <a:r>
              <a:rPr lang="en-US" sz="2800" dirty="0"/>
              <a:t> </a:t>
            </a:r>
            <a:r>
              <a:rPr lang="en-US" sz="2800" dirty="0" err="1"/>
              <a:t>hợp</a:t>
            </a:r>
            <a:r>
              <a:rPr lang="en-US" sz="2800" dirty="0"/>
              <a:t> </a:t>
            </a:r>
            <a:r>
              <a:rPr lang="en-US" sz="2800" dirty="0" err="1"/>
              <a:t>sau</a:t>
            </a:r>
            <a:r>
              <a:rPr lang="en-US" sz="2800" dirty="0"/>
              <a:t> </a:t>
            </a:r>
            <a:r>
              <a:rPr lang="en-US" sz="2800" dirty="0" err="1"/>
              <a:t>đây</a:t>
            </a:r>
            <a:r>
              <a:rPr lang="en-US" sz="2800" dirty="0"/>
              <a:t>:</a:t>
            </a:r>
          </a:p>
          <a:p>
            <a:r>
              <a:rPr lang="en-US" sz="2800" dirty="0"/>
              <a:t>a) Theo </a:t>
            </a:r>
            <a:r>
              <a:rPr lang="en-US" sz="2800" dirty="0" err="1"/>
              <a:t>yêu</a:t>
            </a:r>
            <a:r>
              <a:rPr lang="en-US" sz="2800" dirty="0"/>
              <a:t> </a:t>
            </a:r>
            <a:r>
              <a:rPr lang="en-US" sz="2800" dirty="0" err="1"/>
              <a:t>cầu</a:t>
            </a:r>
            <a:r>
              <a:rPr lang="en-US" sz="2800" dirty="0"/>
              <a:t> </a:t>
            </a:r>
            <a:r>
              <a:rPr lang="en-US" sz="2800" dirty="0" err="1"/>
              <a:t>của</a:t>
            </a:r>
            <a:r>
              <a:rPr lang="en-US" sz="2800" dirty="0"/>
              <a:t> </a:t>
            </a:r>
            <a:r>
              <a:rPr lang="en-US" sz="2800" dirty="0" err="1"/>
              <a:t>tổ</a:t>
            </a:r>
            <a:r>
              <a:rPr lang="en-US" sz="2800" dirty="0"/>
              <a:t> </a:t>
            </a:r>
            <a:r>
              <a:rPr lang="en-US" sz="2800" dirty="0" err="1"/>
              <a:t>chức</a:t>
            </a:r>
            <a:r>
              <a:rPr lang="en-US" sz="2800" dirty="0"/>
              <a:t>, </a:t>
            </a:r>
            <a:r>
              <a:rPr lang="en-US" sz="2800" dirty="0" err="1"/>
              <a:t>cá</a:t>
            </a:r>
            <a:r>
              <a:rPr lang="en-US" sz="2800" dirty="0"/>
              <a:t> </a:t>
            </a:r>
            <a:r>
              <a:rPr lang="en-US" sz="2800" dirty="0" err="1"/>
              <a:t>nhân</a:t>
            </a:r>
            <a:r>
              <a:rPr lang="en-US" sz="2800" dirty="0"/>
              <a:t> </a:t>
            </a:r>
            <a:r>
              <a:rPr lang="en-US" sz="2800" dirty="0" err="1"/>
              <a:t>sản</a:t>
            </a:r>
            <a:r>
              <a:rPr lang="en-US" sz="2800" dirty="0"/>
              <a:t> </a:t>
            </a:r>
            <a:r>
              <a:rPr lang="en-US" sz="2800" dirty="0" err="1"/>
              <a:t>xuất</a:t>
            </a:r>
            <a:r>
              <a:rPr lang="en-US" sz="2800" dirty="0"/>
              <a:t>, </a:t>
            </a:r>
            <a:r>
              <a:rPr lang="en-US" sz="2800" dirty="0" err="1"/>
              <a:t>kinh</a:t>
            </a:r>
            <a:r>
              <a:rPr lang="en-US" sz="2800" dirty="0"/>
              <a:t> </a:t>
            </a:r>
            <a:r>
              <a:rPr lang="en-US" sz="2800" dirty="0" err="1"/>
              <a:t>doanh</a:t>
            </a:r>
            <a:r>
              <a:rPr lang="en-US" sz="2800" dirty="0"/>
              <a:t> </a:t>
            </a:r>
            <a:r>
              <a:rPr lang="en-US" sz="2800" dirty="0" err="1"/>
              <a:t>thực</a:t>
            </a:r>
            <a:r>
              <a:rPr lang="en-US" sz="2800" dirty="0"/>
              <a:t> </a:t>
            </a:r>
            <a:r>
              <a:rPr lang="en-US" sz="2800" dirty="0" err="1"/>
              <a:t>phẩm</a:t>
            </a:r>
            <a:r>
              <a:rPr lang="en-US" sz="2800" dirty="0"/>
              <a:t> </a:t>
            </a:r>
            <a:r>
              <a:rPr lang="en-US" sz="2800" dirty="0" err="1"/>
              <a:t>hoặc</a:t>
            </a:r>
            <a:r>
              <a:rPr lang="en-US" sz="2800" dirty="0"/>
              <a:t> </a:t>
            </a:r>
            <a:r>
              <a:rPr lang="en-US" sz="2800" dirty="0" err="1"/>
              <a:t>tổ</a:t>
            </a:r>
            <a:r>
              <a:rPr lang="en-US" sz="2800" dirty="0"/>
              <a:t> </a:t>
            </a:r>
            <a:r>
              <a:rPr lang="en-US" sz="2800" dirty="0" err="1"/>
              <a:t>chức</a:t>
            </a:r>
            <a:r>
              <a:rPr lang="en-US" sz="2800" dirty="0"/>
              <a:t>, </a:t>
            </a:r>
            <a:r>
              <a:rPr lang="en-US" sz="2800" dirty="0" err="1"/>
              <a:t>cá</a:t>
            </a:r>
            <a:r>
              <a:rPr lang="en-US" sz="2800" dirty="0"/>
              <a:t> </a:t>
            </a:r>
            <a:r>
              <a:rPr lang="en-US" sz="2800" dirty="0" err="1"/>
              <a:t>nhân</a:t>
            </a:r>
            <a:r>
              <a:rPr lang="en-US" sz="2800" dirty="0"/>
              <a:t> </a:t>
            </a:r>
            <a:r>
              <a:rPr lang="en-US" sz="2800" dirty="0" err="1"/>
              <a:t>khác</a:t>
            </a:r>
            <a:r>
              <a:rPr lang="en-US" sz="2800" dirty="0"/>
              <a:t> </a:t>
            </a:r>
            <a:r>
              <a:rPr lang="en-US" sz="2800" dirty="0" err="1"/>
              <a:t>có</a:t>
            </a:r>
            <a:r>
              <a:rPr lang="en-US" sz="2800" dirty="0"/>
              <a:t> </a:t>
            </a:r>
            <a:r>
              <a:rPr lang="en-US" sz="2800" dirty="0" err="1"/>
              <a:t>liên</a:t>
            </a:r>
            <a:r>
              <a:rPr lang="en-US" sz="2800" dirty="0"/>
              <a:t> </a:t>
            </a:r>
            <a:r>
              <a:rPr lang="en-US" sz="2800" dirty="0" err="1"/>
              <a:t>quan</a:t>
            </a:r>
            <a:r>
              <a:rPr lang="en-US" sz="2800" dirty="0"/>
              <a:t>;</a:t>
            </a:r>
          </a:p>
          <a:p>
            <a:r>
              <a:rPr lang="en-US" sz="2800" dirty="0"/>
              <a:t>b) </a:t>
            </a:r>
            <a:r>
              <a:rPr lang="en-US" sz="2800" dirty="0" err="1"/>
              <a:t>Phục</a:t>
            </a:r>
            <a:r>
              <a:rPr lang="en-US" sz="2800" dirty="0"/>
              <a:t> </a:t>
            </a:r>
            <a:r>
              <a:rPr lang="en-US" sz="2800" dirty="0" err="1"/>
              <a:t>vụ</a:t>
            </a:r>
            <a:r>
              <a:rPr lang="en-US" sz="2800" dirty="0"/>
              <a:t> </a:t>
            </a:r>
            <a:r>
              <a:rPr lang="en-US" sz="2800" dirty="0" err="1"/>
              <a:t>hoạt</a:t>
            </a:r>
            <a:r>
              <a:rPr lang="en-US" sz="2800" dirty="0"/>
              <a:t> </a:t>
            </a:r>
            <a:r>
              <a:rPr lang="en-US" sz="2800" dirty="0" err="1"/>
              <a:t>động</a:t>
            </a:r>
            <a:r>
              <a:rPr lang="en-US" sz="2800" dirty="0"/>
              <a:t> </a:t>
            </a:r>
            <a:r>
              <a:rPr lang="en-US" sz="2800" dirty="0" err="1">
                <a:solidFill>
                  <a:srgbClr val="FF0000"/>
                </a:solidFill>
              </a:rPr>
              <a:t>quản</a:t>
            </a:r>
            <a:r>
              <a:rPr lang="en-US" sz="2800" dirty="0">
                <a:solidFill>
                  <a:srgbClr val="FF0000"/>
                </a:solidFill>
              </a:rPr>
              <a:t> </a:t>
            </a:r>
            <a:r>
              <a:rPr lang="en-US" sz="2800" dirty="0" err="1">
                <a:solidFill>
                  <a:srgbClr val="FF0000"/>
                </a:solidFill>
              </a:rPr>
              <a:t>lý</a:t>
            </a:r>
            <a:r>
              <a:rPr lang="en-US" sz="2800" dirty="0">
                <a:solidFill>
                  <a:srgbClr val="FF0000"/>
                </a:solidFill>
              </a:rPr>
              <a:t> </a:t>
            </a:r>
            <a:r>
              <a:rPr lang="en-US" sz="2800" dirty="0" err="1">
                <a:solidFill>
                  <a:srgbClr val="FF0000"/>
                </a:solidFill>
              </a:rPr>
              <a:t>nhà</a:t>
            </a:r>
            <a:r>
              <a:rPr lang="en-US" sz="2800" dirty="0">
                <a:solidFill>
                  <a:srgbClr val="FF0000"/>
                </a:solidFill>
              </a:rPr>
              <a:t> </a:t>
            </a:r>
            <a:r>
              <a:rPr lang="en-US" sz="2800" dirty="0" err="1">
                <a:solidFill>
                  <a:srgbClr val="FF0000"/>
                </a:solidFill>
              </a:rPr>
              <a:t>nước</a:t>
            </a:r>
            <a:r>
              <a:rPr lang="en-US" sz="2800" dirty="0"/>
              <a:t> </a:t>
            </a:r>
            <a:r>
              <a:rPr lang="en-US" sz="2800" dirty="0" err="1"/>
              <a:t>về</a:t>
            </a:r>
            <a:r>
              <a:rPr lang="en-US" sz="2800" dirty="0"/>
              <a:t> an </a:t>
            </a:r>
            <a:r>
              <a:rPr lang="en-US" sz="2800" dirty="0" err="1"/>
              <a:t>toàn</a:t>
            </a:r>
            <a:r>
              <a:rPr lang="en-US" sz="2800" dirty="0"/>
              <a:t> </a:t>
            </a:r>
            <a:r>
              <a:rPr lang="en-US" sz="2800" dirty="0" err="1"/>
              <a:t>thực</a:t>
            </a:r>
            <a:r>
              <a:rPr lang="en-US" sz="2800" dirty="0"/>
              <a:t> </a:t>
            </a:r>
            <a:r>
              <a:rPr lang="en-US" sz="2800" dirty="0" err="1"/>
              <a:t>phẩm</a:t>
            </a:r>
            <a:r>
              <a:rPr lang="en-US" sz="2800" dirty="0"/>
              <a:t>.</a:t>
            </a:r>
          </a:p>
          <a:p>
            <a:r>
              <a:rPr lang="en-US" sz="2800" dirty="0" smtClean="0"/>
              <a:t>2</a:t>
            </a:r>
            <a:r>
              <a:rPr lang="en-US" sz="2800" dirty="0"/>
              <a:t>. </a:t>
            </a:r>
            <a:r>
              <a:rPr lang="en-US" sz="2800" dirty="0" err="1"/>
              <a:t>Việc</a:t>
            </a:r>
            <a:r>
              <a:rPr lang="en-US" sz="2800" dirty="0"/>
              <a:t> </a:t>
            </a:r>
            <a:r>
              <a:rPr lang="en-US" sz="2800" dirty="0" err="1"/>
              <a:t>kiểm</a:t>
            </a:r>
            <a:r>
              <a:rPr lang="en-US" sz="2800" dirty="0"/>
              <a:t> </a:t>
            </a:r>
            <a:r>
              <a:rPr lang="en-US" sz="2800" dirty="0" err="1"/>
              <a:t>nghiệm</a:t>
            </a:r>
            <a:r>
              <a:rPr lang="en-US" sz="2800" dirty="0"/>
              <a:t> </a:t>
            </a:r>
            <a:r>
              <a:rPr lang="en-US" sz="2800" dirty="0" err="1"/>
              <a:t>thực</a:t>
            </a:r>
            <a:r>
              <a:rPr lang="en-US" sz="2800" dirty="0"/>
              <a:t> </a:t>
            </a:r>
            <a:r>
              <a:rPr lang="en-US" sz="2800" dirty="0" err="1"/>
              <a:t>phẩm</a:t>
            </a:r>
            <a:r>
              <a:rPr lang="en-US" sz="2800" dirty="0"/>
              <a:t> </a:t>
            </a:r>
            <a:r>
              <a:rPr lang="en-US" sz="2800" dirty="0" err="1"/>
              <a:t>phải</a:t>
            </a:r>
            <a:r>
              <a:rPr lang="en-US" sz="2800" dirty="0"/>
              <a:t> </a:t>
            </a:r>
            <a:r>
              <a:rPr lang="en-US" sz="2800" dirty="0" err="1"/>
              <a:t>bảo</a:t>
            </a:r>
            <a:r>
              <a:rPr lang="en-US" sz="2800" dirty="0"/>
              <a:t> </a:t>
            </a:r>
            <a:r>
              <a:rPr lang="en-US" sz="2800" dirty="0" err="1"/>
              <a:t>đảm</a:t>
            </a:r>
            <a:r>
              <a:rPr lang="en-US" sz="2800" dirty="0"/>
              <a:t> </a:t>
            </a:r>
            <a:r>
              <a:rPr lang="en-US" sz="2800" dirty="0" err="1"/>
              <a:t>các</a:t>
            </a:r>
            <a:r>
              <a:rPr lang="en-US" sz="2800" dirty="0"/>
              <a:t> </a:t>
            </a:r>
            <a:r>
              <a:rPr lang="en-US" sz="2800" dirty="0" err="1"/>
              <a:t>yêu</a:t>
            </a:r>
            <a:r>
              <a:rPr lang="en-US" sz="2800" dirty="0"/>
              <a:t> </a:t>
            </a:r>
            <a:r>
              <a:rPr lang="en-US" sz="2800" dirty="0" err="1"/>
              <a:t>cầu</a:t>
            </a:r>
            <a:r>
              <a:rPr lang="en-US" sz="2800" dirty="0"/>
              <a:t> </a:t>
            </a:r>
            <a:r>
              <a:rPr lang="en-US" sz="2800" dirty="0" err="1"/>
              <a:t>sau</a:t>
            </a:r>
            <a:r>
              <a:rPr lang="en-US" sz="2800" dirty="0"/>
              <a:t> </a:t>
            </a:r>
            <a:r>
              <a:rPr lang="en-US" sz="2800" dirty="0" err="1"/>
              <a:t>đây</a:t>
            </a:r>
            <a:r>
              <a:rPr lang="en-US" sz="2800" dirty="0"/>
              <a:t>:</a:t>
            </a:r>
          </a:p>
          <a:p>
            <a:r>
              <a:rPr lang="en-US" sz="2800" dirty="0"/>
              <a:t>a) </a:t>
            </a:r>
            <a:r>
              <a:rPr lang="en-US" sz="2800" dirty="0" err="1"/>
              <a:t>Khách</a:t>
            </a:r>
            <a:r>
              <a:rPr lang="en-US" sz="2800" dirty="0"/>
              <a:t> </a:t>
            </a:r>
            <a:r>
              <a:rPr lang="en-US" sz="2800" dirty="0" err="1"/>
              <a:t>quan</a:t>
            </a:r>
            <a:r>
              <a:rPr lang="en-US" sz="2800" dirty="0"/>
              <a:t>, </a:t>
            </a:r>
            <a:r>
              <a:rPr lang="en-US" sz="2800" dirty="0" err="1"/>
              <a:t>chính</a:t>
            </a:r>
            <a:r>
              <a:rPr lang="en-US" sz="2800" dirty="0"/>
              <a:t> </a:t>
            </a:r>
            <a:r>
              <a:rPr lang="en-US" sz="2800" dirty="0" err="1"/>
              <a:t>xác</a:t>
            </a:r>
            <a:r>
              <a:rPr lang="en-US" sz="2800" dirty="0"/>
              <a:t>;</a:t>
            </a:r>
          </a:p>
          <a:p>
            <a:r>
              <a:rPr lang="en-US" sz="2800" dirty="0"/>
              <a:t>b) </a:t>
            </a:r>
            <a:r>
              <a:rPr lang="en-US" sz="2800" dirty="0" err="1"/>
              <a:t>Tuân</a:t>
            </a:r>
            <a:r>
              <a:rPr lang="en-US" sz="2800" dirty="0"/>
              <a:t> </a:t>
            </a:r>
            <a:r>
              <a:rPr lang="en-US" sz="2800" dirty="0" err="1"/>
              <a:t>thủ</a:t>
            </a:r>
            <a:r>
              <a:rPr lang="en-US" sz="2800" dirty="0"/>
              <a:t> </a:t>
            </a:r>
            <a:r>
              <a:rPr lang="en-US" sz="2800" dirty="0" err="1"/>
              <a:t>các</a:t>
            </a:r>
            <a:r>
              <a:rPr lang="en-US" sz="2800" dirty="0"/>
              <a:t> </a:t>
            </a:r>
            <a:r>
              <a:rPr lang="en-US" sz="2800" dirty="0" err="1"/>
              <a:t>quy</a:t>
            </a:r>
            <a:r>
              <a:rPr lang="en-US" sz="2800" dirty="0"/>
              <a:t> </a:t>
            </a:r>
            <a:r>
              <a:rPr lang="en-US" sz="2800" dirty="0" err="1"/>
              <a:t>định</a:t>
            </a:r>
            <a:r>
              <a:rPr lang="en-US" sz="2800" dirty="0"/>
              <a:t> </a:t>
            </a:r>
            <a:r>
              <a:rPr lang="en-US" sz="2800" dirty="0" err="1"/>
              <a:t>về</a:t>
            </a:r>
            <a:r>
              <a:rPr lang="en-US" sz="2800" dirty="0"/>
              <a:t> </a:t>
            </a:r>
            <a:r>
              <a:rPr lang="en-US" sz="2800" dirty="0" err="1"/>
              <a:t>chuyên</a:t>
            </a:r>
            <a:r>
              <a:rPr lang="en-US" sz="2800" dirty="0"/>
              <a:t> </a:t>
            </a:r>
            <a:r>
              <a:rPr lang="en-US" sz="2800" dirty="0" err="1"/>
              <a:t>môn</a:t>
            </a:r>
            <a:r>
              <a:rPr lang="en-US" sz="2800" dirty="0"/>
              <a:t> </a:t>
            </a:r>
            <a:r>
              <a:rPr lang="en-US" sz="2800" dirty="0" err="1"/>
              <a:t>kỹ</a:t>
            </a:r>
            <a:r>
              <a:rPr lang="en-US" sz="2800" dirty="0"/>
              <a:t> </a:t>
            </a:r>
            <a:r>
              <a:rPr lang="en-US" sz="2800" dirty="0" err="1"/>
              <a:t>thuật</a:t>
            </a:r>
            <a:r>
              <a:rPr lang="en-US" sz="2800" dirty="0"/>
              <a:t>.</a:t>
            </a:r>
          </a:p>
        </p:txBody>
      </p:sp>
    </p:spTree>
    <p:extLst>
      <p:ext uri="{BB962C8B-B14F-4D97-AF65-F5344CB8AC3E}">
        <p14:creationId xmlns:p14="http://schemas.microsoft.com/office/powerpoint/2010/main" val="75783409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7374"/>
            <a:ext cx="8991600" cy="6524863"/>
          </a:xfrm>
          <a:prstGeom prst="rect">
            <a:avLst/>
          </a:prstGeom>
        </p:spPr>
        <p:txBody>
          <a:bodyPr wrap="square">
            <a:spAutoFit/>
          </a:bodyPr>
          <a:lstStyle/>
          <a:p>
            <a:pPr algn="ctr"/>
            <a:r>
              <a:rPr lang="en-US" sz="2200" b="1" dirty="0" err="1">
                <a:solidFill>
                  <a:srgbClr val="FF0000"/>
                </a:solidFill>
              </a:rPr>
              <a:t>Truy</a:t>
            </a:r>
            <a:r>
              <a:rPr lang="en-US" sz="2200" b="1" dirty="0">
                <a:solidFill>
                  <a:srgbClr val="FF0000"/>
                </a:solidFill>
              </a:rPr>
              <a:t> </a:t>
            </a:r>
            <a:r>
              <a:rPr lang="en-US" sz="2200" b="1" dirty="0" err="1">
                <a:solidFill>
                  <a:srgbClr val="FF0000"/>
                </a:solidFill>
              </a:rPr>
              <a:t>xuất</a:t>
            </a:r>
            <a:r>
              <a:rPr lang="en-US" sz="2200" b="1" dirty="0">
                <a:solidFill>
                  <a:srgbClr val="FF0000"/>
                </a:solidFill>
              </a:rPr>
              <a:t> </a:t>
            </a:r>
            <a:r>
              <a:rPr lang="en-US" sz="2200" b="1" dirty="0" err="1">
                <a:solidFill>
                  <a:srgbClr val="FF0000"/>
                </a:solidFill>
              </a:rPr>
              <a:t>nguồn</a:t>
            </a:r>
            <a:r>
              <a:rPr lang="en-US" sz="2200" b="1" dirty="0">
                <a:solidFill>
                  <a:srgbClr val="FF0000"/>
                </a:solidFill>
              </a:rPr>
              <a:t> </a:t>
            </a:r>
            <a:r>
              <a:rPr lang="en-US" sz="2200" b="1" dirty="0" err="1">
                <a:solidFill>
                  <a:srgbClr val="FF0000"/>
                </a:solidFill>
              </a:rPr>
              <a:t>gốc</a:t>
            </a:r>
            <a:r>
              <a:rPr lang="en-US" sz="2200" b="1" dirty="0">
                <a:solidFill>
                  <a:srgbClr val="FF0000"/>
                </a:solidFill>
              </a:rPr>
              <a:t> </a:t>
            </a:r>
            <a:r>
              <a:rPr lang="en-US" sz="2200" b="1" dirty="0" err="1">
                <a:solidFill>
                  <a:srgbClr val="FF0000"/>
                </a:solidFill>
              </a:rPr>
              <a:t>thực</a:t>
            </a:r>
            <a:r>
              <a:rPr lang="en-US" sz="2200" b="1" dirty="0">
                <a:solidFill>
                  <a:srgbClr val="FF0000"/>
                </a:solidFill>
              </a:rPr>
              <a:t> </a:t>
            </a:r>
            <a:r>
              <a:rPr lang="en-US" sz="2200" b="1" dirty="0" err="1">
                <a:solidFill>
                  <a:srgbClr val="FF0000"/>
                </a:solidFill>
              </a:rPr>
              <a:t>phẩm</a:t>
            </a:r>
            <a:r>
              <a:rPr lang="en-US" sz="2200" b="1" dirty="0">
                <a:solidFill>
                  <a:srgbClr val="FF0000"/>
                </a:solidFill>
              </a:rPr>
              <a:t> </a:t>
            </a:r>
            <a:endParaRPr lang="en-US" sz="2200" b="1" dirty="0" smtClean="0">
              <a:solidFill>
                <a:srgbClr val="FF0000"/>
              </a:solidFill>
            </a:endParaRPr>
          </a:p>
          <a:p>
            <a:r>
              <a:rPr lang="en-US" sz="2200" dirty="0" smtClean="0"/>
              <a:t>1</a:t>
            </a:r>
            <a:r>
              <a:rPr lang="en-US" sz="2200" dirty="0"/>
              <a:t>. </a:t>
            </a:r>
            <a:r>
              <a:rPr lang="en-US" sz="2200" dirty="0" err="1"/>
              <a:t>Việc</a:t>
            </a:r>
            <a:r>
              <a:rPr lang="en-US" sz="2200" dirty="0"/>
              <a:t> </a:t>
            </a:r>
            <a:r>
              <a:rPr lang="en-US" sz="2200" dirty="0" err="1"/>
              <a:t>truy</a:t>
            </a:r>
            <a:r>
              <a:rPr lang="en-US" sz="2200" dirty="0"/>
              <a:t> </a:t>
            </a:r>
            <a:r>
              <a:rPr lang="en-US" sz="2200" dirty="0" err="1"/>
              <a:t>xuất</a:t>
            </a:r>
            <a:r>
              <a:rPr lang="en-US" sz="2200" dirty="0"/>
              <a:t> </a:t>
            </a:r>
            <a:r>
              <a:rPr lang="en-US" sz="2200" dirty="0" err="1"/>
              <a:t>nguồn</a:t>
            </a:r>
            <a:r>
              <a:rPr lang="en-US" sz="2200" dirty="0"/>
              <a:t> </a:t>
            </a:r>
            <a:r>
              <a:rPr lang="en-US" sz="2200" dirty="0" err="1"/>
              <a:t>gốc</a:t>
            </a:r>
            <a:r>
              <a:rPr lang="en-US" sz="2200" dirty="0"/>
              <a:t> </a:t>
            </a:r>
            <a:r>
              <a:rPr lang="en-US" sz="2200" dirty="0" err="1"/>
              <a:t>thực</a:t>
            </a:r>
            <a:r>
              <a:rPr lang="en-US" sz="2200" dirty="0"/>
              <a:t> </a:t>
            </a:r>
            <a:r>
              <a:rPr lang="en-US" sz="2200" dirty="0" err="1"/>
              <a:t>phẩm</a:t>
            </a:r>
            <a:r>
              <a:rPr lang="en-US" sz="2200" dirty="0"/>
              <a:t> </a:t>
            </a:r>
            <a:r>
              <a:rPr lang="en-US" sz="2200" dirty="0" err="1"/>
              <a:t>đối</a:t>
            </a:r>
            <a:r>
              <a:rPr lang="en-US" sz="2200" dirty="0"/>
              <a:t> </a:t>
            </a:r>
            <a:r>
              <a:rPr lang="en-US" sz="2200" dirty="0" err="1"/>
              <a:t>với</a:t>
            </a:r>
            <a:r>
              <a:rPr lang="en-US" sz="2200" dirty="0"/>
              <a:t> </a:t>
            </a:r>
            <a:r>
              <a:rPr lang="en-US" sz="2200" dirty="0" err="1"/>
              <a:t>thực</a:t>
            </a:r>
            <a:r>
              <a:rPr lang="en-US" sz="2200" dirty="0"/>
              <a:t> </a:t>
            </a:r>
            <a:r>
              <a:rPr lang="en-US" sz="2200" dirty="0" err="1"/>
              <a:t>phẩm</a:t>
            </a:r>
            <a:r>
              <a:rPr lang="en-US" sz="2200" dirty="0"/>
              <a:t> </a:t>
            </a:r>
            <a:r>
              <a:rPr lang="en-US" sz="2200" dirty="0" err="1"/>
              <a:t>không</a:t>
            </a:r>
            <a:r>
              <a:rPr lang="en-US" sz="2200" dirty="0"/>
              <a:t> </a:t>
            </a:r>
            <a:r>
              <a:rPr lang="en-US" sz="2200" dirty="0" err="1"/>
              <a:t>bảo</a:t>
            </a:r>
            <a:r>
              <a:rPr lang="en-US" sz="2200" dirty="0"/>
              <a:t> </a:t>
            </a:r>
            <a:r>
              <a:rPr lang="en-US" sz="2200" dirty="0" err="1"/>
              <a:t>đảm</a:t>
            </a:r>
            <a:r>
              <a:rPr lang="en-US" sz="2200" dirty="0"/>
              <a:t> an </a:t>
            </a:r>
            <a:r>
              <a:rPr lang="en-US" sz="2200" dirty="0" err="1"/>
              <a:t>toàn</a:t>
            </a:r>
            <a:r>
              <a:rPr lang="en-US" sz="2200" dirty="0"/>
              <a:t> do </a:t>
            </a:r>
            <a:r>
              <a:rPr lang="en-US" sz="2200" dirty="0" err="1"/>
              <a:t>tổ</a:t>
            </a:r>
            <a:r>
              <a:rPr lang="en-US" sz="2200" dirty="0"/>
              <a:t> </a:t>
            </a:r>
            <a:r>
              <a:rPr lang="en-US" sz="2200" dirty="0" err="1"/>
              <a:t>chức</a:t>
            </a:r>
            <a:r>
              <a:rPr lang="en-US" sz="2200" dirty="0"/>
              <a:t>, </a:t>
            </a:r>
            <a:r>
              <a:rPr lang="en-US" sz="2200" dirty="0" err="1"/>
              <a:t>cá</a:t>
            </a:r>
            <a:r>
              <a:rPr lang="en-US" sz="2200" dirty="0"/>
              <a:t> </a:t>
            </a:r>
            <a:r>
              <a:rPr lang="en-US" sz="2200" dirty="0" err="1"/>
              <a:t>nhân</a:t>
            </a:r>
            <a:r>
              <a:rPr lang="en-US" sz="2200" dirty="0"/>
              <a:t> </a:t>
            </a:r>
            <a:r>
              <a:rPr lang="en-US" sz="2200" dirty="0" err="1"/>
              <a:t>sản</a:t>
            </a:r>
            <a:r>
              <a:rPr lang="en-US" sz="2200" dirty="0"/>
              <a:t> </a:t>
            </a:r>
            <a:r>
              <a:rPr lang="en-US" sz="2200" dirty="0" err="1"/>
              <a:t>xuất</a:t>
            </a:r>
            <a:r>
              <a:rPr lang="en-US" sz="2200" dirty="0"/>
              <a:t>, </a:t>
            </a:r>
            <a:r>
              <a:rPr lang="en-US" sz="2200" dirty="0" err="1"/>
              <a:t>kinh</a:t>
            </a:r>
            <a:r>
              <a:rPr lang="en-US" sz="2200" dirty="0"/>
              <a:t> </a:t>
            </a:r>
            <a:r>
              <a:rPr lang="en-US" sz="2200" dirty="0" err="1"/>
              <a:t>doanh</a:t>
            </a:r>
            <a:r>
              <a:rPr lang="en-US" sz="2200" dirty="0"/>
              <a:t> </a:t>
            </a:r>
            <a:r>
              <a:rPr lang="en-US" sz="2200" dirty="0" err="1"/>
              <a:t>thực</a:t>
            </a:r>
            <a:r>
              <a:rPr lang="en-US" sz="2200" dirty="0"/>
              <a:t> </a:t>
            </a:r>
            <a:r>
              <a:rPr lang="en-US" sz="2200" dirty="0" err="1"/>
              <a:t>phẩm</a:t>
            </a:r>
            <a:r>
              <a:rPr lang="en-US" sz="2200" dirty="0"/>
              <a:t> </a:t>
            </a:r>
            <a:r>
              <a:rPr lang="en-US" sz="2200" dirty="0" err="1"/>
              <a:t>thực</a:t>
            </a:r>
            <a:r>
              <a:rPr lang="en-US" sz="2200" dirty="0"/>
              <a:t> </a:t>
            </a:r>
            <a:r>
              <a:rPr lang="en-US" sz="2200" dirty="0" err="1"/>
              <a:t>hiện</a:t>
            </a:r>
            <a:r>
              <a:rPr lang="en-US" sz="2200" dirty="0"/>
              <a:t> </a:t>
            </a:r>
            <a:r>
              <a:rPr lang="en-US" sz="2200" dirty="0" err="1"/>
              <a:t>trong</a:t>
            </a:r>
            <a:r>
              <a:rPr lang="en-US" sz="2200" dirty="0"/>
              <a:t> </a:t>
            </a:r>
            <a:r>
              <a:rPr lang="en-US" sz="2200" dirty="0" err="1"/>
              <a:t>các</a:t>
            </a:r>
            <a:r>
              <a:rPr lang="en-US" sz="2200" dirty="0"/>
              <a:t> </a:t>
            </a:r>
            <a:r>
              <a:rPr lang="en-US" sz="2200" dirty="0" err="1"/>
              <a:t>trường</a:t>
            </a:r>
            <a:r>
              <a:rPr lang="en-US" sz="2200" dirty="0"/>
              <a:t> </a:t>
            </a:r>
            <a:r>
              <a:rPr lang="en-US" sz="2200" dirty="0" err="1"/>
              <a:t>hợp</a:t>
            </a:r>
            <a:r>
              <a:rPr lang="en-US" sz="2200" dirty="0"/>
              <a:t> </a:t>
            </a:r>
            <a:r>
              <a:rPr lang="en-US" sz="2200" dirty="0" err="1"/>
              <a:t>sau</a:t>
            </a:r>
            <a:r>
              <a:rPr lang="en-US" sz="2200" dirty="0"/>
              <a:t> </a:t>
            </a:r>
            <a:r>
              <a:rPr lang="en-US" sz="2200" dirty="0" err="1"/>
              <a:t>đây</a:t>
            </a:r>
            <a:r>
              <a:rPr lang="en-US" sz="2200" dirty="0"/>
              <a:t>:</a:t>
            </a:r>
          </a:p>
          <a:p>
            <a:r>
              <a:rPr lang="en-US" sz="2200" dirty="0"/>
              <a:t>a) </a:t>
            </a:r>
            <a:r>
              <a:rPr lang="en-US" sz="2200" dirty="0" err="1"/>
              <a:t>Khi</a:t>
            </a:r>
            <a:r>
              <a:rPr lang="en-US" sz="2200" dirty="0"/>
              <a:t> </a:t>
            </a:r>
            <a:r>
              <a:rPr lang="en-US" sz="2200" dirty="0" err="1">
                <a:solidFill>
                  <a:srgbClr val="FF0000"/>
                </a:solidFill>
              </a:rPr>
              <a:t>cơ</a:t>
            </a:r>
            <a:r>
              <a:rPr lang="en-US" sz="2200" dirty="0">
                <a:solidFill>
                  <a:srgbClr val="FF0000"/>
                </a:solidFill>
              </a:rPr>
              <a:t> </a:t>
            </a:r>
            <a:r>
              <a:rPr lang="en-US" sz="2200" dirty="0" err="1">
                <a:solidFill>
                  <a:srgbClr val="FF0000"/>
                </a:solidFill>
              </a:rPr>
              <a:t>quan</a:t>
            </a:r>
            <a:r>
              <a:rPr lang="en-US" sz="2200" dirty="0">
                <a:solidFill>
                  <a:srgbClr val="FF0000"/>
                </a:solidFill>
              </a:rPr>
              <a:t> </a:t>
            </a:r>
            <a:r>
              <a:rPr lang="en-US" sz="2200" dirty="0" err="1">
                <a:solidFill>
                  <a:srgbClr val="FF0000"/>
                </a:solidFill>
              </a:rPr>
              <a:t>nhà</a:t>
            </a:r>
            <a:r>
              <a:rPr lang="en-US" sz="2200" dirty="0">
                <a:solidFill>
                  <a:srgbClr val="FF0000"/>
                </a:solidFill>
              </a:rPr>
              <a:t> </a:t>
            </a:r>
            <a:r>
              <a:rPr lang="en-US" sz="2200" dirty="0" err="1">
                <a:solidFill>
                  <a:srgbClr val="FF0000"/>
                </a:solidFill>
              </a:rPr>
              <a:t>nước</a:t>
            </a:r>
            <a:r>
              <a:rPr lang="en-US" sz="2200" dirty="0">
                <a:solidFill>
                  <a:srgbClr val="FF0000"/>
                </a:solidFill>
              </a:rPr>
              <a:t> </a:t>
            </a:r>
            <a:r>
              <a:rPr lang="en-US" sz="2200" dirty="0" err="1"/>
              <a:t>có</a:t>
            </a:r>
            <a:r>
              <a:rPr lang="en-US" sz="2200" dirty="0"/>
              <a:t> </a:t>
            </a:r>
            <a:r>
              <a:rPr lang="en-US" sz="2200" dirty="0" err="1"/>
              <a:t>thẩm</a:t>
            </a:r>
            <a:r>
              <a:rPr lang="en-US" sz="2200" dirty="0"/>
              <a:t> </a:t>
            </a:r>
            <a:r>
              <a:rPr lang="en-US" sz="2200" dirty="0" err="1"/>
              <a:t>quyền</a:t>
            </a:r>
            <a:r>
              <a:rPr lang="en-US" sz="2200" dirty="0"/>
              <a:t> </a:t>
            </a:r>
            <a:r>
              <a:rPr lang="en-US" sz="2200" dirty="0" err="1"/>
              <a:t>yêu</a:t>
            </a:r>
            <a:r>
              <a:rPr lang="en-US" sz="2200" dirty="0"/>
              <a:t> </a:t>
            </a:r>
            <a:r>
              <a:rPr lang="en-US" sz="2200" dirty="0" err="1"/>
              <a:t>cầu</a:t>
            </a:r>
            <a:r>
              <a:rPr lang="en-US" sz="2200" dirty="0"/>
              <a:t>;</a:t>
            </a:r>
          </a:p>
          <a:p>
            <a:r>
              <a:rPr lang="en-US" sz="2200" dirty="0"/>
              <a:t>b) </a:t>
            </a:r>
            <a:r>
              <a:rPr lang="en-US" sz="2200" dirty="0" err="1"/>
              <a:t>Khi</a:t>
            </a:r>
            <a:r>
              <a:rPr lang="en-US" sz="2200" dirty="0"/>
              <a:t> </a:t>
            </a:r>
            <a:r>
              <a:rPr lang="en-US" sz="2200" dirty="0" err="1"/>
              <a:t>phát</a:t>
            </a:r>
            <a:r>
              <a:rPr lang="en-US" sz="2200" dirty="0"/>
              <a:t> </a:t>
            </a:r>
            <a:r>
              <a:rPr lang="en-US" sz="2200" dirty="0" err="1"/>
              <a:t>hiện</a:t>
            </a:r>
            <a:r>
              <a:rPr lang="en-US" sz="2200" dirty="0"/>
              <a:t> </a:t>
            </a:r>
            <a:r>
              <a:rPr lang="en-US" sz="2200" dirty="0" err="1"/>
              <a:t>thực</a:t>
            </a:r>
            <a:r>
              <a:rPr lang="en-US" sz="2200" dirty="0"/>
              <a:t> </a:t>
            </a:r>
            <a:r>
              <a:rPr lang="en-US" sz="2200" dirty="0" err="1"/>
              <a:t>phẩm</a:t>
            </a:r>
            <a:r>
              <a:rPr lang="en-US" sz="2200" dirty="0"/>
              <a:t> do </a:t>
            </a:r>
            <a:r>
              <a:rPr lang="en-US" sz="2200" dirty="0" err="1"/>
              <a:t>mình</a:t>
            </a:r>
            <a:r>
              <a:rPr lang="en-US" sz="2200" dirty="0"/>
              <a:t> </a:t>
            </a:r>
            <a:r>
              <a:rPr lang="en-US" sz="2200" dirty="0" err="1"/>
              <a:t>sản</a:t>
            </a:r>
            <a:r>
              <a:rPr lang="en-US" sz="2200" dirty="0"/>
              <a:t> </a:t>
            </a:r>
            <a:r>
              <a:rPr lang="en-US" sz="2200" dirty="0" err="1"/>
              <a:t>xuất</a:t>
            </a:r>
            <a:r>
              <a:rPr lang="en-US" sz="2200" dirty="0"/>
              <a:t>, </a:t>
            </a:r>
            <a:r>
              <a:rPr lang="en-US" sz="2200" dirty="0" err="1"/>
              <a:t>kinh</a:t>
            </a:r>
            <a:r>
              <a:rPr lang="en-US" sz="2200" dirty="0"/>
              <a:t> </a:t>
            </a:r>
            <a:r>
              <a:rPr lang="en-US" sz="2200" dirty="0" err="1"/>
              <a:t>doanh</a:t>
            </a:r>
            <a:r>
              <a:rPr lang="en-US" sz="2200" dirty="0"/>
              <a:t> </a:t>
            </a:r>
            <a:r>
              <a:rPr lang="en-US" sz="2200" dirty="0" err="1"/>
              <a:t>không</a:t>
            </a:r>
            <a:r>
              <a:rPr lang="en-US" sz="2200" dirty="0"/>
              <a:t> </a:t>
            </a:r>
            <a:r>
              <a:rPr lang="en-US" sz="2200" dirty="0" err="1"/>
              <a:t>bảo</a:t>
            </a:r>
            <a:r>
              <a:rPr lang="en-US" sz="2200" dirty="0"/>
              <a:t> </a:t>
            </a:r>
            <a:r>
              <a:rPr lang="en-US" sz="2200" dirty="0" err="1"/>
              <a:t>đảm</a:t>
            </a:r>
            <a:r>
              <a:rPr lang="en-US" sz="2200" dirty="0"/>
              <a:t> an </a:t>
            </a:r>
            <a:r>
              <a:rPr lang="en-US" sz="2200" dirty="0" err="1"/>
              <a:t>toàn</a:t>
            </a:r>
            <a:r>
              <a:rPr lang="en-US" sz="2200" dirty="0"/>
              <a:t>.</a:t>
            </a:r>
          </a:p>
          <a:p>
            <a:r>
              <a:rPr lang="en-US" sz="2200" dirty="0"/>
              <a:t>2. </a:t>
            </a:r>
            <a:r>
              <a:rPr lang="en-US" sz="2200" dirty="0" err="1"/>
              <a:t>Tổ</a:t>
            </a:r>
            <a:r>
              <a:rPr lang="en-US" sz="2200" dirty="0"/>
              <a:t> </a:t>
            </a:r>
            <a:r>
              <a:rPr lang="en-US" sz="2200" dirty="0" err="1"/>
              <a:t>chức</a:t>
            </a:r>
            <a:r>
              <a:rPr lang="en-US" sz="2200" dirty="0"/>
              <a:t>, </a:t>
            </a:r>
            <a:r>
              <a:rPr lang="en-US" sz="2200" dirty="0" err="1"/>
              <a:t>cá</a:t>
            </a:r>
            <a:r>
              <a:rPr lang="en-US" sz="2200" dirty="0"/>
              <a:t> </a:t>
            </a:r>
            <a:r>
              <a:rPr lang="en-US" sz="2200" dirty="0" err="1"/>
              <a:t>nhân</a:t>
            </a:r>
            <a:r>
              <a:rPr lang="en-US" sz="2200" dirty="0"/>
              <a:t> </a:t>
            </a:r>
            <a:r>
              <a:rPr lang="en-US" sz="2200" dirty="0" err="1"/>
              <a:t>sản</a:t>
            </a:r>
            <a:r>
              <a:rPr lang="en-US" sz="2200" dirty="0"/>
              <a:t> </a:t>
            </a:r>
            <a:r>
              <a:rPr lang="en-US" sz="2200" dirty="0" err="1"/>
              <a:t>xuất</a:t>
            </a:r>
            <a:r>
              <a:rPr lang="en-US" sz="2200" dirty="0"/>
              <a:t>, </a:t>
            </a:r>
            <a:r>
              <a:rPr lang="en-US" sz="2200" dirty="0" err="1"/>
              <a:t>kinh</a:t>
            </a:r>
            <a:r>
              <a:rPr lang="en-US" sz="2200" dirty="0"/>
              <a:t> </a:t>
            </a:r>
            <a:r>
              <a:rPr lang="en-US" sz="2200" dirty="0" err="1"/>
              <a:t>doanh</a:t>
            </a:r>
            <a:r>
              <a:rPr lang="en-US" sz="2200" dirty="0"/>
              <a:t> </a:t>
            </a:r>
            <a:r>
              <a:rPr lang="en-US" sz="2200" dirty="0" err="1"/>
              <a:t>thực</a:t>
            </a:r>
            <a:r>
              <a:rPr lang="en-US" sz="2200" dirty="0"/>
              <a:t> </a:t>
            </a:r>
            <a:r>
              <a:rPr lang="en-US" sz="2200" dirty="0" err="1"/>
              <a:t>phẩm</a:t>
            </a:r>
            <a:r>
              <a:rPr lang="en-US" sz="2200" dirty="0"/>
              <a:t> </a:t>
            </a:r>
            <a:r>
              <a:rPr lang="en-US" sz="2200" dirty="0" err="1"/>
              <a:t>thực</a:t>
            </a:r>
            <a:r>
              <a:rPr lang="en-US" sz="2200" dirty="0"/>
              <a:t> </a:t>
            </a:r>
            <a:r>
              <a:rPr lang="en-US" sz="2200" dirty="0" err="1"/>
              <a:t>hiện</a:t>
            </a:r>
            <a:r>
              <a:rPr lang="en-US" sz="2200" dirty="0"/>
              <a:t> </a:t>
            </a:r>
            <a:r>
              <a:rPr lang="en-US" sz="2200" dirty="0" err="1"/>
              <a:t>việc</a:t>
            </a:r>
            <a:r>
              <a:rPr lang="en-US" sz="2200" dirty="0"/>
              <a:t> </a:t>
            </a:r>
            <a:r>
              <a:rPr lang="en-US" sz="2200" dirty="0" err="1"/>
              <a:t>truy</a:t>
            </a:r>
            <a:r>
              <a:rPr lang="en-US" sz="2200" dirty="0"/>
              <a:t> </a:t>
            </a:r>
            <a:r>
              <a:rPr lang="en-US" sz="2200" dirty="0" err="1"/>
              <a:t>xuất</a:t>
            </a:r>
            <a:r>
              <a:rPr lang="en-US" sz="2200" dirty="0"/>
              <a:t> </a:t>
            </a:r>
            <a:r>
              <a:rPr lang="en-US" sz="2200" dirty="0" err="1"/>
              <a:t>nguồn</a:t>
            </a:r>
            <a:r>
              <a:rPr lang="en-US" sz="2200" dirty="0"/>
              <a:t> </a:t>
            </a:r>
            <a:r>
              <a:rPr lang="en-US" sz="2200" dirty="0" err="1"/>
              <a:t>gốc</a:t>
            </a:r>
            <a:r>
              <a:rPr lang="en-US" sz="2200" dirty="0"/>
              <a:t> </a:t>
            </a:r>
            <a:r>
              <a:rPr lang="en-US" sz="2200" dirty="0" err="1"/>
              <a:t>thực</a:t>
            </a:r>
            <a:r>
              <a:rPr lang="en-US" sz="2200" dirty="0"/>
              <a:t> </a:t>
            </a:r>
            <a:r>
              <a:rPr lang="en-US" sz="2200" dirty="0" err="1"/>
              <a:t>phẩm</a:t>
            </a:r>
            <a:r>
              <a:rPr lang="en-US" sz="2200" dirty="0"/>
              <a:t> </a:t>
            </a:r>
            <a:r>
              <a:rPr lang="en-US" sz="2200" dirty="0" err="1"/>
              <a:t>đối</a:t>
            </a:r>
            <a:r>
              <a:rPr lang="en-US" sz="2200" dirty="0"/>
              <a:t> </a:t>
            </a:r>
            <a:r>
              <a:rPr lang="en-US" sz="2200" dirty="0" err="1"/>
              <a:t>với</a:t>
            </a:r>
            <a:r>
              <a:rPr lang="en-US" sz="2200" dirty="0"/>
              <a:t> </a:t>
            </a:r>
            <a:r>
              <a:rPr lang="en-US" sz="2200" dirty="0" err="1"/>
              <a:t>thực</a:t>
            </a:r>
            <a:r>
              <a:rPr lang="en-US" sz="2200" dirty="0"/>
              <a:t> </a:t>
            </a:r>
            <a:r>
              <a:rPr lang="en-US" sz="2200" dirty="0" err="1"/>
              <a:t>phẩm</a:t>
            </a:r>
            <a:r>
              <a:rPr lang="en-US" sz="2200" dirty="0"/>
              <a:t> </a:t>
            </a:r>
            <a:r>
              <a:rPr lang="en-US" sz="2200" dirty="0" err="1"/>
              <a:t>không</a:t>
            </a:r>
            <a:r>
              <a:rPr lang="en-US" sz="2200" dirty="0"/>
              <a:t> </a:t>
            </a:r>
            <a:r>
              <a:rPr lang="en-US" sz="2200" dirty="0" err="1"/>
              <a:t>bảo</a:t>
            </a:r>
            <a:r>
              <a:rPr lang="en-US" sz="2200" dirty="0"/>
              <a:t> </a:t>
            </a:r>
            <a:r>
              <a:rPr lang="en-US" sz="2200" dirty="0" err="1"/>
              <a:t>đảm</a:t>
            </a:r>
            <a:r>
              <a:rPr lang="en-US" sz="2200" dirty="0"/>
              <a:t> an </a:t>
            </a:r>
            <a:r>
              <a:rPr lang="en-US" sz="2200" dirty="0" err="1"/>
              <a:t>toàn</a:t>
            </a:r>
            <a:r>
              <a:rPr lang="en-US" sz="2200" dirty="0"/>
              <a:t> </a:t>
            </a:r>
            <a:r>
              <a:rPr lang="en-US" sz="2200" dirty="0" err="1"/>
              <a:t>phải</a:t>
            </a:r>
            <a:r>
              <a:rPr lang="en-US" sz="2200" dirty="0"/>
              <a:t> </a:t>
            </a:r>
            <a:r>
              <a:rPr lang="en-US" sz="2200" dirty="0" err="1"/>
              <a:t>thực</a:t>
            </a:r>
            <a:r>
              <a:rPr lang="en-US" sz="2200" dirty="0"/>
              <a:t> </a:t>
            </a:r>
            <a:r>
              <a:rPr lang="en-US" sz="2200" dirty="0" err="1"/>
              <a:t>hiện</a:t>
            </a:r>
            <a:r>
              <a:rPr lang="en-US" sz="2200" dirty="0"/>
              <a:t> </a:t>
            </a:r>
            <a:r>
              <a:rPr lang="en-US" sz="2200" dirty="0" err="1"/>
              <a:t>các</a:t>
            </a:r>
            <a:r>
              <a:rPr lang="en-US" sz="2200" dirty="0"/>
              <a:t> </a:t>
            </a:r>
            <a:r>
              <a:rPr lang="en-US" sz="2200" dirty="0" err="1"/>
              <a:t>việc</a:t>
            </a:r>
            <a:r>
              <a:rPr lang="en-US" sz="2200" dirty="0"/>
              <a:t> </a:t>
            </a:r>
            <a:r>
              <a:rPr lang="en-US" sz="2200" dirty="0" err="1"/>
              <a:t>sau</a:t>
            </a:r>
            <a:r>
              <a:rPr lang="en-US" sz="2200" dirty="0"/>
              <a:t> </a:t>
            </a:r>
            <a:r>
              <a:rPr lang="en-US" sz="2200" dirty="0" err="1"/>
              <a:t>đây</a:t>
            </a:r>
            <a:r>
              <a:rPr lang="en-US" sz="2200" dirty="0"/>
              <a:t>:</a:t>
            </a:r>
          </a:p>
          <a:p>
            <a:r>
              <a:rPr lang="en-US" sz="2200" dirty="0"/>
              <a:t>a) </a:t>
            </a:r>
            <a:r>
              <a:rPr lang="en-US" sz="2200" dirty="0" err="1"/>
              <a:t>Xác</a:t>
            </a:r>
            <a:r>
              <a:rPr lang="en-US" sz="2200" dirty="0"/>
              <a:t> </a:t>
            </a:r>
            <a:r>
              <a:rPr lang="en-US" sz="2200" dirty="0" err="1"/>
              <a:t>định</a:t>
            </a:r>
            <a:r>
              <a:rPr lang="en-US" sz="2200" dirty="0"/>
              <a:t>, </a:t>
            </a:r>
            <a:r>
              <a:rPr lang="en-US" sz="2200" dirty="0" err="1"/>
              <a:t>thông</a:t>
            </a:r>
            <a:r>
              <a:rPr lang="en-US" sz="2200" dirty="0"/>
              <a:t> </a:t>
            </a:r>
            <a:r>
              <a:rPr lang="en-US" sz="2200" dirty="0" err="1"/>
              <a:t>báo</a:t>
            </a:r>
            <a:r>
              <a:rPr lang="en-US" sz="2200" dirty="0"/>
              <a:t> </a:t>
            </a:r>
            <a:r>
              <a:rPr lang="en-US" sz="2200" dirty="0" err="1"/>
              <a:t>lô</a:t>
            </a:r>
            <a:r>
              <a:rPr lang="en-US" sz="2200" dirty="0"/>
              <a:t> </a:t>
            </a:r>
            <a:r>
              <a:rPr lang="en-US" sz="2200" dirty="0" err="1"/>
              <a:t>sản</a:t>
            </a:r>
            <a:r>
              <a:rPr lang="en-US" sz="2200" dirty="0"/>
              <a:t> </a:t>
            </a:r>
            <a:r>
              <a:rPr lang="en-US" sz="2200" dirty="0" err="1"/>
              <a:t>phẩm</a:t>
            </a:r>
            <a:r>
              <a:rPr lang="en-US" sz="2200" dirty="0"/>
              <a:t> </a:t>
            </a:r>
            <a:r>
              <a:rPr lang="en-US" sz="2200" dirty="0" err="1"/>
              <a:t>thực</a:t>
            </a:r>
            <a:r>
              <a:rPr lang="en-US" sz="2200" dirty="0"/>
              <a:t> </a:t>
            </a:r>
            <a:r>
              <a:rPr lang="en-US" sz="2200" dirty="0" err="1"/>
              <a:t>phẩm</a:t>
            </a:r>
            <a:r>
              <a:rPr lang="en-US" sz="2200" dirty="0"/>
              <a:t> </a:t>
            </a:r>
            <a:r>
              <a:rPr lang="en-US" sz="2200" dirty="0" err="1"/>
              <a:t>không</a:t>
            </a:r>
            <a:r>
              <a:rPr lang="en-US" sz="2200" dirty="0"/>
              <a:t> </a:t>
            </a:r>
            <a:r>
              <a:rPr lang="en-US" sz="2200" dirty="0" err="1"/>
              <a:t>bảo</a:t>
            </a:r>
            <a:r>
              <a:rPr lang="en-US" sz="2200" dirty="0"/>
              <a:t> </a:t>
            </a:r>
            <a:r>
              <a:rPr lang="en-US" sz="2200" dirty="0" err="1"/>
              <a:t>đảm</a:t>
            </a:r>
            <a:r>
              <a:rPr lang="en-US" sz="2200" dirty="0"/>
              <a:t> an </a:t>
            </a:r>
            <a:r>
              <a:rPr lang="en-US" sz="2200" dirty="0" err="1"/>
              <a:t>toàn</a:t>
            </a:r>
            <a:r>
              <a:rPr lang="en-US" sz="2200" dirty="0"/>
              <a:t>;</a:t>
            </a:r>
          </a:p>
          <a:p>
            <a:r>
              <a:rPr lang="en-US" sz="2200" dirty="0"/>
              <a:t>b) </a:t>
            </a:r>
            <a:r>
              <a:rPr lang="en-US" sz="2200" dirty="0" err="1"/>
              <a:t>Yêu</a:t>
            </a:r>
            <a:r>
              <a:rPr lang="en-US" sz="2200" dirty="0"/>
              <a:t> </a:t>
            </a:r>
            <a:r>
              <a:rPr lang="en-US" sz="2200" dirty="0" err="1"/>
              <a:t>cầu</a:t>
            </a:r>
            <a:r>
              <a:rPr lang="en-US" sz="2200" dirty="0"/>
              <a:t> </a:t>
            </a:r>
            <a:r>
              <a:rPr lang="en-US" sz="2200" dirty="0" err="1"/>
              <a:t>các</a:t>
            </a:r>
            <a:r>
              <a:rPr lang="en-US" sz="2200" dirty="0"/>
              <a:t> </a:t>
            </a:r>
            <a:r>
              <a:rPr lang="en-US" sz="2200" dirty="0" err="1"/>
              <a:t>đại</a:t>
            </a:r>
            <a:r>
              <a:rPr lang="en-US" sz="2200" dirty="0"/>
              <a:t> </a:t>
            </a:r>
            <a:r>
              <a:rPr lang="en-US" sz="2200" dirty="0" err="1"/>
              <a:t>lý</a:t>
            </a:r>
            <a:r>
              <a:rPr lang="en-US" sz="2200" dirty="0"/>
              <a:t> </a:t>
            </a:r>
            <a:r>
              <a:rPr lang="en-US" sz="2200" dirty="0" err="1"/>
              <a:t>kinh</a:t>
            </a:r>
            <a:r>
              <a:rPr lang="en-US" sz="2200" dirty="0"/>
              <a:t> </a:t>
            </a:r>
            <a:r>
              <a:rPr lang="en-US" sz="2200" dirty="0" err="1"/>
              <a:t>doanh</a:t>
            </a:r>
            <a:r>
              <a:rPr lang="en-US" sz="2200" dirty="0"/>
              <a:t> </a:t>
            </a:r>
            <a:r>
              <a:rPr lang="en-US" sz="2200" dirty="0" err="1"/>
              <a:t>thực</a:t>
            </a:r>
            <a:r>
              <a:rPr lang="en-US" sz="2200" dirty="0"/>
              <a:t> </a:t>
            </a:r>
            <a:r>
              <a:rPr lang="en-US" sz="2200" dirty="0" err="1"/>
              <a:t>phẩm</a:t>
            </a:r>
            <a:r>
              <a:rPr lang="en-US" sz="2200" dirty="0"/>
              <a:t> </a:t>
            </a:r>
            <a:r>
              <a:rPr lang="en-US" sz="2200" dirty="0" err="1"/>
              <a:t>báo</a:t>
            </a:r>
            <a:r>
              <a:rPr lang="en-US" sz="2200" dirty="0"/>
              <a:t> </a:t>
            </a:r>
            <a:r>
              <a:rPr lang="en-US" sz="2200" dirty="0" err="1"/>
              <a:t>cáo</a:t>
            </a:r>
            <a:r>
              <a:rPr lang="en-US" sz="2200" dirty="0"/>
              <a:t> </a:t>
            </a:r>
            <a:r>
              <a:rPr lang="en-US" sz="2200" dirty="0" err="1"/>
              <a:t>số</a:t>
            </a:r>
            <a:r>
              <a:rPr lang="en-US" sz="2200" dirty="0"/>
              <a:t> </a:t>
            </a:r>
            <a:r>
              <a:rPr lang="en-US" sz="2200" dirty="0" err="1"/>
              <a:t>lượng</a:t>
            </a:r>
            <a:r>
              <a:rPr lang="en-US" sz="2200" dirty="0"/>
              <a:t> </a:t>
            </a:r>
            <a:r>
              <a:rPr lang="en-US" sz="2200" dirty="0" err="1"/>
              <a:t>sản</a:t>
            </a:r>
            <a:r>
              <a:rPr lang="en-US" sz="2200" dirty="0"/>
              <a:t> </a:t>
            </a:r>
            <a:r>
              <a:rPr lang="en-US" sz="2200" dirty="0" err="1"/>
              <a:t>phẩm</a:t>
            </a:r>
            <a:r>
              <a:rPr lang="en-US" sz="2200" dirty="0"/>
              <a:t> </a:t>
            </a:r>
            <a:r>
              <a:rPr lang="en-US" sz="2200" dirty="0" err="1"/>
              <a:t>của</a:t>
            </a:r>
            <a:r>
              <a:rPr lang="en-US" sz="2200" dirty="0"/>
              <a:t> </a:t>
            </a:r>
            <a:r>
              <a:rPr lang="en-US" sz="2200" dirty="0" err="1"/>
              <a:t>lô</a:t>
            </a:r>
            <a:r>
              <a:rPr lang="en-US" sz="2200" dirty="0"/>
              <a:t> </a:t>
            </a:r>
            <a:r>
              <a:rPr lang="en-US" sz="2200" dirty="0" err="1"/>
              <a:t>sản</a:t>
            </a:r>
            <a:r>
              <a:rPr lang="en-US" sz="2200" dirty="0"/>
              <a:t> </a:t>
            </a:r>
            <a:r>
              <a:rPr lang="en-US" sz="2200" dirty="0" err="1"/>
              <a:t>phẩm</a:t>
            </a:r>
            <a:r>
              <a:rPr lang="en-US" sz="2200" dirty="0"/>
              <a:t> </a:t>
            </a:r>
            <a:r>
              <a:rPr lang="en-US" sz="2200" dirty="0" err="1"/>
              <a:t>thực</a:t>
            </a:r>
            <a:r>
              <a:rPr lang="en-US" sz="2200" dirty="0"/>
              <a:t> </a:t>
            </a:r>
            <a:r>
              <a:rPr lang="en-US" sz="2200" dirty="0" err="1"/>
              <a:t>phẩm</a:t>
            </a:r>
            <a:r>
              <a:rPr lang="en-US" sz="2200" dirty="0"/>
              <a:t> </a:t>
            </a:r>
            <a:r>
              <a:rPr lang="en-US" sz="2200" dirty="0" err="1"/>
              <a:t>không</a:t>
            </a:r>
            <a:r>
              <a:rPr lang="en-US" sz="2200" dirty="0"/>
              <a:t> </a:t>
            </a:r>
            <a:r>
              <a:rPr lang="en-US" sz="2200" dirty="0" err="1"/>
              <a:t>bảo</a:t>
            </a:r>
            <a:r>
              <a:rPr lang="en-US" sz="2200" dirty="0"/>
              <a:t> </a:t>
            </a:r>
            <a:r>
              <a:rPr lang="en-US" sz="2200" dirty="0" err="1"/>
              <a:t>đảm</a:t>
            </a:r>
            <a:r>
              <a:rPr lang="en-US" sz="2200" dirty="0"/>
              <a:t> an </a:t>
            </a:r>
            <a:r>
              <a:rPr lang="en-US" sz="2200" dirty="0" err="1"/>
              <a:t>toàn</a:t>
            </a:r>
            <a:r>
              <a:rPr lang="en-US" sz="2200" dirty="0"/>
              <a:t>, </a:t>
            </a:r>
            <a:r>
              <a:rPr lang="en-US" sz="2200" dirty="0" err="1"/>
              <a:t>tồn</a:t>
            </a:r>
            <a:r>
              <a:rPr lang="en-US" sz="2200" dirty="0"/>
              <a:t> </a:t>
            </a:r>
            <a:r>
              <a:rPr lang="en-US" sz="2200" dirty="0" err="1"/>
              <a:t>kho</a:t>
            </a:r>
            <a:r>
              <a:rPr lang="en-US" sz="2200" dirty="0"/>
              <a:t> </a:t>
            </a:r>
            <a:r>
              <a:rPr lang="en-US" sz="2200" dirty="0" err="1"/>
              <a:t>thực</a:t>
            </a:r>
            <a:r>
              <a:rPr lang="en-US" sz="2200" dirty="0"/>
              <a:t> </a:t>
            </a:r>
            <a:r>
              <a:rPr lang="en-US" sz="2200" dirty="0" err="1"/>
              <a:t>tế</a:t>
            </a:r>
            <a:r>
              <a:rPr lang="en-US" sz="2200" dirty="0"/>
              <a:t> </a:t>
            </a:r>
            <a:r>
              <a:rPr lang="en-US" sz="2200" dirty="0" err="1"/>
              <a:t>và</a:t>
            </a:r>
            <a:r>
              <a:rPr lang="en-US" sz="2200" dirty="0"/>
              <a:t> </a:t>
            </a:r>
            <a:r>
              <a:rPr lang="en-US" sz="2200" dirty="0" err="1"/>
              <a:t>đang</a:t>
            </a:r>
            <a:r>
              <a:rPr lang="en-US" sz="2200" dirty="0"/>
              <a:t> </a:t>
            </a:r>
            <a:r>
              <a:rPr lang="en-US" sz="2200" dirty="0" err="1"/>
              <a:t>lưu</a:t>
            </a:r>
            <a:r>
              <a:rPr lang="en-US" sz="2200" dirty="0"/>
              <a:t> </a:t>
            </a:r>
            <a:r>
              <a:rPr lang="en-US" sz="2200" dirty="0" err="1"/>
              <a:t>thông</a:t>
            </a:r>
            <a:r>
              <a:rPr lang="en-US" sz="2200" dirty="0"/>
              <a:t> </a:t>
            </a:r>
            <a:r>
              <a:rPr lang="en-US" sz="2200" dirty="0" err="1"/>
              <a:t>trên</a:t>
            </a:r>
            <a:r>
              <a:rPr lang="en-US" sz="2200" dirty="0"/>
              <a:t> </a:t>
            </a:r>
            <a:r>
              <a:rPr lang="en-US" sz="2200" dirty="0" err="1"/>
              <a:t>thị</a:t>
            </a:r>
            <a:r>
              <a:rPr lang="en-US" sz="2200" dirty="0"/>
              <a:t> </a:t>
            </a:r>
            <a:r>
              <a:rPr lang="en-US" sz="2200" dirty="0" err="1"/>
              <a:t>trường</a:t>
            </a:r>
            <a:r>
              <a:rPr lang="en-US" sz="2200" dirty="0"/>
              <a:t>;</a:t>
            </a:r>
          </a:p>
          <a:p>
            <a:r>
              <a:rPr lang="en-US" sz="2200" dirty="0"/>
              <a:t>c) </a:t>
            </a:r>
            <a:r>
              <a:rPr lang="en-US" sz="2200" dirty="0" err="1"/>
              <a:t>Tổng</a:t>
            </a:r>
            <a:r>
              <a:rPr lang="en-US" sz="2200" dirty="0"/>
              <a:t> </a:t>
            </a:r>
            <a:r>
              <a:rPr lang="en-US" sz="2200" dirty="0" err="1"/>
              <a:t>hợp</a:t>
            </a:r>
            <a:r>
              <a:rPr lang="en-US" sz="2200" dirty="0"/>
              <a:t>, </a:t>
            </a:r>
            <a:r>
              <a:rPr lang="en-US" sz="2200" dirty="0" err="1">
                <a:solidFill>
                  <a:srgbClr val="FF0000"/>
                </a:solidFill>
              </a:rPr>
              <a:t>báo</a:t>
            </a:r>
            <a:r>
              <a:rPr lang="en-US" sz="2200" dirty="0">
                <a:solidFill>
                  <a:srgbClr val="FF0000"/>
                </a:solidFill>
              </a:rPr>
              <a:t> </a:t>
            </a:r>
            <a:r>
              <a:rPr lang="en-US" sz="2200" dirty="0" err="1">
                <a:solidFill>
                  <a:srgbClr val="FF0000"/>
                </a:solidFill>
              </a:rPr>
              <a:t>cáo</a:t>
            </a:r>
            <a:r>
              <a:rPr lang="en-US" sz="2200" dirty="0">
                <a:solidFill>
                  <a:srgbClr val="FF0000"/>
                </a:solidFill>
              </a:rPr>
              <a:t> </a:t>
            </a:r>
            <a:r>
              <a:rPr lang="en-US" sz="2200" dirty="0" err="1">
                <a:solidFill>
                  <a:srgbClr val="FF0000"/>
                </a:solidFill>
              </a:rPr>
              <a:t>cơ</a:t>
            </a:r>
            <a:r>
              <a:rPr lang="en-US" sz="2200" dirty="0">
                <a:solidFill>
                  <a:srgbClr val="FF0000"/>
                </a:solidFill>
              </a:rPr>
              <a:t> </a:t>
            </a:r>
            <a:r>
              <a:rPr lang="en-US" sz="2200" dirty="0" err="1">
                <a:solidFill>
                  <a:srgbClr val="FF0000"/>
                </a:solidFill>
              </a:rPr>
              <a:t>quan</a:t>
            </a:r>
            <a:r>
              <a:rPr lang="en-US" sz="2200" dirty="0">
                <a:solidFill>
                  <a:srgbClr val="FF0000"/>
                </a:solidFill>
              </a:rPr>
              <a:t> </a:t>
            </a:r>
            <a:r>
              <a:rPr lang="en-US" sz="2200" dirty="0" err="1">
                <a:solidFill>
                  <a:srgbClr val="FF0000"/>
                </a:solidFill>
              </a:rPr>
              <a:t>nhà</a:t>
            </a:r>
            <a:r>
              <a:rPr lang="en-US" sz="2200" dirty="0">
                <a:solidFill>
                  <a:srgbClr val="FF0000"/>
                </a:solidFill>
              </a:rPr>
              <a:t> </a:t>
            </a:r>
            <a:r>
              <a:rPr lang="en-US" sz="2200" dirty="0" err="1">
                <a:solidFill>
                  <a:srgbClr val="FF0000"/>
                </a:solidFill>
              </a:rPr>
              <a:t>nước</a:t>
            </a:r>
            <a:r>
              <a:rPr lang="en-US" sz="2200" dirty="0"/>
              <a:t> </a:t>
            </a:r>
            <a:r>
              <a:rPr lang="en-US" sz="2200" dirty="0" err="1"/>
              <a:t>có</a:t>
            </a:r>
            <a:r>
              <a:rPr lang="en-US" sz="2200" dirty="0"/>
              <a:t> </a:t>
            </a:r>
            <a:r>
              <a:rPr lang="en-US" sz="2200" dirty="0" err="1"/>
              <a:t>thẩm</a:t>
            </a:r>
            <a:r>
              <a:rPr lang="en-US" sz="2200" dirty="0"/>
              <a:t> </a:t>
            </a:r>
            <a:r>
              <a:rPr lang="en-US" sz="2200" dirty="0" err="1"/>
              <a:t>quyền</a:t>
            </a:r>
            <a:r>
              <a:rPr lang="en-US" sz="2200" dirty="0"/>
              <a:t> </a:t>
            </a:r>
            <a:r>
              <a:rPr lang="en-US" sz="2200" dirty="0" err="1"/>
              <a:t>về</a:t>
            </a:r>
            <a:r>
              <a:rPr lang="en-US" sz="2200" dirty="0"/>
              <a:t> </a:t>
            </a:r>
            <a:r>
              <a:rPr lang="en-US" sz="2200" dirty="0" err="1"/>
              <a:t>kế</a:t>
            </a:r>
            <a:r>
              <a:rPr lang="en-US" sz="2200" dirty="0"/>
              <a:t> </a:t>
            </a:r>
            <a:r>
              <a:rPr lang="en-US" sz="2200" dirty="0" err="1"/>
              <a:t>hoạch</a:t>
            </a:r>
            <a:r>
              <a:rPr lang="en-US" sz="2200" dirty="0"/>
              <a:t> </a:t>
            </a:r>
            <a:r>
              <a:rPr lang="en-US" sz="2200" dirty="0" err="1"/>
              <a:t>thu</a:t>
            </a:r>
            <a:r>
              <a:rPr lang="en-US" sz="2200" dirty="0"/>
              <a:t> </a:t>
            </a:r>
            <a:r>
              <a:rPr lang="en-US" sz="2200" dirty="0" err="1"/>
              <a:t>hồi</a:t>
            </a:r>
            <a:r>
              <a:rPr lang="en-US" sz="2200" dirty="0"/>
              <a:t> </a:t>
            </a:r>
            <a:r>
              <a:rPr lang="en-US" sz="2200" dirty="0" err="1"/>
              <a:t>và</a:t>
            </a:r>
            <a:r>
              <a:rPr lang="en-US" sz="2200" dirty="0"/>
              <a:t> </a:t>
            </a:r>
            <a:r>
              <a:rPr lang="en-US" sz="2200" dirty="0" err="1"/>
              <a:t>biện</a:t>
            </a:r>
            <a:r>
              <a:rPr lang="en-US" sz="2200" dirty="0"/>
              <a:t> </a:t>
            </a:r>
            <a:r>
              <a:rPr lang="en-US" sz="2200" dirty="0" err="1"/>
              <a:t>pháp</a:t>
            </a:r>
            <a:r>
              <a:rPr lang="en-US" sz="2200" dirty="0"/>
              <a:t> </a:t>
            </a:r>
            <a:r>
              <a:rPr lang="en-US" sz="2200" dirty="0" err="1"/>
              <a:t>xử</a:t>
            </a:r>
            <a:r>
              <a:rPr lang="en-US" sz="2200" dirty="0"/>
              <a:t> </a:t>
            </a:r>
            <a:r>
              <a:rPr lang="en-US" sz="2200" dirty="0" err="1"/>
              <a:t>lý</a:t>
            </a:r>
            <a:r>
              <a:rPr lang="en-US" sz="2200" dirty="0"/>
              <a:t>.</a:t>
            </a:r>
          </a:p>
          <a:p>
            <a:r>
              <a:rPr lang="en-US" sz="2200" dirty="0"/>
              <a:t>3. </a:t>
            </a:r>
            <a:r>
              <a:rPr lang="en-US" sz="2200" dirty="0" err="1">
                <a:solidFill>
                  <a:srgbClr val="FF0000"/>
                </a:solidFill>
              </a:rPr>
              <a:t>Cơ</a:t>
            </a:r>
            <a:r>
              <a:rPr lang="en-US" sz="2200" dirty="0">
                <a:solidFill>
                  <a:srgbClr val="FF0000"/>
                </a:solidFill>
              </a:rPr>
              <a:t> </a:t>
            </a:r>
            <a:r>
              <a:rPr lang="en-US" sz="2200" dirty="0" err="1">
                <a:solidFill>
                  <a:srgbClr val="FF0000"/>
                </a:solidFill>
              </a:rPr>
              <a:t>quan</a:t>
            </a:r>
            <a:r>
              <a:rPr lang="en-US" sz="2200" dirty="0">
                <a:solidFill>
                  <a:srgbClr val="FF0000"/>
                </a:solidFill>
              </a:rPr>
              <a:t> </a:t>
            </a:r>
            <a:r>
              <a:rPr lang="en-US" sz="2200" dirty="0" err="1">
                <a:solidFill>
                  <a:srgbClr val="FF0000"/>
                </a:solidFill>
              </a:rPr>
              <a:t>nhà</a:t>
            </a:r>
            <a:r>
              <a:rPr lang="en-US" sz="2200" dirty="0">
                <a:solidFill>
                  <a:srgbClr val="FF0000"/>
                </a:solidFill>
              </a:rPr>
              <a:t> </a:t>
            </a:r>
            <a:r>
              <a:rPr lang="en-US" sz="2200" dirty="0" err="1">
                <a:solidFill>
                  <a:srgbClr val="FF0000"/>
                </a:solidFill>
              </a:rPr>
              <a:t>nước</a:t>
            </a:r>
            <a:r>
              <a:rPr lang="en-US" sz="2200" dirty="0">
                <a:solidFill>
                  <a:srgbClr val="FF0000"/>
                </a:solidFill>
              </a:rPr>
              <a:t> </a:t>
            </a:r>
            <a:r>
              <a:rPr lang="en-US" sz="2200" dirty="0" err="1"/>
              <a:t>có</a:t>
            </a:r>
            <a:r>
              <a:rPr lang="en-US" sz="2200" dirty="0"/>
              <a:t> </a:t>
            </a:r>
            <a:r>
              <a:rPr lang="en-US" sz="2200" dirty="0" err="1"/>
              <a:t>thẩm</a:t>
            </a:r>
            <a:r>
              <a:rPr lang="en-US" sz="2200" dirty="0"/>
              <a:t> </a:t>
            </a:r>
            <a:r>
              <a:rPr lang="en-US" sz="2200" dirty="0" err="1"/>
              <a:t>quyền</a:t>
            </a:r>
            <a:r>
              <a:rPr lang="en-US" sz="2200" dirty="0"/>
              <a:t> </a:t>
            </a:r>
            <a:r>
              <a:rPr lang="en-US" sz="2200" dirty="0" err="1"/>
              <a:t>có</a:t>
            </a:r>
            <a:r>
              <a:rPr lang="en-US" sz="2200" dirty="0"/>
              <a:t> </a:t>
            </a:r>
            <a:r>
              <a:rPr lang="en-US" sz="2200" dirty="0" err="1"/>
              <a:t>trách</a:t>
            </a:r>
            <a:r>
              <a:rPr lang="en-US" sz="2200" dirty="0"/>
              <a:t> </a:t>
            </a:r>
            <a:r>
              <a:rPr lang="en-US" sz="2200" dirty="0" err="1"/>
              <a:t>nhiệm</a:t>
            </a:r>
            <a:r>
              <a:rPr lang="en-US" sz="2200" dirty="0"/>
              <a:t> </a:t>
            </a:r>
            <a:r>
              <a:rPr lang="en-US" sz="2200" dirty="0" err="1">
                <a:solidFill>
                  <a:srgbClr val="FF0000"/>
                </a:solidFill>
              </a:rPr>
              <a:t>kiểm</a:t>
            </a:r>
            <a:r>
              <a:rPr lang="en-US" sz="2200" dirty="0">
                <a:solidFill>
                  <a:srgbClr val="FF0000"/>
                </a:solidFill>
              </a:rPr>
              <a:t> </a:t>
            </a:r>
            <a:r>
              <a:rPr lang="en-US" sz="2200" dirty="0" err="1">
                <a:solidFill>
                  <a:srgbClr val="FF0000"/>
                </a:solidFill>
              </a:rPr>
              <a:t>tra</a:t>
            </a:r>
            <a:r>
              <a:rPr lang="en-US" sz="2200" dirty="0"/>
              <a:t>, </a:t>
            </a:r>
            <a:r>
              <a:rPr lang="en-US" sz="2200" dirty="0" err="1"/>
              <a:t>giám</a:t>
            </a:r>
            <a:r>
              <a:rPr lang="en-US" sz="2200" dirty="0"/>
              <a:t> </a:t>
            </a:r>
            <a:r>
              <a:rPr lang="en-US" sz="2200" dirty="0" err="1"/>
              <a:t>sát</a:t>
            </a:r>
            <a:r>
              <a:rPr lang="en-US" sz="2200" dirty="0"/>
              <a:t> </a:t>
            </a:r>
            <a:r>
              <a:rPr lang="en-US" sz="2200" dirty="0" err="1"/>
              <a:t>việc</a:t>
            </a:r>
            <a:r>
              <a:rPr lang="en-US" sz="2200" dirty="0"/>
              <a:t> </a:t>
            </a:r>
            <a:r>
              <a:rPr lang="en-US" sz="2200" dirty="0" err="1"/>
              <a:t>thực</a:t>
            </a:r>
            <a:r>
              <a:rPr lang="en-US" sz="2200" dirty="0"/>
              <a:t> </a:t>
            </a:r>
            <a:r>
              <a:rPr lang="en-US" sz="2200" dirty="0" err="1"/>
              <a:t>hiện</a:t>
            </a:r>
            <a:r>
              <a:rPr lang="en-US" sz="2200" dirty="0"/>
              <a:t> </a:t>
            </a:r>
            <a:r>
              <a:rPr lang="en-US" sz="2200" dirty="0" err="1">
                <a:solidFill>
                  <a:srgbClr val="FF0000"/>
                </a:solidFill>
              </a:rPr>
              <a:t>truy</a:t>
            </a:r>
            <a:r>
              <a:rPr lang="en-US" sz="2200" dirty="0">
                <a:solidFill>
                  <a:srgbClr val="FF0000"/>
                </a:solidFill>
              </a:rPr>
              <a:t> </a:t>
            </a:r>
            <a:r>
              <a:rPr lang="en-US" sz="2200" dirty="0" err="1">
                <a:solidFill>
                  <a:srgbClr val="FF0000"/>
                </a:solidFill>
              </a:rPr>
              <a:t>xuất</a:t>
            </a:r>
            <a:r>
              <a:rPr lang="en-US" sz="2200" dirty="0">
                <a:solidFill>
                  <a:srgbClr val="FF0000"/>
                </a:solidFill>
              </a:rPr>
              <a:t> </a:t>
            </a:r>
            <a:r>
              <a:rPr lang="en-US" sz="2200" dirty="0" err="1"/>
              <a:t>nguồn</a:t>
            </a:r>
            <a:r>
              <a:rPr lang="en-US" sz="2200" dirty="0"/>
              <a:t> </a:t>
            </a:r>
            <a:r>
              <a:rPr lang="en-US" sz="2200" dirty="0" err="1"/>
              <a:t>gốc</a:t>
            </a:r>
            <a:r>
              <a:rPr lang="en-US" sz="2200" dirty="0"/>
              <a:t> </a:t>
            </a:r>
            <a:r>
              <a:rPr lang="en-US" sz="2200" dirty="0" err="1"/>
              <a:t>thực</a:t>
            </a:r>
            <a:r>
              <a:rPr lang="en-US" sz="2200" dirty="0"/>
              <a:t> </a:t>
            </a:r>
            <a:r>
              <a:rPr lang="en-US" sz="2200" dirty="0" err="1"/>
              <a:t>phẩm</a:t>
            </a:r>
            <a:r>
              <a:rPr lang="en-US" sz="2200" dirty="0"/>
              <a:t> </a:t>
            </a:r>
            <a:r>
              <a:rPr lang="en-US" sz="2200" dirty="0" err="1"/>
              <a:t>đối</a:t>
            </a:r>
            <a:r>
              <a:rPr lang="en-US" sz="2200" dirty="0"/>
              <a:t> </a:t>
            </a:r>
            <a:r>
              <a:rPr lang="en-US" sz="2200" dirty="0" err="1"/>
              <a:t>với</a:t>
            </a:r>
            <a:r>
              <a:rPr lang="en-US" sz="2200" dirty="0"/>
              <a:t> </a:t>
            </a:r>
            <a:r>
              <a:rPr lang="en-US" sz="2200" dirty="0" err="1"/>
              <a:t>thực</a:t>
            </a:r>
            <a:r>
              <a:rPr lang="en-US" sz="2200" dirty="0"/>
              <a:t> </a:t>
            </a:r>
            <a:r>
              <a:rPr lang="en-US" sz="2200" dirty="0" err="1"/>
              <a:t>phẩm</a:t>
            </a:r>
            <a:r>
              <a:rPr lang="en-US" sz="2200" dirty="0"/>
              <a:t> </a:t>
            </a:r>
            <a:r>
              <a:rPr lang="en-US" sz="2200" dirty="0" err="1"/>
              <a:t>không</a:t>
            </a:r>
            <a:r>
              <a:rPr lang="en-US" sz="2200" dirty="0"/>
              <a:t> </a:t>
            </a:r>
            <a:r>
              <a:rPr lang="en-US" sz="2200" dirty="0" err="1"/>
              <a:t>bảo</a:t>
            </a:r>
            <a:r>
              <a:rPr lang="en-US" sz="2200" dirty="0"/>
              <a:t> </a:t>
            </a:r>
            <a:r>
              <a:rPr lang="en-US" sz="2200" dirty="0" err="1"/>
              <a:t>đảm</a:t>
            </a:r>
            <a:r>
              <a:rPr lang="en-US" sz="2200" dirty="0"/>
              <a:t> an </a:t>
            </a:r>
            <a:r>
              <a:rPr lang="en-US" sz="2200" dirty="0" err="1"/>
              <a:t>toàn</a:t>
            </a:r>
            <a:r>
              <a:rPr lang="en-US" sz="2200" dirty="0"/>
              <a:t>.</a:t>
            </a:r>
          </a:p>
        </p:txBody>
      </p:sp>
    </p:spTree>
    <p:extLst>
      <p:ext uri="{BB962C8B-B14F-4D97-AF65-F5344CB8AC3E}">
        <p14:creationId xmlns:p14="http://schemas.microsoft.com/office/powerpoint/2010/main" val="415855911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28600" y="612845"/>
            <a:ext cx="8686800" cy="5262979"/>
          </a:xfrm>
          <a:prstGeom prst="rect">
            <a:avLst/>
          </a:prstGeom>
        </p:spPr>
        <p:txBody>
          <a:bodyPr wrap="square">
            <a:spAutoFit/>
          </a:bodyPr>
          <a:lstStyle/>
          <a:p>
            <a:r>
              <a:rPr lang="en-US" sz="2400" b="1" dirty="0">
                <a:solidFill>
                  <a:srgbClr val="FF0000"/>
                </a:solidFill>
              </a:rPr>
              <a:t>Thu </a:t>
            </a:r>
            <a:r>
              <a:rPr lang="en-US" sz="2400" b="1" dirty="0" err="1">
                <a:solidFill>
                  <a:srgbClr val="FF0000"/>
                </a:solidFill>
              </a:rPr>
              <a:t>hồi</a:t>
            </a:r>
            <a:r>
              <a:rPr lang="en-US" sz="2400" b="1" dirty="0">
                <a:solidFill>
                  <a:srgbClr val="FF0000"/>
                </a:solidFill>
              </a:rPr>
              <a:t> </a:t>
            </a:r>
            <a:r>
              <a:rPr lang="en-US" sz="2400" b="1" dirty="0" err="1"/>
              <a:t>và</a:t>
            </a:r>
            <a:r>
              <a:rPr lang="en-US" sz="2400" b="1" dirty="0"/>
              <a:t> </a:t>
            </a:r>
            <a:r>
              <a:rPr lang="en-US" sz="2400" b="1" dirty="0" err="1"/>
              <a:t>xử</a:t>
            </a:r>
            <a:r>
              <a:rPr lang="en-US" sz="2400" b="1" dirty="0"/>
              <a:t> </a:t>
            </a:r>
            <a:r>
              <a:rPr lang="en-US" sz="2400" b="1" dirty="0" err="1"/>
              <a:t>lý</a:t>
            </a:r>
            <a:r>
              <a:rPr lang="en-US" sz="2400" b="1" dirty="0"/>
              <a:t> </a:t>
            </a:r>
            <a:r>
              <a:rPr lang="en-US" sz="2400" b="1" dirty="0" err="1"/>
              <a:t>đối</a:t>
            </a:r>
            <a:r>
              <a:rPr lang="en-US" sz="2400" b="1" dirty="0"/>
              <a:t> </a:t>
            </a:r>
            <a:r>
              <a:rPr lang="en-US" sz="2400" b="1" dirty="0" err="1"/>
              <a:t>với</a:t>
            </a:r>
            <a:r>
              <a:rPr lang="en-US" sz="2400" b="1" dirty="0"/>
              <a:t> </a:t>
            </a:r>
            <a:r>
              <a:rPr lang="en-US" sz="2400" b="1" dirty="0" err="1"/>
              <a:t>thực</a:t>
            </a:r>
            <a:r>
              <a:rPr lang="en-US" sz="2400" b="1" dirty="0"/>
              <a:t> </a:t>
            </a:r>
            <a:r>
              <a:rPr lang="en-US" sz="2400" b="1" dirty="0" err="1"/>
              <a:t>phẩm</a:t>
            </a:r>
            <a:r>
              <a:rPr lang="en-US" sz="2400" b="1" dirty="0"/>
              <a:t> </a:t>
            </a:r>
            <a:r>
              <a:rPr lang="en-US" sz="2400" b="1" dirty="0" err="1"/>
              <a:t>không</a:t>
            </a:r>
            <a:r>
              <a:rPr lang="en-US" sz="2400" b="1" dirty="0"/>
              <a:t> </a:t>
            </a:r>
            <a:r>
              <a:rPr lang="en-US" sz="2400" b="1" dirty="0" err="1"/>
              <a:t>bảo</a:t>
            </a:r>
            <a:r>
              <a:rPr lang="en-US" sz="2400" b="1" dirty="0"/>
              <a:t> </a:t>
            </a:r>
            <a:r>
              <a:rPr lang="en-US" sz="2400" b="1" dirty="0" err="1"/>
              <a:t>đảm</a:t>
            </a:r>
            <a:r>
              <a:rPr lang="en-US" sz="2400" b="1" dirty="0"/>
              <a:t> an </a:t>
            </a:r>
            <a:r>
              <a:rPr lang="en-US" sz="2400" b="1" dirty="0" err="1" smtClean="0"/>
              <a:t>toàn</a:t>
            </a:r>
            <a:r>
              <a:rPr lang="en-US" sz="2400" b="1" dirty="0" smtClean="0"/>
              <a:t>- </a:t>
            </a:r>
            <a:r>
              <a:rPr lang="en-US" sz="2400" b="1" dirty="0" err="1" smtClean="0"/>
              <a:t>nếu</a:t>
            </a:r>
            <a:r>
              <a:rPr lang="en-US" sz="2400" b="1" dirty="0" smtClean="0"/>
              <a:t> </a:t>
            </a:r>
            <a:r>
              <a:rPr lang="en-US" sz="2400" b="1" dirty="0" err="1" smtClean="0"/>
              <a:t>đoàn</a:t>
            </a:r>
            <a:r>
              <a:rPr lang="en-US" sz="2400" b="1" dirty="0" smtClean="0"/>
              <a:t> </a:t>
            </a:r>
            <a:r>
              <a:rPr lang="en-US" sz="2400" b="1" dirty="0" err="1" smtClean="0"/>
              <a:t>kiểm</a:t>
            </a:r>
            <a:r>
              <a:rPr lang="en-US" sz="2400" b="1" dirty="0" smtClean="0"/>
              <a:t> </a:t>
            </a:r>
            <a:r>
              <a:rPr lang="en-US" sz="2400" b="1" dirty="0" err="1" smtClean="0"/>
              <a:t>tra</a:t>
            </a:r>
            <a:r>
              <a:rPr lang="en-US" sz="2400" b="1" dirty="0" smtClean="0"/>
              <a:t> </a:t>
            </a:r>
            <a:r>
              <a:rPr lang="en-US" sz="2400" b="1" dirty="0" err="1" smtClean="0"/>
              <a:t>thu</a:t>
            </a:r>
            <a:r>
              <a:rPr lang="en-US" sz="2400" b="1" dirty="0" smtClean="0"/>
              <a:t> </a:t>
            </a:r>
            <a:r>
              <a:rPr lang="en-US" sz="2400" b="1" dirty="0" err="1" smtClean="0"/>
              <a:t>hồi</a:t>
            </a:r>
            <a:r>
              <a:rPr lang="en-US" sz="2400" b="1" dirty="0" smtClean="0"/>
              <a:t> </a:t>
            </a:r>
            <a:r>
              <a:rPr lang="en-US" sz="2400" b="1" dirty="0" err="1" smtClean="0"/>
              <a:t>thì</a:t>
            </a:r>
            <a:r>
              <a:rPr lang="en-US" sz="2400" b="1" dirty="0" smtClean="0"/>
              <a:t> </a:t>
            </a:r>
            <a:r>
              <a:rPr lang="en-US" sz="2400" b="1" dirty="0" err="1" smtClean="0"/>
              <a:t>áp</a:t>
            </a:r>
            <a:r>
              <a:rPr lang="en-US" sz="2400" b="1" dirty="0" smtClean="0"/>
              <a:t> </a:t>
            </a:r>
            <a:r>
              <a:rPr lang="en-US" sz="2400" b="1" dirty="0" err="1" smtClean="0"/>
              <a:t>dụng</a:t>
            </a:r>
            <a:r>
              <a:rPr lang="en-US" sz="2400" b="1" dirty="0" smtClean="0"/>
              <a:t> </a:t>
            </a:r>
            <a:r>
              <a:rPr lang="en-US" sz="2400" b="1" dirty="0" err="1" smtClean="0">
                <a:solidFill>
                  <a:srgbClr val="FF0000"/>
                </a:solidFill>
              </a:rPr>
              <a:t>khung</a:t>
            </a:r>
            <a:r>
              <a:rPr lang="en-US" sz="2400" b="1" dirty="0" smtClean="0">
                <a:solidFill>
                  <a:srgbClr val="FF0000"/>
                </a:solidFill>
              </a:rPr>
              <a:t> </a:t>
            </a:r>
            <a:r>
              <a:rPr lang="en-US" sz="2400" b="1" dirty="0" err="1" smtClean="0">
                <a:solidFill>
                  <a:srgbClr val="FF0000"/>
                </a:solidFill>
              </a:rPr>
              <a:t>phạt</a:t>
            </a:r>
            <a:r>
              <a:rPr lang="en-US" sz="2400" b="1" dirty="0" smtClean="0">
                <a:solidFill>
                  <a:srgbClr val="FF0000"/>
                </a:solidFill>
              </a:rPr>
              <a:t> </a:t>
            </a:r>
            <a:r>
              <a:rPr lang="en-US" sz="2400" b="1" dirty="0" err="1" smtClean="0"/>
              <a:t>rất</a:t>
            </a:r>
            <a:r>
              <a:rPr lang="en-US" sz="2400" b="1" dirty="0" smtClean="0"/>
              <a:t> </a:t>
            </a:r>
            <a:r>
              <a:rPr lang="en-US" sz="2400" b="1" dirty="0" err="1" smtClean="0"/>
              <a:t>cao</a:t>
            </a:r>
            <a:endParaRPr lang="en-US" sz="2400" dirty="0"/>
          </a:p>
          <a:p>
            <a:r>
              <a:rPr lang="en-US" sz="2400" dirty="0"/>
              <a:t>1. </a:t>
            </a:r>
            <a:r>
              <a:rPr lang="en-US" sz="2400" dirty="0" err="1"/>
              <a:t>Thực</a:t>
            </a:r>
            <a:r>
              <a:rPr lang="en-US" sz="2400" dirty="0"/>
              <a:t> </a:t>
            </a:r>
            <a:r>
              <a:rPr lang="en-US" sz="2400" dirty="0" err="1"/>
              <a:t>phẩm</a:t>
            </a:r>
            <a:r>
              <a:rPr lang="en-US" sz="2400" dirty="0"/>
              <a:t> </a:t>
            </a:r>
            <a:r>
              <a:rPr lang="en-US" sz="2400" dirty="0" err="1"/>
              <a:t>phải</a:t>
            </a:r>
            <a:r>
              <a:rPr lang="en-US" sz="2400" dirty="0"/>
              <a:t> </a:t>
            </a:r>
            <a:r>
              <a:rPr lang="en-US" sz="2400" dirty="0" err="1"/>
              <a:t>được</a:t>
            </a:r>
            <a:r>
              <a:rPr lang="en-US" sz="2400" dirty="0"/>
              <a:t> </a:t>
            </a:r>
            <a:r>
              <a:rPr lang="en-US" sz="2400" dirty="0" err="1"/>
              <a:t>thu</a:t>
            </a:r>
            <a:r>
              <a:rPr lang="en-US" sz="2400" dirty="0"/>
              <a:t> </a:t>
            </a:r>
            <a:r>
              <a:rPr lang="en-US" sz="2400" dirty="0" err="1"/>
              <a:t>hồi</a:t>
            </a:r>
            <a:r>
              <a:rPr lang="en-US" sz="2400" dirty="0"/>
              <a:t> </a:t>
            </a:r>
            <a:r>
              <a:rPr lang="en-US" sz="2400" dirty="0" err="1"/>
              <a:t>trong</a:t>
            </a:r>
            <a:r>
              <a:rPr lang="en-US" sz="2400" dirty="0"/>
              <a:t> </a:t>
            </a:r>
            <a:r>
              <a:rPr lang="en-US" sz="2400" dirty="0" err="1"/>
              <a:t>các</a:t>
            </a:r>
            <a:r>
              <a:rPr lang="en-US" sz="2400" dirty="0"/>
              <a:t> </a:t>
            </a:r>
            <a:r>
              <a:rPr lang="en-US" sz="2400" dirty="0" err="1"/>
              <a:t>trường</a:t>
            </a:r>
            <a:r>
              <a:rPr lang="en-US" sz="2400" dirty="0"/>
              <a:t> </a:t>
            </a:r>
            <a:r>
              <a:rPr lang="en-US" sz="2400" dirty="0" err="1"/>
              <a:t>hợp</a:t>
            </a:r>
            <a:r>
              <a:rPr lang="en-US" sz="2400" dirty="0"/>
              <a:t> </a:t>
            </a:r>
            <a:r>
              <a:rPr lang="en-US" sz="2400" dirty="0" err="1"/>
              <a:t>sau</a:t>
            </a:r>
            <a:r>
              <a:rPr lang="en-US" sz="2400" dirty="0"/>
              <a:t> </a:t>
            </a:r>
            <a:r>
              <a:rPr lang="en-US" sz="2400" dirty="0" err="1"/>
              <a:t>đây</a:t>
            </a:r>
            <a:r>
              <a:rPr lang="en-US" sz="2400" dirty="0"/>
              <a:t>:</a:t>
            </a:r>
          </a:p>
          <a:p>
            <a:r>
              <a:rPr lang="en-US" sz="2400" dirty="0"/>
              <a:t>a) </a:t>
            </a:r>
            <a:r>
              <a:rPr lang="en-US" sz="2400" dirty="0" err="1"/>
              <a:t>Thực</a:t>
            </a:r>
            <a:r>
              <a:rPr lang="en-US" sz="2400" dirty="0"/>
              <a:t> </a:t>
            </a:r>
            <a:r>
              <a:rPr lang="en-US" sz="2400" dirty="0" err="1"/>
              <a:t>phẩm</a:t>
            </a:r>
            <a:r>
              <a:rPr lang="en-US" sz="2400" dirty="0"/>
              <a:t> </a:t>
            </a:r>
            <a:r>
              <a:rPr lang="en-US" sz="2400" dirty="0" err="1"/>
              <a:t>hết</a:t>
            </a:r>
            <a:r>
              <a:rPr lang="en-US" sz="2400" dirty="0"/>
              <a:t> </a:t>
            </a:r>
            <a:r>
              <a:rPr lang="en-US" sz="2400" dirty="0" err="1"/>
              <a:t>thời</a:t>
            </a:r>
            <a:r>
              <a:rPr lang="en-US" sz="2400" dirty="0"/>
              <a:t> </a:t>
            </a:r>
            <a:r>
              <a:rPr lang="en-US" sz="2400" dirty="0" err="1"/>
              <a:t>hạn</a:t>
            </a:r>
            <a:r>
              <a:rPr lang="en-US" sz="2400" dirty="0"/>
              <a:t> </a:t>
            </a:r>
            <a:r>
              <a:rPr lang="en-US" sz="2400" dirty="0" err="1"/>
              <a:t>sử</a:t>
            </a:r>
            <a:r>
              <a:rPr lang="en-US" sz="2400" dirty="0"/>
              <a:t> </a:t>
            </a:r>
            <a:r>
              <a:rPr lang="en-US" sz="2400" dirty="0" err="1"/>
              <a:t>dụng</a:t>
            </a:r>
            <a:r>
              <a:rPr lang="en-US" sz="2400" dirty="0"/>
              <a:t> </a:t>
            </a:r>
            <a:r>
              <a:rPr lang="en-US" sz="2400" dirty="0" err="1"/>
              <a:t>mà</a:t>
            </a:r>
            <a:r>
              <a:rPr lang="en-US" sz="2400" dirty="0"/>
              <a:t> </a:t>
            </a:r>
            <a:r>
              <a:rPr lang="en-US" sz="2400" dirty="0" err="1"/>
              <a:t>vẫn</a:t>
            </a:r>
            <a:r>
              <a:rPr lang="en-US" sz="2400" dirty="0"/>
              <a:t> </a:t>
            </a:r>
            <a:r>
              <a:rPr lang="en-US" sz="2400" dirty="0" err="1"/>
              <a:t>bán</a:t>
            </a:r>
            <a:r>
              <a:rPr lang="en-US" sz="2400" dirty="0"/>
              <a:t> </a:t>
            </a:r>
            <a:r>
              <a:rPr lang="en-US" sz="2400" dirty="0" err="1"/>
              <a:t>trên</a:t>
            </a:r>
            <a:r>
              <a:rPr lang="en-US" sz="2400" dirty="0"/>
              <a:t> </a:t>
            </a:r>
            <a:r>
              <a:rPr lang="en-US" sz="2400" dirty="0" err="1"/>
              <a:t>thị</a:t>
            </a:r>
            <a:r>
              <a:rPr lang="en-US" sz="2400" dirty="0"/>
              <a:t> </a:t>
            </a:r>
            <a:r>
              <a:rPr lang="en-US" sz="2400" dirty="0" err="1"/>
              <a:t>trường</a:t>
            </a:r>
            <a:r>
              <a:rPr lang="en-US" sz="2400" dirty="0"/>
              <a:t>;</a:t>
            </a:r>
          </a:p>
          <a:p>
            <a:r>
              <a:rPr lang="en-US" sz="2400" dirty="0"/>
              <a:t>b) </a:t>
            </a:r>
            <a:r>
              <a:rPr lang="en-US" sz="2400" dirty="0" err="1"/>
              <a:t>Thực</a:t>
            </a:r>
            <a:r>
              <a:rPr lang="en-US" sz="2400" dirty="0"/>
              <a:t> </a:t>
            </a:r>
            <a:r>
              <a:rPr lang="en-US" sz="2400" dirty="0" err="1"/>
              <a:t>phẩm</a:t>
            </a:r>
            <a:r>
              <a:rPr lang="en-US" sz="2400" dirty="0"/>
              <a:t> </a:t>
            </a:r>
            <a:r>
              <a:rPr lang="en-US" sz="2400" dirty="0" err="1"/>
              <a:t>không</a:t>
            </a:r>
            <a:r>
              <a:rPr lang="en-US" sz="2400" dirty="0"/>
              <a:t> </a:t>
            </a:r>
            <a:r>
              <a:rPr lang="en-US" sz="2400" dirty="0" err="1"/>
              <a:t>phù</a:t>
            </a:r>
            <a:r>
              <a:rPr lang="en-US" sz="2400" dirty="0"/>
              <a:t> </a:t>
            </a:r>
            <a:r>
              <a:rPr lang="en-US" sz="2400" dirty="0" err="1"/>
              <a:t>hợp</a:t>
            </a:r>
            <a:r>
              <a:rPr lang="en-US" sz="2400" dirty="0"/>
              <a:t> </a:t>
            </a:r>
            <a:r>
              <a:rPr lang="en-US" sz="2400" dirty="0" err="1"/>
              <a:t>với</a:t>
            </a:r>
            <a:r>
              <a:rPr lang="en-US" sz="2400" dirty="0"/>
              <a:t> </a:t>
            </a:r>
            <a:r>
              <a:rPr lang="en-US" sz="2400" dirty="0" err="1"/>
              <a:t>quy</a:t>
            </a:r>
            <a:r>
              <a:rPr lang="en-US" sz="2400" dirty="0"/>
              <a:t> </a:t>
            </a:r>
            <a:r>
              <a:rPr lang="en-US" sz="2400" dirty="0" err="1"/>
              <a:t>chuẩn</a:t>
            </a:r>
            <a:r>
              <a:rPr lang="en-US" sz="2400" dirty="0"/>
              <a:t> </a:t>
            </a:r>
            <a:r>
              <a:rPr lang="en-US" sz="2400" dirty="0" err="1"/>
              <a:t>kỹ</a:t>
            </a:r>
            <a:r>
              <a:rPr lang="en-US" sz="2400" dirty="0"/>
              <a:t> </a:t>
            </a:r>
            <a:r>
              <a:rPr lang="en-US" sz="2400" dirty="0" err="1"/>
              <a:t>thuật</a:t>
            </a:r>
            <a:r>
              <a:rPr lang="en-US" sz="2400" dirty="0"/>
              <a:t> </a:t>
            </a:r>
            <a:r>
              <a:rPr lang="en-US" sz="2400" dirty="0" err="1"/>
              <a:t>tương</a:t>
            </a:r>
            <a:r>
              <a:rPr lang="en-US" sz="2400" dirty="0"/>
              <a:t> </a:t>
            </a:r>
            <a:r>
              <a:rPr lang="en-US" sz="2400" dirty="0" err="1"/>
              <a:t>ứng</a:t>
            </a:r>
            <a:r>
              <a:rPr lang="en-US" sz="2400" dirty="0"/>
              <a:t>;</a:t>
            </a:r>
          </a:p>
          <a:p>
            <a:r>
              <a:rPr lang="en-US" sz="2400" dirty="0"/>
              <a:t>c) </a:t>
            </a:r>
            <a:r>
              <a:rPr lang="en-US" sz="2400" dirty="0" err="1"/>
              <a:t>Thực</a:t>
            </a:r>
            <a:r>
              <a:rPr lang="en-US" sz="2400" dirty="0"/>
              <a:t> </a:t>
            </a:r>
            <a:r>
              <a:rPr lang="en-US" sz="2400" dirty="0" err="1"/>
              <a:t>phẩm</a:t>
            </a:r>
            <a:r>
              <a:rPr lang="en-US" sz="2400" dirty="0"/>
              <a:t> </a:t>
            </a:r>
            <a:r>
              <a:rPr lang="en-US" sz="2400" dirty="0" err="1"/>
              <a:t>là</a:t>
            </a:r>
            <a:r>
              <a:rPr lang="en-US" sz="2400" dirty="0"/>
              <a:t> </a:t>
            </a:r>
            <a:r>
              <a:rPr lang="en-US" sz="2400" dirty="0" err="1"/>
              <a:t>sản</a:t>
            </a:r>
            <a:r>
              <a:rPr lang="en-US" sz="2400" dirty="0"/>
              <a:t> </a:t>
            </a:r>
            <a:r>
              <a:rPr lang="en-US" sz="2400" dirty="0" err="1"/>
              <a:t>phẩm</a:t>
            </a:r>
            <a:r>
              <a:rPr lang="en-US" sz="2400" dirty="0"/>
              <a:t> </a:t>
            </a:r>
            <a:r>
              <a:rPr lang="en-US" sz="2400" dirty="0" err="1"/>
              <a:t>công</a:t>
            </a:r>
            <a:r>
              <a:rPr lang="en-US" sz="2400" dirty="0"/>
              <a:t> </a:t>
            </a:r>
            <a:r>
              <a:rPr lang="en-US" sz="2400" dirty="0" err="1"/>
              <a:t>nghệ</a:t>
            </a:r>
            <a:r>
              <a:rPr lang="en-US" sz="2400" dirty="0"/>
              <a:t> </a:t>
            </a:r>
            <a:r>
              <a:rPr lang="en-US" sz="2400" dirty="0" err="1"/>
              <a:t>mới</a:t>
            </a:r>
            <a:r>
              <a:rPr lang="en-US" sz="2400" dirty="0"/>
              <a:t> </a:t>
            </a:r>
            <a:r>
              <a:rPr lang="en-US" sz="2400" dirty="0" err="1"/>
              <a:t>chưa</a:t>
            </a:r>
            <a:r>
              <a:rPr lang="en-US" sz="2400" dirty="0"/>
              <a:t> </a:t>
            </a:r>
            <a:r>
              <a:rPr lang="en-US" sz="2400" dirty="0" err="1"/>
              <a:t>được</a:t>
            </a:r>
            <a:r>
              <a:rPr lang="en-US" sz="2400" dirty="0"/>
              <a:t> </a:t>
            </a:r>
            <a:r>
              <a:rPr lang="en-US" sz="2400" dirty="0" err="1"/>
              <a:t>phép</a:t>
            </a:r>
            <a:r>
              <a:rPr lang="en-US" sz="2400" dirty="0"/>
              <a:t> </a:t>
            </a:r>
            <a:r>
              <a:rPr lang="en-US" sz="2400" dirty="0" err="1"/>
              <a:t>lưu</a:t>
            </a:r>
            <a:r>
              <a:rPr lang="en-US" sz="2400" dirty="0"/>
              <a:t> </a:t>
            </a:r>
            <a:r>
              <a:rPr lang="en-US" sz="2400" dirty="0" err="1"/>
              <a:t>hành</a:t>
            </a:r>
            <a:r>
              <a:rPr lang="en-US" sz="2400" dirty="0"/>
              <a:t>;</a:t>
            </a:r>
          </a:p>
          <a:p>
            <a:r>
              <a:rPr lang="en-US" sz="2400" dirty="0"/>
              <a:t>d) </a:t>
            </a:r>
            <a:r>
              <a:rPr lang="en-US" sz="2400" dirty="0" err="1"/>
              <a:t>Thực</a:t>
            </a:r>
            <a:r>
              <a:rPr lang="en-US" sz="2400" dirty="0"/>
              <a:t> </a:t>
            </a:r>
            <a:r>
              <a:rPr lang="en-US" sz="2400" dirty="0" err="1"/>
              <a:t>phẩm</a:t>
            </a:r>
            <a:r>
              <a:rPr lang="en-US" sz="2400" dirty="0"/>
              <a:t> </a:t>
            </a:r>
            <a:r>
              <a:rPr lang="en-US" sz="2400" dirty="0" err="1"/>
              <a:t>bị</a:t>
            </a:r>
            <a:r>
              <a:rPr lang="en-US" sz="2400" dirty="0"/>
              <a:t> </a:t>
            </a:r>
            <a:r>
              <a:rPr lang="en-US" sz="2400" dirty="0" err="1"/>
              <a:t>hư</a:t>
            </a:r>
            <a:r>
              <a:rPr lang="en-US" sz="2400" dirty="0"/>
              <a:t> </a:t>
            </a:r>
            <a:r>
              <a:rPr lang="en-US" sz="2400" dirty="0" err="1"/>
              <a:t>hỏng</a:t>
            </a:r>
            <a:r>
              <a:rPr lang="en-US" sz="2400" dirty="0"/>
              <a:t> </a:t>
            </a:r>
            <a:r>
              <a:rPr lang="en-US" sz="2400" dirty="0" err="1"/>
              <a:t>trong</a:t>
            </a:r>
            <a:r>
              <a:rPr lang="en-US" sz="2400" dirty="0"/>
              <a:t> </a:t>
            </a:r>
            <a:r>
              <a:rPr lang="en-US" sz="2400" dirty="0" err="1"/>
              <a:t>quá</a:t>
            </a:r>
            <a:r>
              <a:rPr lang="en-US" sz="2400" dirty="0"/>
              <a:t> </a:t>
            </a:r>
            <a:r>
              <a:rPr lang="en-US" sz="2400" dirty="0" err="1"/>
              <a:t>trình</a:t>
            </a:r>
            <a:r>
              <a:rPr lang="en-US" sz="2400" dirty="0"/>
              <a:t> </a:t>
            </a:r>
            <a:r>
              <a:rPr lang="en-US" sz="2400" dirty="0" err="1"/>
              <a:t>bảo</a:t>
            </a:r>
            <a:r>
              <a:rPr lang="en-US" sz="2400" dirty="0"/>
              <a:t> </a:t>
            </a:r>
            <a:r>
              <a:rPr lang="en-US" sz="2400" dirty="0" err="1"/>
              <a:t>quản</a:t>
            </a:r>
            <a:r>
              <a:rPr lang="en-US" sz="2400" dirty="0"/>
              <a:t>, </a:t>
            </a:r>
            <a:r>
              <a:rPr lang="en-US" sz="2400" dirty="0" err="1"/>
              <a:t>vận</a:t>
            </a:r>
            <a:r>
              <a:rPr lang="en-US" sz="2400" dirty="0"/>
              <a:t> </a:t>
            </a:r>
            <a:r>
              <a:rPr lang="en-US" sz="2400" dirty="0" err="1"/>
              <a:t>chuyển</a:t>
            </a:r>
            <a:r>
              <a:rPr lang="en-US" sz="2400" dirty="0"/>
              <a:t>, </a:t>
            </a:r>
            <a:r>
              <a:rPr lang="en-US" sz="2400" dirty="0" err="1"/>
              <a:t>kinh</a:t>
            </a:r>
            <a:r>
              <a:rPr lang="en-US" sz="2400" dirty="0"/>
              <a:t> </a:t>
            </a:r>
            <a:r>
              <a:rPr lang="en-US" sz="2400" dirty="0" err="1"/>
              <a:t>doanh</a:t>
            </a:r>
            <a:r>
              <a:rPr lang="en-US" sz="2400" dirty="0"/>
              <a:t>;</a:t>
            </a:r>
          </a:p>
          <a:p>
            <a:r>
              <a:rPr lang="en-US" sz="2400" dirty="0"/>
              <a:t>đ) </a:t>
            </a:r>
            <a:r>
              <a:rPr lang="en-US" sz="2400" dirty="0" err="1"/>
              <a:t>Thực</a:t>
            </a:r>
            <a:r>
              <a:rPr lang="en-US" sz="2400" dirty="0"/>
              <a:t> </a:t>
            </a:r>
            <a:r>
              <a:rPr lang="en-US" sz="2400" dirty="0" err="1"/>
              <a:t>phẩm</a:t>
            </a:r>
            <a:r>
              <a:rPr lang="en-US" sz="2400" dirty="0"/>
              <a:t> </a:t>
            </a:r>
            <a:r>
              <a:rPr lang="en-US" sz="2400" dirty="0" err="1"/>
              <a:t>có</a:t>
            </a:r>
            <a:r>
              <a:rPr lang="en-US" sz="2400" dirty="0"/>
              <a:t> </a:t>
            </a:r>
            <a:r>
              <a:rPr lang="en-US" sz="2400" dirty="0" err="1"/>
              <a:t>chất</a:t>
            </a:r>
            <a:r>
              <a:rPr lang="en-US" sz="2400" dirty="0"/>
              <a:t> </a:t>
            </a:r>
            <a:r>
              <a:rPr lang="en-US" sz="2400" dirty="0" err="1"/>
              <a:t>cấm</a:t>
            </a:r>
            <a:r>
              <a:rPr lang="en-US" sz="2400" dirty="0"/>
              <a:t> </a:t>
            </a:r>
            <a:r>
              <a:rPr lang="en-US" sz="2400" dirty="0" err="1"/>
              <a:t>sử</a:t>
            </a:r>
            <a:r>
              <a:rPr lang="en-US" sz="2400" dirty="0"/>
              <a:t> </a:t>
            </a:r>
            <a:r>
              <a:rPr lang="en-US" sz="2400" dirty="0" err="1"/>
              <a:t>dụng</a:t>
            </a:r>
            <a:r>
              <a:rPr lang="en-US" sz="2400" dirty="0"/>
              <a:t> </a:t>
            </a:r>
            <a:r>
              <a:rPr lang="en-US" sz="2400" dirty="0" err="1"/>
              <a:t>hoặc</a:t>
            </a:r>
            <a:r>
              <a:rPr lang="en-US" sz="2400" dirty="0"/>
              <a:t> </a:t>
            </a:r>
            <a:r>
              <a:rPr lang="en-US" sz="2400" dirty="0" err="1"/>
              <a:t>xuất</a:t>
            </a:r>
            <a:r>
              <a:rPr lang="en-US" sz="2400" dirty="0"/>
              <a:t> </a:t>
            </a:r>
            <a:r>
              <a:rPr lang="en-US" sz="2400" dirty="0" err="1"/>
              <a:t>hiện</a:t>
            </a:r>
            <a:r>
              <a:rPr lang="en-US" sz="2400" dirty="0"/>
              <a:t> </a:t>
            </a:r>
            <a:r>
              <a:rPr lang="en-US" sz="2400" dirty="0" err="1"/>
              <a:t>tác</a:t>
            </a:r>
            <a:r>
              <a:rPr lang="en-US" sz="2400" dirty="0"/>
              <a:t> </a:t>
            </a:r>
            <a:r>
              <a:rPr lang="en-US" sz="2400" dirty="0" err="1"/>
              <a:t>nhân</a:t>
            </a:r>
            <a:r>
              <a:rPr lang="en-US" sz="2400" dirty="0"/>
              <a:t> </a:t>
            </a:r>
            <a:r>
              <a:rPr lang="en-US" sz="2400" dirty="0" err="1"/>
              <a:t>gây</a:t>
            </a:r>
            <a:r>
              <a:rPr lang="en-US" sz="2400" dirty="0"/>
              <a:t> ô </a:t>
            </a:r>
            <a:r>
              <a:rPr lang="en-US" sz="2400" dirty="0" err="1"/>
              <a:t>nhiễm</a:t>
            </a:r>
            <a:r>
              <a:rPr lang="en-US" sz="2400" dirty="0"/>
              <a:t> </a:t>
            </a:r>
            <a:r>
              <a:rPr lang="en-US" sz="2400" dirty="0" err="1"/>
              <a:t>vượt</a:t>
            </a:r>
            <a:r>
              <a:rPr lang="en-US" sz="2400" dirty="0"/>
              <a:t> </a:t>
            </a:r>
            <a:r>
              <a:rPr lang="en-US" sz="2400" dirty="0" err="1"/>
              <a:t>mức</a:t>
            </a:r>
            <a:r>
              <a:rPr lang="en-US" sz="2400" dirty="0"/>
              <a:t> </a:t>
            </a:r>
            <a:r>
              <a:rPr lang="en-US" sz="2400" dirty="0" err="1"/>
              <a:t>giới</a:t>
            </a:r>
            <a:r>
              <a:rPr lang="en-US" sz="2400" dirty="0"/>
              <a:t> </a:t>
            </a:r>
            <a:r>
              <a:rPr lang="en-US" sz="2400" dirty="0" err="1"/>
              <a:t>hạn</a:t>
            </a:r>
            <a:r>
              <a:rPr lang="en-US" sz="2400" dirty="0"/>
              <a:t> </a:t>
            </a:r>
            <a:r>
              <a:rPr lang="en-US" sz="2400" dirty="0" err="1"/>
              <a:t>quy</a:t>
            </a:r>
            <a:r>
              <a:rPr lang="en-US" sz="2400" dirty="0"/>
              <a:t> </a:t>
            </a:r>
            <a:r>
              <a:rPr lang="en-US" sz="2400" dirty="0" err="1"/>
              <a:t>định</a:t>
            </a:r>
            <a:r>
              <a:rPr lang="en-US" sz="2400" dirty="0"/>
              <a:t>;</a:t>
            </a:r>
          </a:p>
          <a:p>
            <a:r>
              <a:rPr lang="en-US" sz="2400" dirty="0"/>
              <a:t>e) </a:t>
            </a:r>
            <a:r>
              <a:rPr lang="en-US" sz="2400" dirty="0" err="1"/>
              <a:t>Thực</a:t>
            </a:r>
            <a:r>
              <a:rPr lang="en-US" sz="2400" dirty="0"/>
              <a:t> </a:t>
            </a:r>
            <a:r>
              <a:rPr lang="en-US" sz="2400" dirty="0" err="1"/>
              <a:t>phẩm</a:t>
            </a:r>
            <a:r>
              <a:rPr lang="en-US" sz="2400" dirty="0"/>
              <a:t> </a:t>
            </a:r>
            <a:r>
              <a:rPr lang="en-US" sz="2400" dirty="0" err="1"/>
              <a:t>nhập</a:t>
            </a:r>
            <a:r>
              <a:rPr lang="en-US" sz="2400" dirty="0"/>
              <a:t> </a:t>
            </a:r>
            <a:r>
              <a:rPr lang="en-US" sz="2400" dirty="0" err="1"/>
              <a:t>khẩu</a:t>
            </a:r>
            <a:r>
              <a:rPr lang="en-US" sz="2400" dirty="0"/>
              <a:t> </a:t>
            </a:r>
            <a:r>
              <a:rPr lang="en-US" sz="2400" dirty="0" err="1"/>
              <a:t>bị</a:t>
            </a:r>
            <a:r>
              <a:rPr lang="en-US" sz="2400" dirty="0"/>
              <a:t> </a:t>
            </a:r>
            <a:r>
              <a:rPr lang="en-US" sz="2400" dirty="0" err="1"/>
              <a:t>cơ</a:t>
            </a:r>
            <a:r>
              <a:rPr lang="en-US" sz="2400" dirty="0"/>
              <a:t> </a:t>
            </a:r>
            <a:r>
              <a:rPr lang="en-US" sz="2400" dirty="0" err="1"/>
              <a:t>quan</a:t>
            </a:r>
            <a:r>
              <a:rPr lang="en-US" sz="2400" dirty="0"/>
              <a:t> </a:t>
            </a:r>
            <a:r>
              <a:rPr lang="en-US" sz="2400" dirty="0" err="1"/>
              <a:t>có</a:t>
            </a:r>
            <a:r>
              <a:rPr lang="en-US" sz="2400" dirty="0"/>
              <a:t> </a:t>
            </a:r>
            <a:r>
              <a:rPr lang="en-US" sz="2400" dirty="0" err="1"/>
              <a:t>thẩm</a:t>
            </a:r>
            <a:r>
              <a:rPr lang="en-US" sz="2400" dirty="0"/>
              <a:t> </a:t>
            </a:r>
            <a:r>
              <a:rPr lang="en-US" sz="2400" dirty="0" err="1"/>
              <a:t>quyền</a:t>
            </a:r>
            <a:r>
              <a:rPr lang="en-US" sz="2400" dirty="0"/>
              <a:t> </a:t>
            </a:r>
            <a:r>
              <a:rPr lang="en-US" sz="2400" dirty="0" err="1">
                <a:solidFill>
                  <a:srgbClr val="FF0000"/>
                </a:solidFill>
              </a:rPr>
              <a:t>nước</a:t>
            </a:r>
            <a:r>
              <a:rPr lang="en-US" sz="2400" dirty="0">
                <a:solidFill>
                  <a:srgbClr val="FF0000"/>
                </a:solidFill>
              </a:rPr>
              <a:t> </a:t>
            </a:r>
            <a:r>
              <a:rPr lang="en-US" sz="2400" dirty="0" err="1">
                <a:solidFill>
                  <a:srgbClr val="FF0000"/>
                </a:solidFill>
              </a:rPr>
              <a:t>xuất</a:t>
            </a:r>
            <a:r>
              <a:rPr lang="en-US" sz="2400" dirty="0">
                <a:solidFill>
                  <a:srgbClr val="FF0000"/>
                </a:solidFill>
              </a:rPr>
              <a:t> </a:t>
            </a:r>
            <a:r>
              <a:rPr lang="en-US" sz="2400" dirty="0" err="1">
                <a:solidFill>
                  <a:srgbClr val="FF0000"/>
                </a:solidFill>
              </a:rPr>
              <a:t>khẩu</a:t>
            </a:r>
            <a:r>
              <a:rPr lang="en-US" sz="2400" dirty="0"/>
              <a:t>, </a:t>
            </a:r>
            <a:r>
              <a:rPr lang="en-US" sz="2400" dirty="0" err="1"/>
              <a:t>nước</a:t>
            </a:r>
            <a:r>
              <a:rPr lang="en-US" sz="2400" dirty="0"/>
              <a:t> </a:t>
            </a:r>
            <a:r>
              <a:rPr lang="en-US" sz="2400" dirty="0" err="1"/>
              <a:t>khác</a:t>
            </a:r>
            <a:r>
              <a:rPr lang="en-US" sz="2400" dirty="0"/>
              <a:t> </a:t>
            </a:r>
            <a:r>
              <a:rPr lang="en-US" sz="2400" dirty="0" err="1"/>
              <a:t>hoặc</a:t>
            </a:r>
            <a:r>
              <a:rPr lang="en-US" sz="2400" dirty="0"/>
              <a:t> </a:t>
            </a:r>
            <a:r>
              <a:rPr lang="en-US" sz="2400" dirty="0" err="1"/>
              <a:t>tổ</a:t>
            </a:r>
            <a:r>
              <a:rPr lang="en-US" sz="2400" dirty="0"/>
              <a:t> </a:t>
            </a:r>
            <a:r>
              <a:rPr lang="en-US" sz="2400" dirty="0" err="1"/>
              <a:t>chức</a:t>
            </a:r>
            <a:r>
              <a:rPr lang="en-US" sz="2400" dirty="0"/>
              <a:t> </a:t>
            </a:r>
            <a:r>
              <a:rPr lang="en-US" sz="2400" dirty="0" err="1"/>
              <a:t>quốc</a:t>
            </a:r>
            <a:r>
              <a:rPr lang="en-US" sz="2400" dirty="0"/>
              <a:t> </a:t>
            </a:r>
            <a:r>
              <a:rPr lang="en-US" sz="2400" dirty="0" err="1"/>
              <a:t>tế</a:t>
            </a:r>
            <a:r>
              <a:rPr lang="en-US" sz="2400" dirty="0"/>
              <a:t> </a:t>
            </a:r>
            <a:r>
              <a:rPr lang="en-US" sz="2400" dirty="0" err="1">
                <a:solidFill>
                  <a:srgbClr val="FF0000"/>
                </a:solidFill>
              </a:rPr>
              <a:t>thông</a:t>
            </a:r>
            <a:r>
              <a:rPr lang="en-US" sz="2400" dirty="0">
                <a:solidFill>
                  <a:srgbClr val="FF0000"/>
                </a:solidFill>
              </a:rPr>
              <a:t> </a:t>
            </a:r>
            <a:r>
              <a:rPr lang="en-US" sz="2400" dirty="0" err="1">
                <a:solidFill>
                  <a:srgbClr val="FF0000"/>
                </a:solidFill>
              </a:rPr>
              <a:t>báo</a:t>
            </a:r>
            <a:r>
              <a:rPr lang="en-US" sz="2400" dirty="0">
                <a:solidFill>
                  <a:srgbClr val="FF0000"/>
                </a:solidFill>
              </a:rPr>
              <a:t> </a:t>
            </a:r>
            <a:r>
              <a:rPr lang="en-US" sz="2400" dirty="0" err="1"/>
              <a:t>có</a:t>
            </a:r>
            <a:r>
              <a:rPr lang="en-US" sz="2400" dirty="0"/>
              <a:t> </a:t>
            </a:r>
            <a:r>
              <a:rPr lang="en-US" sz="2400" dirty="0" err="1"/>
              <a:t>chứa</a:t>
            </a:r>
            <a:r>
              <a:rPr lang="en-US" sz="2400" dirty="0"/>
              <a:t> </a:t>
            </a:r>
            <a:r>
              <a:rPr lang="en-US" sz="2400" dirty="0" err="1"/>
              <a:t>tác</a:t>
            </a:r>
            <a:r>
              <a:rPr lang="en-US" sz="2400" dirty="0"/>
              <a:t> </a:t>
            </a:r>
            <a:r>
              <a:rPr lang="en-US" sz="2400" dirty="0" err="1"/>
              <a:t>nhân</a:t>
            </a:r>
            <a:r>
              <a:rPr lang="en-US" sz="2400" dirty="0"/>
              <a:t> </a:t>
            </a:r>
            <a:r>
              <a:rPr lang="en-US" sz="2400" dirty="0" err="1"/>
              <a:t>gây</a:t>
            </a:r>
            <a:r>
              <a:rPr lang="en-US" sz="2400" dirty="0"/>
              <a:t> ô </a:t>
            </a:r>
            <a:r>
              <a:rPr lang="en-US" sz="2400" dirty="0" err="1"/>
              <a:t>nhiễm</a:t>
            </a:r>
            <a:r>
              <a:rPr lang="en-US" sz="2400" dirty="0"/>
              <a:t> </a:t>
            </a:r>
            <a:r>
              <a:rPr lang="en-US" sz="2400" dirty="0" err="1"/>
              <a:t>gây</a:t>
            </a:r>
            <a:r>
              <a:rPr lang="en-US" sz="2400" dirty="0"/>
              <a:t> </a:t>
            </a:r>
            <a:r>
              <a:rPr lang="en-US" sz="2400" dirty="0" err="1"/>
              <a:t>hại</a:t>
            </a:r>
            <a:r>
              <a:rPr lang="en-US" sz="2400" dirty="0"/>
              <a:t> </a:t>
            </a:r>
            <a:r>
              <a:rPr lang="en-US" sz="2400" dirty="0" err="1"/>
              <a:t>đến</a:t>
            </a:r>
            <a:r>
              <a:rPr lang="en-US" sz="2400" dirty="0"/>
              <a:t> </a:t>
            </a:r>
            <a:r>
              <a:rPr lang="en-US" sz="2400" dirty="0" err="1"/>
              <a:t>sức</a:t>
            </a:r>
            <a:r>
              <a:rPr lang="en-US" sz="2400" dirty="0"/>
              <a:t> </a:t>
            </a:r>
            <a:r>
              <a:rPr lang="en-US" sz="2400" dirty="0" err="1"/>
              <a:t>khoẻ</a:t>
            </a:r>
            <a:r>
              <a:rPr lang="en-US" sz="2400" dirty="0"/>
              <a:t>, </a:t>
            </a:r>
            <a:r>
              <a:rPr lang="en-US" sz="2400" dirty="0" err="1"/>
              <a:t>tính</a:t>
            </a:r>
            <a:r>
              <a:rPr lang="en-US" sz="2400" dirty="0"/>
              <a:t> </a:t>
            </a:r>
            <a:r>
              <a:rPr lang="en-US" sz="2400" dirty="0" err="1"/>
              <a:t>mạng</a:t>
            </a:r>
            <a:r>
              <a:rPr lang="en-US" sz="2400" dirty="0"/>
              <a:t> con </a:t>
            </a:r>
            <a:r>
              <a:rPr lang="en-US" sz="2400" dirty="0" err="1"/>
              <a:t>người</a:t>
            </a:r>
            <a:r>
              <a:rPr lang="en-US" sz="2400" dirty="0"/>
              <a:t>.</a:t>
            </a:r>
          </a:p>
        </p:txBody>
      </p:sp>
    </p:spTree>
    <p:extLst>
      <p:ext uri="{BB962C8B-B14F-4D97-AF65-F5344CB8AC3E}">
        <p14:creationId xmlns:p14="http://schemas.microsoft.com/office/powerpoint/2010/main" val="12345249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NGHỊ ĐỊNH 15/2018</a:t>
            </a:r>
            <a:endParaRPr lang="en-US" dirty="0">
              <a:solidFill>
                <a:srgbClr val="FF0000"/>
              </a:solidFill>
            </a:endParaRPr>
          </a:p>
        </p:txBody>
      </p:sp>
      <p:sp>
        <p:nvSpPr>
          <p:cNvPr id="3" name="Rectangle 2"/>
          <p:cNvSpPr/>
          <p:nvPr/>
        </p:nvSpPr>
        <p:spPr>
          <a:xfrm>
            <a:off x="152400" y="1066800"/>
            <a:ext cx="8915400" cy="5632311"/>
          </a:xfrm>
          <a:prstGeom prst="rect">
            <a:avLst/>
          </a:prstGeom>
        </p:spPr>
        <p:txBody>
          <a:bodyPr wrap="square">
            <a:spAutoFit/>
          </a:bodyPr>
          <a:lstStyle/>
          <a:p>
            <a:r>
              <a:rPr lang="en-US" sz="2400" dirty="0" err="1">
                <a:solidFill>
                  <a:srgbClr val="FF0000"/>
                </a:solidFill>
              </a:rPr>
              <a:t>Thực</a:t>
            </a:r>
            <a:r>
              <a:rPr lang="en-US" sz="2400" dirty="0">
                <a:solidFill>
                  <a:srgbClr val="FF0000"/>
                </a:solidFill>
              </a:rPr>
              <a:t> </a:t>
            </a:r>
            <a:r>
              <a:rPr lang="en-US" sz="2400" dirty="0" err="1">
                <a:solidFill>
                  <a:srgbClr val="FF0000"/>
                </a:solidFill>
              </a:rPr>
              <a:t>phẩm</a:t>
            </a:r>
            <a:r>
              <a:rPr lang="en-US" sz="2400" dirty="0">
                <a:solidFill>
                  <a:srgbClr val="FF0000"/>
                </a:solidFill>
              </a:rPr>
              <a:t> </a:t>
            </a:r>
            <a:r>
              <a:rPr lang="en-US" sz="2400" dirty="0" err="1">
                <a:solidFill>
                  <a:srgbClr val="FF0000"/>
                </a:solidFill>
              </a:rPr>
              <a:t>bảo</a:t>
            </a:r>
            <a:r>
              <a:rPr lang="en-US" sz="2400" dirty="0">
                <a:solidFill>
                  <a:srgbClr val="FF0000"/>
                </a:solidFill>
              </a:rPr>
              <a:t> </a:t>
            </a:r>
            <a:r>
              <a:rPr lang="en-US" sz="2400" dirty="0" err="1">
                <a:solidFill>
                  <a:srgbClr val="FF0000"/>
                </a:solidFill>
              </a:rPr>
              <a:t>vệ</a:t>
            </a:r>
            <a:r>
              <a:rPr lang="en-US" sz="2400" dirty="0">
                <a:solidFill>
                  <a:srgbClr val="FF0000"/>
                </a:solidFill>
              </a:rPr>
              <a:t> </a:t>
            </a:r>
            <a:r>
              <a:rPr lang="en-US" sz="2400" dirty="0" err="1">
                <a:solidFill>
                  <a:srgbClr val="FF0000"/>
                </a:solidFill>
              </a:rPr>
              <a:t>sức</a:t>
            </a:r>
            <a:r>
              <a:rPr lang="en-US" sz="2400" dirty="0">
                <a:solidFill>
                  <a:srgbClr val="FF0000"/>
                </a:solidFill>
              </a:rPr>
              <a:t> </a:t>
            </a:r>
            <a:r>
              <a:rPr lang="en-US" sz="2400" dirty="0" err="1">
                <a:solidFill>
                  <a:srgbClr val="FF0000"/>
                </a:solidFill>
              </a:rPr>
              <a:t>khỏe</a:t>
            </a:r>
            <a:r>
              <a:rPr lang="en-US" sz="2400" dirty="0">
                <a:solidFill>
                  <a:srgbClr val="FF0000"/>
                </a:solidFill>
              </a:rPr>
              <a:t> </a:t>
            </a:r>
            <a:r>
              <a:rPr lang="en-US" sz="2400" dirty="0"/>
              <a:t>(Health Supplement, Dietary Supplement) </a:t>
            </a:r>
            <a:r>
              <a:rPr lang="en-US" sz="2400" dirty="0" err="1"/>
              <a:t>là</a:t>
            </a:r>
            <a:r>
              <a:rPr lang="en-US" sz="2400" dirty="0"/>
              <a:t> </a:t>
            </a:r>
            <a:r>
              <a:rPr lang="en-US" sz="2400" dirty="0" err="1"/>
              <a:t>những</a:t>
            </a:r>
            <a:r>
              <a:rPr lang="en-US" sz="2400" dirty="0"/>
              <a:t> </a:t>
            </a:r>
            <a:r>
              <a:rPr lang="en-US" sz="2400" dirty="0" err="1"/>
              <a:t>sản</a:t>
            </a:r>
            <a:r>
              <a:rPr lang="en-US" sz="2400" dirty="0"/>
              <a:t> </a:t>
            </a:r>
            <a:r>
              <a:rPr lang="en-US" sz="2400" dirty="0" err="1"/>
              <a:t>phẩm</a:t>
            </a:r>
            <a:r>
              <a:rPr lang="en-US" sz="2400" dirty="0"/>
              <a:t> </a:t>
            </a:r>
            <a:r>
              <a:rPr lang="en-US" sz="2400" dirty="0" err="1"/>
              <a:t>được</a:t>
            </a:r>
            <a:r>
              <a:rPr lang="en-US" sz="2400" dirty="0"/>
              <a:t> </a:t>
            </a:r>
            <a:r>
              <a:rPr lang="en-US" sz="2400" dirty="0" err="1"/>
              <a:t>dùng</a:t>
            </a:r>
            <a:r>
              <a:rPr lang="en-US" sz="2400" dirty="0"/>
              <a:t> </a:t>
            </a:r>
            <a:r>
              <a:rPr lang="en-US" sz="2400" dirty="0" err="1"/>
              <a:t>để</a:t>
            </a:r>
            <a:r>
              <a:rPr lang="en-US" sz="2400" dirty="0"/>
              <a:t> </a:t>
            </a:r>
            <a:r>
              <a:rPr lang="en-US" sz="2400" dirty="0" err="1"/>
              <a:t>bổ</a:t>
            </a:r>
            <a:r>
              <a:rPr lang="en-US" sz="2400" dirty="0"/>
              <a:t> sung </a:t>
            </a:r>
            <a:r>
              <a:rPr lang="en-US" sz="2400" dirty="0" err="1"/>
              <a:t>thêm</a:t>
            </a:r>
            <a:r>
              <a:rPr lang="en-US" sz="2400" dirty="0"/>
              <a:t> </a:t>
            </a:r>
            <a:r>
              <a:rPr lang="en-US" sz="2400" dirty="0" err="1"/>
              <a:t>vào</a:t>
            </a:r>
            <a:r>
              <a:rPr lang="en-US" sz="2400" dirty="0"/>
              <a:t> </a:t>
            </a:r>
            <a:r>
              <a:rPr lang="en-US" sz="2400" dirty="0" err="1"/>
              <a:t>chế</a:t>
            </a:r>
            <a:r>
              <a:rPr lang="en-US" sz="2400" dirty="0"/>
              <a:t> </a:t>
            </a:r>
            <a:r>
              <a:rPr lang="en-US" sz="2400" dirty="0" err="1"/>
              <a:t>độ</a:t>
            </a:r>
            <a:r>
              <a:rPr lang="en-US" sz="2400" dirty="0"/>
              <a:t> </a:t>
            </a:r>
            <a:r>
              <a:rPr lang="en-US" sz="2400" dirty="0" err="1"/>
              <a:t>ăn</a:t>
            </a:r>
            <a:r>
              <a:rPr lang="en-US" sz="2400" dirty="0"/>
              <a:t> </a:t>
            </a:r>
            <a:r>
              <a:rPr lang="en-US" sz="2400" dirty="0" err="1"/>
              <a:t>uống</a:t>
            </a:r>
            <a:r>
              <a:rPr lang="en-US" sz="2400" dirty="0"/>
              <a:t> </a:t>
            </a:r>
            <a:r>
              <a:rPr lang="en-US" sz="2400" dirty="0" err="1"/>
              <a:t>hàng</a:t>
            </a:r>
            <a:r>
              <a:rPr lang="en-US" sz="2400" dirty="0"/>
              <a:t> </a:t>
            </a:r>
            <a:r>
              <a:rPr lang="en-US" sz="2400" dirty="0" err="1"/>
              <a:t>ngày</a:t>
            </a:r>
            <a:r>
              <a:rPr lang="en-US" sz="2400" dirty="0"/>
              <a:t> </a:t>
            </a:r>
            <a:r>
              <a:rPr lang="en-US" sz="2400" dirty="0" err="1"/>
              <a:t>nhằm</a:t>
            </a:r>
            <a:r>
              <a:rPr lang="en-US" sz="2400" dirty="0"/>
              <a:t> </a:t>
            </a:r>
            <a:r>
              <a:rPr lang="en-US" sz="2400" dirty="0" err="1"/>
              <a:t>duy</a:t>
            </a:r>
            <a:r>
              <a:rPr lang="en-US" sz="2400" dirty="0"/>
              <a:t> </a:t>
            </a:r>
            <a:r>
              <a:rPr lang="en-US" sz="2400" dirty="0" err="1"/>
              <a:t>trì</a:t>
            </a:r>
            <a:r>
              <a:rPr lang="en-US" sz="2400" dirty="0"/>
              <a:t>, </a:t>
            </a:r>
            <a:r>
              <a:rPr lang="en-US" sz="2400" dirty="0" err="1"/>
              <a:t>tăng</a:t>
            </a:r>
            <a:r>
              <a:rPr lang="en-US" sz="2400" dirty="0"/>
              <a:t> </a:t>
            </a:r>
            <a:r>
              <a:rPr lang="en-US" sz="2400" dirty="0" err="1"/>
              <a:t>cường</a:t>
            </a:r>
            <a:r>
              <a:rPr lang="en-US" sz="2400" dirty="0"/>
              <a:t>, </a:t>
            </a:r>
            <a:r>
              <a:rPr lang="en-US" sz="2400" dirty="0" err="1"/>
              <a:t>cải</a:t>
            </a:r>
            <a:r>
              <a:rPr lang="en-US" sz="2400" dirty="0"/>
              <a:t> </a:t>
            </a:r>
            <a:r>
              <a:rPr lang="en-US" sz="2400" dirty="0" err="1"/>
              <a:t>thiện</a:t>
            </a:r>
            <a:r>
              <a:rPr lang="en-US" sz="2400" dirty="0"/>
              <a:t> </a:t>
            </a:r>
            <a:r>
              <a:rPr lang="en-US" sz="2400" dirty="0" err="1"/>
              <a:t>các</a:t>
            </a:r>
            <a:r>
              <a:rPr lang="en-US" sz="2400" dirty="0"/>
              <a:t> </a:t>
            </a:r>
            <a:r>
              <a:rPr lang="en-US" sz="2400" dirty="0" err="1"/>
              <a:t>chức</a:t>
            </a:r>
            <a:r>
              <a:rPr lang="en-US" sz="2400" dirty="0"/>
              <a:t> </a:t>
            </a:r>
            <a:r>
              <a:rPr lang="en-US" sz="2400" dirty="0" err="1"/>
              <a:t>năng</a:t>
            </a:r>
            <a:r>
              <a:rPr lang="en-US" sz="2400" dirty="0"/>
              <a:t> </a:t>
            </a:r>
            <a:r>
              <a:rPr lang="en-US" sz="2400" dirty="0" err="1"/>
              <a:t>của</a:t>
            </a:r>
            <a:r>
              <a:rPr lang="en-US" sz="2400" dirty="0"/>
              <a:t> </a:t>
            </a:r>
            <a:r>
              <a:rPr lang="en-US" sz="2400" dirty="0" err="1"/>
              <a:t>cơ</a:t>
            </a:r>
            <a:r>
              <a:rPr lang="en-US" sz="2400" dirty="0"/>
              <a:t> </a:t>
            </a:r>
            <a:r>
              <a:rPr lang="en-US" sz="2400" dirty="0" err="1"/>
              <a:t>thể</a:t>
            </a:r>
            <a:r>
              <a:rPr lang="en-US" sz="2400" dirty="0"/>
              <a:t> con </a:t>
            </a:r>
            <a:r>
              <a:rPr lang="en-US" sz="2400" dirty="0" err="1"/>
              <a:t>người</a:t>
            </a:r>
            <a:r>
              <a:rPr lang="en-US" sz="2400" dirty="0"/>
              <a:t>, </a:t>
            </a:r>
            <a:r>
              <a:rPr lang="en-US" sz="2400" dirty="0" err="1"/>
              <a:t>giảm</a:t>
            </a:r>
            <a:r>
              <a:rPr lang="en-US" sz="2400" dirty="0"/>
              <a:t> </a:t>
            </a:r>
            <a:r>
              <a:rPr lang="en-US" sz="2400" dirty="0" err="1"/>
              <a:t>nguy</a:t>
            </a:r>
            <a:r>
              <a:rPr lang="en-US" sz="2400" dirty="0"/>
              <a:t> </a:t>
            </a:r>
            <a:r>
              <a:rPr lang="en-US" sz="2400" dirty="0" err="1"/>
              <a:t>cơ</a:t>
            </a:r>
            <a:r>
              <a:rPr lang="en-US" sz="2400" dirty="0"/>
              <a:t> </a:t>
            </a:r>
            <a:r>
              <a:rPr lang="en-US" sz="2400" dirty="0" err="1"/>
              <a:t>mắc</a:t>
            </a:r>
            <a:r>
              <a:rPr lang="en-US" sz="2400" dirty="0"/>
              <a:t> </a:t>
            </a:r>
            <a:r>
              <a:rPr lang="en-US" sz="2400" dirty="0" err="1"/>
              <a:t>bệnh</a:t>
            </a:r>
            <a:r>
              <a:rPr lang="en-US" sz="2400" dirty="0"/>
              <a:t>. </a:t>
            </a:r>
            <a:r>
              <a:rPr lang="en-US" sz="2400" dirty="0" err="1"/>
              <a:t>Thực</a:t>
            </a:r>
            <a:r>
              <a:rPr lang="en-US" sz="2400" dirty="0"/>
              <a:t> </a:t>
            </a:r>
            <a:r>
              <a:rPr lang="en-US" sz="2400" dirty="0" err="1"/>
              <a:t>phẩm</a:t>
            </a:r>
            <a:r>
              <a:rPr lang="en-US" sz="2400" dirty="0"/>
              <a:t> </a:t>
            </a:r>
            <a:r>
              <a:rPr lang="en-US" sz="2400" dirty="0" err="1"/>
              <a:t>bảo</a:t>
            </a:r>
            <a:r>
              <a:rPr lang="en-US" sz="2400" dirty="0"/>
              <a:t> </a:t>
            </a:r>
            <a:r>
              <a:rPr lang="en-US" sz="2400" dirty="0" err="1"/>
              <a:t>vệ</a:t>
            </a:r>
            <a:r>
              <a:rPr lang="en-US" sz="2400" dirty="0"/>
              <a:t> </a:t>
            </a:r>
            <a:r>
              <a:rPr lang="en-US" sz="2400" dirty="0" err="1"/>
              <a:t>sức</a:t>
            </a:r>
            <a:r>
              <a:rPr lang="en-US" sz="2400" dirty="0"/>
              <a:t> </a:t>
            </a:r>
            <a:r>
              <a:rPr lang="en-US" sz="2400" dirty="0" err="1"/>
              <a:t>khỏe</a:t>
            </a:r>
            <a:r>
              <a:rPr lang="en-US" sz="2400" dirty="0"/>
              <a:t> </a:t>
            </a:r>
            <a:r>
              <a:rPr lang="en-US" sz="2400" dirty="0" err="1"/>
              <a:t>chứa</a:t>
            </a:r>
            <a:r>
              <a:rPr lang="en-US" sz="2400" dirty="0"/>
              <a:t> </a:t>
            </a:r>
            <a:r>
              <a:rPr lang="en-US" sz="2400" dirty="0" err="1"/>
              <a:t>một</a:t>
            </a:r>
            <a:r>
              <a:rPr lang="en-US" sz="2400" dirty="0"/>
              <a:t> </a:t>
            </a:r>
            <a:r>
              <a:rPr lang="en-US" sz="2400" dirty="0" err="1"/>
              <a:t>hoặc</a:t>
            </a:r>
            <a:r>
              <a:rPr lang="en-US" sz="2400" dirty="0"/>
              <a:t> </a:t>
            </a:r>
            <a:r>
              <a:rPr lang="en-US" sz="2400" dirty="0" err="1"/>
              <a:t>nhiều</a:t>
            </a:r>
            <a:r>
              <a:rPr lang="en-US" sz="2400" dirty="0"/>
              <a:t> </a:t>
            </a:r>
            <a:r>
              <a:rPr lang="en-US" sz="2400" dirty="0" err="1"/>
              <a:t>chất</a:t>
            </a:r>
            <a:r>
              <a:rPr lang="en-US" sz="2400" dirty="0"/>
              <a:t> </a:t>
            </a:r>
            <a:r>
              <a:rPr lang="en-US" sz="2400" dirty="0" err="1"/>
              <a:t>hoặc</a:t>
            </a:r>
            <a:r>
              <a:rPr lang="en-US" sz="2400" dirty="0"/>
              <a:t> </a:t>
            </a:r>
            <a:r>
              <a:rPr lang="en-US" sz="2400" dirty="0" err="1"/>
              <a:t>hỗn</a:t>
            </a:r>
            <a:r>
              <a:rPr lang="en-US" sz="2400" dirty="0"/>
              <a:t> </a:t>
            </a:r>
            <a:r>
              <a:rPr lang="en-US" sz="2400" dirty="0" err="1"/>
              <a:t>hợp</a:t>
            </a:r>
            <a:r>
              <a:rPr lang="en-US" sz="2400" dirty="0"/>
              <a:t> </a:t>
            </a:r>
            <a:r>
              <a:rPr lang="en-US" sz="2400" dirty="0" err="1"/>
              <a:t>các</a:t>
            </a:r>
            <a:r>
              <a:rPr lang="en-US" sz="2400" dirty="0"/>
              <a:t> </a:t>
            </a:r>
            <a:r>
              <a:rPr lang="en-US" sz="2400" dirty="0" err="1"/>
              <a:t>chất</a:t>
            </a:r>
            <a:r>
              <a:rPr lang="en-US" sz="2400" dirty="0"/>
              <a:t> </a:t>
            </a:r>
            <a:r>
              <a:rPr lang="en-US" sz="2400" dirty="0" err="1"/>
              <a:t>sau</a:t>
            </a:r>
            <a:r>
              <a:rPr lang="en-US" sz="2400" dirty="0"/>
              <a:t>:</a:t>
            </a:r>
          </a:p>
          <a:p>
            <a:r>
              <a:rPr lang="en-US" sz="2400" dirty="0"/>
              <a:t>a) Vitamin, </a:t>
            </a:r>
            <a:r>
              <a:rPr lang="en-US" sz="2400" dirty="0" err="1"/>
              <a:t>khoáng</a:t>
            </a:r>
            <a:r>
              <a:rPr lang="en-US" sz="2400" dirty="0"/>
              <a:t> </a:t>
            </a:r>
            <a:r>
              <a:rPr lang="en-US" sz="2400" dirty="0" err="1"/>
              <a:t>chất</a:t>
            </a:r>
            <a:r>
              <a:rPr lang="en-US" sz="2400" dirty="0"/>
              <a:t>, </a:t>
            </a:r>
            <a:r>
              <a:rPr lang="en-US" sz="2400" dirty="0" err="1"/>
              <a:t>axit</a:t>
            </a:r>
            <a:r>
              <a:rPr lang="en-US" sz="2400" dirty="0"/>
              <a:t> </a:t>
            </a:r>
            <a:r>
              <a:rPr lang="en-US" sz="2400" dirty="0" err="1"/>
              <a:t>amin</a:t>
            </a:r>
            <a:r>
              <a:rPr lang="en-US" sz="2400" dirty="0"/>
              <a:t>, </a:t>
            </a:r>
            <a:r>
              <a:rPr lang="en-US" sz="2400" dirty="0" err="1"/>
              <a:t>axit</a:t>
            </a:r>
            <a:r>
              <a:rPr lang="en-US" sz="2400" dirty="0"/>
              <a:t> </a:t>
            </a:r>
            <a:r>
              <a:rPr lang="en-US" sz="2400" dirty="0" err="1"/>
              <a:t>béo</a:t>
            </a:r>
            <a:r>
              <a:rPr lang="en-US" sz="2400" dirty="0"/>
              <a:t>, enzyme, probiotic </a:t>
            </a:r>
            <a:r>
              <a:rPr lang="en-US" sz="2400" dirty="0" err="1"/>
              <a:t>và</a:t>
            </a:r>
            <a:r>
              <a:rPr lang="en-US" sz="2400" dirty="0"/>
              <a:t> </a:t>
            </a:r>
            <a:r>
              <a:rPr lang="en-US" sz="2400" dirty="0" err="1"/>
              <a:t>chất</a:t>
            </a:r>
            <a:r>
              <a:rPr lang="en-US" sz="2400" dirty="0"/>
              <a:t> </a:t>
            </a:r>
            <a:r>
              <a:rPr lang="en-US" sz="2400" dirty="0" err="1"/>
              <a:t>có</a:t>
            </a:r>
            <a:r>
              <a:rPr lang="en-US" sz="2400" dirty="0"/>
              <a:t> </a:t>
            </a:r>
            <a:r>
              <a:rPr lang="en-US" sz="2400" dirty="0" err="1"/>
              <a:t>hoạt</a:t>
            </a:r>
            <a:r>
              <a:rPr lang="en-US" sz="2400" dirty="0"/>
              <a:t> </a:t>
            </a:r>
            <a:r>
              <a:rPr lang="en-US" sz="2400" dirty="0" err="1"/>
              <a:t>tính</a:t>
            </a:r>
            <a:r>
              <a:rPr lang="en-US" sz="2400" dirty="0"/>
              <a:t> </a:t>
            </a:r>
            <a:r>
              <a:rPr lang="en-US" sz="2400" dirty="0" err="1"/>
              <a:t>sinh</a:t>
            </a:r>
            <a:r>
              <a:rPr lang="en-US" sz="2400" dirty="0"/>
              <a:t> </a:t>
            </a:r>
            <a:r>
              <a:rPr lang="en-US" sz="2400" dirty="0" err="1"/>
              <a:t>học</a:t>
            </a:r>
            <a:r>
              <a:rPr lang="en-US" sz="2400" dirty="0"/>
              <a:t> </a:t>
            </a:r>
            <a:r>
              <a:rPr lang="en-US" sz="2400" dirty="0" err="1"/>
              <a:t>khác</a:t>
            </a:r>
            <a:r>
              <a:rPr lang="en-US" sz="2400" dirty="0"/>
              <a:t>;</a:t>
            </a:r>
          </a:p>
          <a:p>
            <a:r>
              <a:rPr lang="en-US" sz="2400" dirty="0"/>
              <a:t>b) </a:t>
            </a:r>
            <a:r>
              <a:rPr lang="en-US" sz="2400" dirty="0" err="1"/>
              <a:t>Chất</a:t>
            </a:r>
            <a:r>
              <a:rPr lang="en-US" sz="2400" dirty="0"/>
              <a:t> </a:t>
            </a:r>
            <a:r>
              <a:rPr lang="en-US" sz="2400" dirty="0" err="1"/>
              <a:t>có</a:t>
            </a:r>
            <a:r>
              <a:rPr lang="en-US" sz="2400" dirty="0"/>
              <a:t> </a:t>
            </a:r>
            <a:r>
              <a:rPr lang="en-US" sz="2400" dirty="0" err="1"/>
              <a:t>nguồn</a:t>
            </a:r>
            <a:r>
              <a:rPr lang="en-US" sz="2400" dirty="0"/>
              <a:t> </a:t>
            </a:r>
            <a:r>
              <a:rPr lang="en-US" sz="2400" dirty="0" err="1"/>
              <a:t>gốc</a:t>
            </a:r>
            <a:r>
              <a:rPr lang="en-US" sz="2400" dirty="0"/>
              <a:t> </a:t>
            </a:r>
            <a:r>
              <a:rPr lang="en-US" sz="2400" dirty="0" err="1"/>
              <a:t>tự</a:t>
            </a:r>
            <a:r>
              <a:rPr lang="en-US" sz="2400" dirty="0"/>
              <a:t> </a:t>
            </a:r>
            <a:r>
              <a:rPr lang="en-US" sz="2400" dirty="0" err="1"/>
              <a:t>nhiên</a:t>
            </a:r>
            <a:r>
              <a:rPr lang="en-US" sz="2400" dirty="0"/>
              <a:t>, </a:t>
            </a:r>
            <a:r>
              <a:rPr lang="en-US" sz="2400" dirty="0" err="1"/>
              <a:t>bao</a:t>
            </a:r>
            <a:r>
              <a:rPr lang="en-US" sz="2400" dirty="0"/>
              <a:t> </a:t>
            </a:r>
            <a:r>
              <a:rPr lang="en-US" sz="2400" dirty="0" err="1"/>
              <a:t>gồm</a:t>
            </a:r>
            <a:r>
              <a:rPr lang="en-US" sz="2400" dirty="0"/>
              <a:t> </a:t>
            </a:r>
            <a:r>
              <a:rPr lang="en-US" sz="2400" dirty="0" err="1"/>
              <a:t>động</a:t>
            </a:r>
            <a:r>
              <a:rPr lang="en-US" sz="2400" dirty="0"/>
              <a:t> </a:t>
            </a:r>
            <a:r>
              <a:rPr lang="en-US" sz="2400" dirty="0" err="1"/>
              <a:t>vật</a:t>
            </a:r>
            <a:r>
              <a:rPr lang="en-US" sz="2400" dirty="0"/>
              <a:t>, </a:t>
            </a:r>
            <a:r>
              <a:rPr lang="en-US" sz="2400" dirty="0" err="1"/>
              <a:t>khoáng</a:t>
            </a:r>
            <a:r>
              <a:rPr lang="en-US" sz="2400" dirty="0"/>
              <a:t> </a:t>
            </a:r>
            <a:r>
              <a:rPr lang="en-US" sz="2400" dirty="0" err="1"/>
              <a:t>vật</a:t>
            </a:r>
            <a:r>
              <a:rPr lang="en-US" sz="2400" dirty="0"/>
              <a:t> </a:t>
            </a:r>
            <a:r>
              <a:rPr lang="en-US" sz="2400" dirty="0" err="1"/>
              <a:t>và</a:t>
            </a:r>
            <a:r>
              <a:rPr lang="en-US" sz="2400" dirty="0"/>
              <a:t> </a:t>
            </a:r>
            <a:r>
              <a:rPr lang="en-US" sz="2400" dirty="0" err="1"/>
              <a:t>thực</a:t>
            </a:r>
            <a:r>
              <a:rPr lang="en-US" sz="2400" dirty="0"/>
              <a:t> </a:t>
            </a:r>
            <a:r>
              <a:rPr lang="en-US" sz="2400" dirty="0" err="1"/>
              <a:t>vật</a:t>
            </a:r>
            <a:r>
              <a:rPr lang="en-US" sz="2400" dirty="0"/>
              <a:t> </a:t>
            </a:r>
            <a:r>
              <a:rPr lang="en-US" sz="2400" dirty="0" err="1"/>
              <a:t>dưới</a:t>
            </a:r>
            <a:r>
              <a:rPr lang="en-US" sz="2400" dirty="0"/>
              <a:t> </a:t>
            </a:r>
            <a:r>
              <a:rPr lang="en-US" sz="2400" dirty="0" err="1"/>
              <a:t>dạng</a:t>
            </a:r>
            <a:r>
              <a:rPr lang="en-US" sz="2400" dirty="0"/>
              <a:t> </a:t>
            </a:r>
            <a:r>
              <a:rPr lang="en-US" sz="2400" dirty="0" err="1"/>
              <a:t>chiết</a:t>
            </a:r>
            <a:r>
              <a:rPr lang="en-US" sz="2400" dirty="0"/>
              <a:t> </a:t>
            </a:r>
            <a:r>
              <a:rPr lang="en-US" sz="2400" dirty="0" err="1"/>
              <a:t>xuất</a:t>
            </a:r>
            <a:r>
              <a:rPr lang="en-US" sz="2400" dirty="0"/>
              <a:t>, </a:t>
            </a:r>
            <a:r>
              <a:rPr lang="en-US" sz="2400" dirty="0" err="1"/>
              <a:t>phân</a:t>
            </a:r>
            <a:r>
              <a:rPr lang="en-US" sz="2400" dirty="0"/>
              <a:t> </a:t>
            </a:r>
            <a:r>
              <a:rPr lang="en-US" sz="2400" dirty="0" err="1"/>
              <a:t>lập</a:t>
            </a:r>
            <a:r>
              <a:rPr lang="en-US" sz="2400" dirty="0"/>
              <a:t>, </a:t>
            </a:r>
            <a:r>
              <a:rPr lang="en-US" sz="2400" dirty="0" err="1"/>
              <a:t>cô</a:t>
            </a:r>
            <a:r>
              <a:rPr lang="en-US" sz="2400" dirty="0"/>
              <a:t> </a:t>
            </a:r>
            <a:r>
              <a:rPr lang="en-US" sz="2400" dirty="0" err="1"/>
              <a:t>đặc</a:t>
            </a:r>
            <a:r>
              <a:rPr lang="en-US" sz="2400" dirty="0"/>
              <a:t> </a:t>
            </a:r>
            <a:r>
              <a:rPr lang="en-US" sz="2400" dirty="0" err="1"/>
              <a:t>và</a:t>
            </a:r>
            <a:r>
              <a:rPr lang="en-US" sz="2400" dirty="0"/>
              <a:t> </a:t>
            </a:r>
            <a:r>
              <a:rPr lang="en-US" sz="2400" dirty="0" err="1"/>
              <a:t>chuyển</a:t>
            </a:r>
            <a:r>
              <a:rPr lang="en-US" sz="2400" dirty="0"/>
              <a:t> </a:t>
            </a:r>
            <a:r>
              <a:rPr lang="en-US" sz="2400" dirty="0" err="1"/>
              <a:t>hóa</a:t>
            </a:r>
            <a:r>
              <a:rPr lang="en-US" sz="2400" dirty="0"/>
              <a:t>;</a:t>
            </a:r>
          </a:p>
          <a:p>
            <a:r>
              <a:rPr lang="en-US" sz="2400" dirty="0"/>
              <a:t>c) </a:t>
            </a:r>
            <a:r>
              <a:rPr lang="en-US" sz="2400" dirty="0" err="1"/>
              <a:t>Các</a:t>
            </a:r>
            <a:r>
              <a:rPr lang="en-US" sz="2400" dirty="0"/>
              <a:t> </a:t>
            </a:r>
            <a:r>
              <a:rPr lang="en-US" sz="2400" dirty="0" err="1"/>
              <a:t>nguồn</a:t>
            </a:r>
            <a:r>
              <a:rPr lang="en-US" sz="2400" dirty="0"/>
              <a:t> </a:t>
            </a:r>
            <a:r>
              <a:rPr lang="en-US" sz="2400" dirty="0" err="1"/>
              <a:t>tổng</a:t>
            </a:r>
            <a:r>
              <a:rPr lang="en-US" sz="2400" dirty="0"/>
              <a:t> </a:t>
            </a:r>
            <a:r>
              <a:rPr lang="en-US" sz="2400" dirty="0" err="1"/>
              <a:t>hợp</a:t>
            </a:r>
            <a:r>
              <a:rPr lang="en-US" sz="2400" dirty="0"/>
              <a:t> </a:t>
            </a:r>
            <a:r>
              <a:rPr lang="en-US" sz="2400" dirty="0" err="1"/>
              <a:t>của</a:t>
            </a:r>
            <a:r>
              <a:rPr lang="en-US" sz="2400" dirty="0"/>
              <a:t> </a:t>
            </a:r>
            <a:r>
              <a:rPr lang="en-US" sz="2400" dirty="0" err="1"/>
              <a:t>những</a:t>
            </a:r>
            <a:r>
              <a:rPr lang="en-US" sz="2400" dirty="0"/>
              <a:t> </a:t>
            </a:r>
            <a:r>
              <a:rPr lang="en-US" sz="2400" dirty="0" err="1"/>
              <a:t>thành</a:t>
            </a:r>
            <a:r>
              <a:rPr lang="en-US" sz="2400" dirty="0"/>
              <a:t> </a:t>
            </a:r>
            <a:r>
              <a:rPr lang="en-US" sz="2400" dirty="0" err="1"/>
              <a:t>phần</a:t>
            </a:r>
            <a:r>
              <a:rPr lang="en-US" sz="2400" dirty="0"/>
              <a:t> </a:t>
            </a:r>
            <a:r>
              <a:rPr lang="en-US" sz="2400" dirty="0" err="1"/>
              <a:t>đề</a:t>
            </a:r>
            <a:r>
              <a:rPr lang="en-US" sz="2400" dirty="0"/>
              <a:t> </a:t>
            </a:r>
            <a:r>
              <a:rPr lang="en-US" sz="2400" dirty="0" err="1"/>
              <a:t>cập</a:t>
            </a:r>
            <a:r>
              <a:rPr lang="en-US" sz="2400" dirty="0"/>
              <a:t> </a:t>
            </a:r>
            <a:r>
              <a:rPr lang="en-US" sz="2400" dirty="0" err="1"/>
              <a:t>tại</a:t>
            </a:r>
            <a:r>
              <a:rPr lang="en-US" sz="2400" dirty="0"/>
              <a:t> </a:t>
            </a:r>
            <a:r>
              <a:rPr lang="en-US" sz="2400" dirty="0" err="1"/>
              <a:t>điểm</a:t>
            </a:r>
            <a:r>
              <a:rPr lang="en-US" sz="2400" dirty="0"/>
              <a:t> a </a:t>
            </a:r>
            <a:r>
              <a:rPr lang="en-US" sz="2400" dirty="0" err="1"/>
              <a:t>và</a:t>
            </a:r>
            <a:r>
              <a:rPr lang="en-US" sz="2400" dirty="0"/>
              <a:t> </a:t>
            </a:r>
            <a:r>
              <a:rPr lang="en-US" sz="2400" dirty="0" err="1"/>
              <a:t>điểm</a:t>
            </a:r>
            <a:r>
              <a:rPr lang="en-US" sz="2400" dirty="0"/>
              <a:t> b </a:t>
            </a:r>
            <a:r>
              <a:rPr lang="en-US" sz="2400" dirty="0" err="1"/>
              <a:t>trên</a:t>
            </a:r>
            <a:r>
              <a:rPr lang="en-US" sz="2400" dirty="0"/>
              <a:t> </a:t>
            </a:r>
            <a:r>
              <a:rPr lang="en-US" sz="2400" dirty="0" err="1"/>
              <a:t>đây</a:t>
            </a:r>
            <a:r>
              <a:rPr lang="en-US" sz="2400" dirty="0"/>
              <a:t>.</a:t>
            </a:r>
          </a:p>
          <a:p>
            <a:r>
              <a:rPr lang="en-US" sz="2400" dirty="0" err="1"/>
              <a:t>Thực</a:t>
            </a:r>
            <a:r>
              <a:rPr lang="en-US" sz="2400" dirty="0"/>
              <a:t> </a:t>
            </a:r>
            <a:r>
              <a:rPr lang="en-US" sz="2400" dirty="0" err="1"/>
              <a:t>phẩm</a:t>
            </a:r>
            <a:r>
              <a:rPr lang="en-US" sz="2400" dirty="0"/>
              <a:t> </a:t>
            </a:r>
            <a:r>
              <a:rPr lang="en-US" sz="2400" dirty="0" err="1"/>
              <a:t>bảo</a:t>
            </a:r>
            <a:r>
              <a:rPr lang="en-US" sz="2400" dirty="0"/>
              <a:t> </a:t>
            </a:r>
            <a:r>
              <a:rPr lang="en-US" sz="2400" dirty="0" err="1"/>
              <a:t>vệ</a:t>
            </a:r>
            <a:r>
              <a:rPr lang="en-US" sz="2400" dirty="0"/>
              <a:t> </a:t>
            </a:r>
            <a:r>
              <a:rPr lang="en-US" sz="2400" dirty="0" err="1"/>
              <a:t>sức</a:t>
            </a:r>
            <a:r>
              <a:rPr lang="en-US" sz="2400" dirty="0"/>
              <a:t> </a:t>
            </a:r>
            <a:r>
              <a:rPr lang="en-US" sz="2400" dirty="0" err="1"/>
              <a:t>khỏe</a:t>
            </a:r>
            <a:r>
              <a:rPr lang="en-US" sz="2400" dirty="0"/>
              <a:t> </a:t>
            </a:r>
            <a:r>
              <a:rPr lang="en-US" sz="2400" dirty="0" err="1"/>
              <a:t>được</a:t>
            </a:r>
            <a:r>
              <a:rPr lang="en-US" sz="2400" dirty="0"/>
              <a:t> </a:t>
            </a:r>
            <a:r>
              <a:rPr lang="en-US" sz="2400" dirty="0" err="1"/>
              <a:t>trình</a:t>
            </a:r>
            <a:r>
              <a:rPr lang="en-US" sz="2400" dirty="0"/>
              <a:t> </a:t>
            </a:r>
            <a:r>
              <a:rPr lang="en-US" sz="2400" dirty="0" err="1"/>
              <a:t>bày</a:t>
            </a:r>
            <a:r>
              <a:rPr lang="en-US" sz="2400" dirty="0"/>
              <a:t> ở </a:t>
            </a:r>
            <a:r>
              <a:rPr lang="en-US" sz="2400" dirty="0" err="1"/>
              <a:t>dạng</a:t>
            </a:r>
            <a:r>
              <a:rPr lang="en-US" sz="2400" dirty="0"/>
              <a:t> </a:t>
            </a:r>
            <a:r>
              <a:rPr lang="en-US" sz="2400" dirty="0" err="1"/>
              <a:t>chế</a:t>
            </a:r>
            <a:r>
              <a:rPr lang="en-US" sz="2400" dirty="0"/>
              <a:t> </a:t>
            </a:r>
            <a:r>
              <a:rPr lang="en-US" sz="2400" dirty="0" err="1"/>
              <a:t>biến</a:t>
            </a:r>
            <a:r>
              <a:rPr lang="en-US" sz="2400" dirty="0"/>
              <a:t> </a:t>
            </a:r>
            <a:r>
              <a:rPr lang="en-US" sz="2400" dirty="0" err="1"/>
              <a:t>như</a:t>
            </a:r>
            <a:r>
              <a:rPr lang="en-US" sz="2400" dirty="0"/>
              <a:t> </a:t>
            </a:r>
            <a:r>
              <a:rPr lang="en-US" sz="2400" dirty="0" err="1"/>
              <a:t>viên</a:t>
            </a:r>
            <a:r>
              <a:rPr lang="en-US" sz="2400" dirty="0"/>
              <a:t> </a:t>
            </a:r>
            <a:r>
              <a:rPr lang="en-US" sz="2400" dirty="0" err="1"/>
              <a:t>nang</a:t>
            </a:r>
            <a:r>
              <a:rPr lang="en-US" sz="2400" dirty="0"/>
              <a:t>, </a:t>
            </a:r>
            <a:r>
              <a:rPr lang="en-US" sz="2400" dirty="0" err="1"/>
              <a:t>viên</a:t>
            </a:r>
            <a:r>
              <a:rPr lang="en-US" sz="2400" dirty="0"/>
              <a:t> </a:t>
            </a:r>
            <a:r>
              <a:rPr lang="en-US" sz="2400" dirty="0" err="1"/>
              <a:t>hoàn</a:t>
            </a:r>
            <a:r>
              <a:rPr lang="en-US" sz="2400" dirty="0"/>
              <a:t>, </a:t>
            </a:r>
            <a:r>
              <a:rPr lang="en-US" sz="2400" dirty="0" err="1"/>
              <a:t>viên</a:t>
            </a:r>
            <a:r>
              <a:rPr lang="en-US" sz="2400" dirty="0"/>
              <a:t> </a:t>
            </a:r>
            <a:r>
              <a:rPr lang="en-US" sz="2400" dirty="0" err="1"/>
              <a:t>nén</a:t>
            </a:r>
            <a:r>
              <a:rPr lang="en-US" sz="2400" dirty="0"/>
              <a:t>, </a:t>
            </a:r>
            <a:r>
              <a:rPr lang="en-US" sz="2400" dirty="0" err="1"/>
              <a:t>chế</a:t>
            </a:r>
            <a:r>
              <a:rPr lang="en-US" sz="2400" dirty="0"/>
              <a:t> </a:t>
            </a:r>
            <a:r>
              <a:rPr lang="en-US" sz="2400" dirty="0" err="1"/>
              <a:t>phẩm</a:t>
            </a:r>
            <a:r>
              <a:rPr lang="en-US" sz="2400" dirty="0"/>
              <a:t> </a:t>
            </a:r>
            <a:r>
              <a:rPr lang="en-US" sz="2400" dirty="0" err="1"/>
              <a:t>dạng</a:t>
            </a:r>
            <a:r>
              <a:rPr lang="en-US" sz="2400" dirty="0"/>
              <a:t> </a:t>
            </a:r>
            <a:r>
              <a:rPr lang="en-US" sz="2400" dirty="0" err="1"/>
              <a:t>cốm</a:t>
            </a:r>
            <a:r>
              <a:rPr lang="en-US" sz="2400" dirty="0"/>
              <a:t>, </a:t>
            </a:r>
            <a:r>
              <a:rPr lang="en-US" sz="2400" dirty="0" err="1"/>
              <a:t>bột</a:t>
            </a:r>
            <a:r>
              <a:rPr lang="en-US" sz="2400" dirty="0"/>
              <a:t>, </a:t>
            </a:r>
            <a:r>
              <a:rPr lang="en-US" sz="2400" dirty="0" err="1"/>
              <a:t>lỏng</a:t>
            </a:r>
            <a:r>
              <a:rPr lang="en-US" sz="2400" dirty="0"/>
              <a:t> </a:t>
            </a:r>
            <a:r>
              <a:rPr lang="en-US" sz="2400" dirty="0" err="1"/>
              <a:t>và</a:t>
            </a:r>
            <a:r>
              <a:rPr lang="en-US" sz="2400" dirty="0"/>
              <a:t> </a:t>
            </a:r>
            <a:r>
              <a:rPr lang="en-US" sz="2400" dirty="0" err="1"/>
              <a:t>các</a:t>
            </a:r>
            <a:r>
              <a:rPr lang="en-US" sz="2400" dirty="0"/>
              <a:t> </a:t>
            </a:r>
            <a:r>
              <a:rPr lang="en-US" sz="2400" dirty="0" err="1"/>
              <a:t>dạng</a:t>
            </a:r>
            <a:r>
              <a:rPr lang="en-US" sz="2400" dirty="0"/>
              <a:t> </a:t>
            </a:r>
            <a:r>
              <a:rPr lang="en-US" sz="2400" dirty="0" err="1"/>
              <a:t>bào</a:t>
            </a:r>
            <a:r>
              <a:rPr lang="en-US" sz="2400" dirty="0"/>
              <a:t> </a:t>
            </a:r>
            <a:r>
              <a:rPr lang="en-US" sz="2400" dirty="0" err="1"/>
              <a:t>chế</a:t>
            </a:r>
            <a:r>
              <a:rPr lang="en-US" sz="2400" dirty="0"/>
              <a:t> </a:t>
            </a:r>
            <a:r>
              <a:rPr lang="en-US" sz="2400" dirty="0" err="1"/>
              <a:t>khác</a:t>
            </a:r>
            <a:r>
              <a:rPr lang="en-US" sz="2400" dirty="0"/>
              <a:t> </a:t>
            </a:r>
            <a:r>
              <a:rPr lang="en-US" sz="2400" dirty="0" err="1"/>
              <a:t>và</a:t>
            </a:r>
            <a:r>
              <a:rPr lang="en-US" sz="2400" dirty="0"/>
              <a:t> </a:t>
            </a:r>
            <a:r>
              <a:rPr lang="en-US" sz="2400" dirty="0" err="1"/>
              <a:t>được</a:t>
            </a:r>
            <a:r>
              <a:rPr lang="en-US" sz="2400" dirty="0"/>
              <a:t> </a:t>
            </a:r>
            <a:r>
              <a:rPr lang="en-US" sz="2400" dirty="0" err="1"/>
              <a:t>phân</a:t>
            </a:r>
            <a:r>
              <a:rPr lang="en-US" sz="2400" dirty="0"/>
              <a:t> </a:t>
            </a:r>
            <a:r>
              <a:rPr lang="en-US" sz="2400" dirty="0" err="1"/>
              <a:t>liều</a:t>
            </a:r>
            <a:r>
              <a:rPr lang="en-US" sz="2400" dirty="0"/>
              <a:t> (</a:t>
            </a:r>
            <a:r>
              <a:rPr lang="en-US" sz="2400" dirty="0" err="1"/>
              <a:t>để</a:t>
            </a:r>
            <a:r>
              <a:rPr lang="en-US" sz="2400" dirty="0"/>
              <a:t> </a:t>
            </a:r>
            <a:r>
              <a:rPr lang="en-US" sz="2400" dirty="0" err="1"/>
              <a:t>sử</a:t>
            </a:r>
            <a:r>
              <a:rPr lang="en-US" sz="2400" dirty="0"/>
              <a:t> </a:t>
            </a:r>
            <a:r>
              <a:rPr lang="en-US" sz="2400" dirty="0" err="1"/>
              <a:t>dụng</a:t>
            </a:r>
            <a:r>
              <a:rPr lang="en-US" sz="2400" dirty="0"/>
              <a:t>) </a:t>
            </a:r>
            <a:r>
              <a:rPr lang="en-US" sz="2400" dirty="0" err="1"/>
              <a:t>thành</a:t>
            </a:r>
            <a:r>
              <a:rPr lang="en-US" sz="2400" dirty="0"/>
              <a:t> </a:t>
            </a:r>
            <a:r>
              <a:rPr lang="en-US" sz="2400" dirty="0" err="1"/>
              <a:t>các</a:t>
            </a:r>
            <a:r>
              <a:rPr lang="en-US" sz="2400" dirty="0"/>
              <a:t> </a:t>
            </a:r>
            <a:r>
              <a:rPr lang="en-US" sz="2400" dirty="0" err="1"/>
              <a:t>đơn</a:t>
            </a:r>
            <a:r>
              <a:rPr lang="en-US" sz="2400" dirty="0"/>
              <a:t> </a:t>
            </a:r>
            <a:r>
              <a:rPr lang="en-US" sz="2400" dirty="0" err="1"/>
              <a:t>vị</a:t>
            </a:r>
            <a:r>
              <a:rPr lang="en-US" sz="2400" dirty="0"/>
              <a:t> </a:t>
            </a:r>
            <a:r>
              <a:rPr lang="en-US" sz="2400" dirty="0" err="1"/>
              <a:t>liều</a:t>
            </a:r>
            <a:r>
              <a:rPr lang="en-US" sz="2400" dirty="0"/>
              <a:t> </a:t>
            </a:r>
            <a:r>
              <a:rPr lang="en-US" sz="2400" dirty="0" err="1"/>
              <a:t>nhỏ</a:t>
            </a:r>
            <a:r>
              <a:rPr lang="en-US" sz="2400" dirty="0"/>
              <a:t>.</a:t>
            </a:r>
          </a:p>
        </p:txBody>
      </p:sp>
    </p:spTree>
    <p:extLst>
      <p:ext uri="{BB962C8B-B14F-4D97-AF65-F5344CB8AC3E}">
        <p14:creationId xmlns:p14="http://schemas.microsoft.com/office/powerpoint/2010/main" val="234348684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798638"/>
          </a:xfrm>
        </p:spPr>
        <p:txBody>
          <a:bodyPr/>
          <a:lstStyle/>
          <a:p>
            <a:r>
              <a:rPr lang="en-US" dirty="0" err="1" smtClean="0"/>
              <a:t>Thực</a:t>
            </a:r>
            <a:r>
              <a:rPr lang="en-US" dirty="0" smtClean="0"/>
              <a:t> </a:t>
            </a:r>
            <a:r>
              <a:rPr lang="en-US" dirty="0" err="1" smtClean="0"/>
              <a:t>Phẩm</a:t>
            </a:r>
            <a:r>
              <a:rPr lang="en-US" dirty="0" smtClean="0"/>
              <a:t> </a:t>
            </a:r>
            <a:r>
              <a:rPr lang="en-US" dirty="0" err="1" smtClean="0"/>
              <a:t>Bảo</a:t>
            </a:r>
            <a:r>
              <a:rPr lang="en-US" dirty="0" smtClean="0"/>
              <a:t> </a:t>
            </a:r>
            <a:r>
              <a:rPr lang="en-US" dirty="0" err="1" smtClean="0"/>
              <a:t>Vệ</a:t>
            </a:r>
            <a:r>
              <a:rPr lang="en-US" dirty="0" smtClean="0"/>
              <a:t> </a:t>
            </a:r>
            <a:r>
              <a:rPr lang="en-US" dirty="0" err="1" smtClean="0"/>
              <a:t>Sức</a:t>
            </a:r>
            <a:r>
              <a:rPr lang="en-US" dirty="0" smtClean="0"/>
              <a:t> </a:t>
            </a:r>
            <a:r>
              <a:rPr lang="en-US" dirty="0" err="1" smtClean="0"/>
              <a:t>Khoẻ</a:t>
            </a:r>
            <a:endParaRPr lang="en-U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914400"/>
            <a:ext cx="8305800" cy="701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0529200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04800" y="1752600"/>
            <a:ext cx="7924800" cy="3046988"/>
          </a:xfrm>
          <a:prstGeom prst="rect">
            <a:avLst/>
          </a:prstGeom>
        </p:spPr>
        <p:txBody>
          <a:bodyPr wrap="square">
            <a:spAutoFit/>
          </a:bodyPr>
          <a:lstStyle/>
          <a:p>
            <a:r>
              <a:rPr lang="vi-VN" sz="3200" dirty="0"/>
              <a:t>. </a:t>
            </a:r>
            <a:r>
              <a:rPr lang="vi-VN" sz="3200" i="1" dirty="0">
                <a:solidFill>
                  <a:srgbClr val="FF0000"/>
                </a:solidFill>
              </a:rPr>
              <a:t>Thực phẩm bổ sung</a:t>
            </a:r>
            <a:r>
              <a:rPr lang="vi-VN" sz="3200" dirty="0"/>
              <a:t> (Supplemented Food) là thực phẩm thông thường được bổ sung vi chất và các yếu tố có lợi cho sức khỏe như vitamin, khoáng chất, axit amin, axit béo, enzym, probiotic, prebiotic và chất có hoạt tính sinh học khác.</a:t>
            </a:r>
            <a:endParaRPr lang="en-US" sz="3200" dirty="0"/>
          </a:p>
        </p:txBody>
      </p:sp>
    </p:spTree>
    <p:extLst>
      <p:ext uri="{BB962C8B-B14F-4D97-AF65-F5344CB8AC3E}">
        <p14:creationId xmlns:p14="http://schemas.microsoft.com/office/powerpoint/2010/main" val="213811873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066800"/>
            <a:ext cx="9296400" cy="792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5969898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1219200"/>
            <a:ext cx="9144000" cy="4893647"/>
          </a:xfrm>
          <a:prstGeom prst="rect">
            <a:avLst/>
          </a:prstGeom>
        </p:spPr>
        <p:txBody>
          <a:bodyPr wrap="square">
            <a:spAutoFit/>
          </a:bodyPr>
          <a:lstStyle/>
          <a:p>
            <a:r>
              <a:rPr lang="en-US" sz="2400" dirty="0" err="1">
                <a:solidFill>
                  <a:srgbClr val="FF0000"/>
                </a:solidFill>
              </a:rPr>
              <a:t>Thực</a:t>
            </a:r>
            <a:r>
              <a:rPr lang="en-US" sz="2400" dirty="0">
                <a:solidFill>
                  <a:srgbClr val="FF0000"/>
                </a:solidFill>
              </a:rPr>
              <a:t> </a:t>
            </a:r>
            <a:r>
              <a:rPr lang="en-US" sz="2400" dirty="0" err="1">
                <a:solidFill>
                  <a:srgbClr val="FF0000"/>
                </a:solidFill>
              </a:rPr>
              <a:t>phẩm</a:t>
            </a:r>
            <a:r>
              <a:rPr lang="en-US" sz="2400" dirty="0">
                <a:solidFill>
                  <a:srgbClr val="FF0000"/>
                </a:solidFill>
              </a:rPr>
              <a:t> </a:t>
            </a:r>
            <a:r>
              <a:rPr lang="en-US" sz="2400" dirty="0" err="1">
                <a:solidFill>
                  <a:srgbClr val="FF0000"/>
                </a:solidFill>
              </a:rPr>
              <a:t>dinh</a:t>
            </a:r>
            <a:r>
              <a:rPr lang="en-US" sz="2400" dirty="0">
                <a:solidFill>
                  <a:srgbClr val="FF0000"/>
                </a:solidFill>
              </a:rPr>
              <a:t> </a:t>
            </a:r>
            <a:r>
              <a:rPr lang="en-US" sz="2400" dirty="0" err="1">
                <a:solidFill>
                  <a:srgbClr val="FF0000"/>
                </a:solidFill>
              </a:rPr>
              <a:t>dưỡng</a:t>
            </a:r>
            <a:r>
              <a:rPr lang="en-US" sz="2400" dirty="0">
                <a:solidFill>
                  <a:srgbClr val="FF0000"/>
                </a:solidFill>
              </a:rPr>
              <a:t> y </a:t>
            </a:r>
            <a:r>
              <a:rPr lang="en-US" sz="2400" dirty="0" err="1">
                <a:solidFill>
                  <a:srgbClr val="FF0000"/>
                </a:solidFill>
              </a:rPr>
              <a:t>học</a:t>
            </a:r>
            <a:r>
              <a:rPr lang="en-US" sz="2400" dirty="0">
                <a:solidFill>
                  <a:srgbClr val="FF0000"/>
                </a:solidFill>
              </a:rPr>
              <a:t> </a:t>
            </a:r>
            <a:r>
              <a:rPr lang="en-US" sz="2400" dirty="0" err="1"/>
              <a:t>còn</a:t>
            </a:r>
            <a:r>
              <a:rPr lang="en-US" sz="2400" dirty="0"/>
              <a:t> </a:t>
            </a:r>
            <a:r>
              <a:rPr lang="en-US" sz="2400" dirty="0" err="1"/>
              <a:t>gọi</a:t>
            </a:r>
            <a:r>
              <a:rPr lang="en-US" sz="2400" dirty="0"/>
              <a:t> </a:t>
            </a:r>
            <a:r>
              <a:rPr lang="en-US" sz="2400" dirty="0" err="1"/>
              <a:t>là</a:t>
            </a:r>
            <a:r>
              <a:rPr lang="en-US" sz="2400" dirty="0"/>
              <a:t> </a:t>
            </a:r>
            <a:r>
              <a:rPr lang="en-US" sz="2400" dirty="0" err="1"/>
              <a:t>thực</a:t>
            </a:r>
            <a:r>
              <a:rPr lang="en-US" sz="2400" dirty="0"/>
              <a:t> </a:t>
            </a:r>
            <a:r>
              <a:rPr lang="en-US" sz="2400" dirty="0" err="1"/>
              <a:t>phẩm</a:t>
            </a:r>
            <a:r>
              <a:rPr lang="en-US" sz="2400" dirty="0"/>
              <a:t> </a:t>
            </a:r>
            <a:r>
              <a:rPr lang="en-US" sz="2400" dirty="0" err="1"/>
              <a:t>dinh</a:t>
            </a:r>
            <a:r>
              <a:rPr lang="en-US" sz="2400" dirty="0"/>
              <a:t> </a:t>
            </a:r>
            <a:r>
              <a:rPr lang="en-US" sz="2400" dirty="0" err="1"/>
              <a:t>dưỡng</a:t>
            </a:r>
            <a:r>
              <a:rPr lang="en-US" sz="2400" dirty="0"/>
              <a:t> </a:t>
            </a:r>
            <a:r>
              <a:rPr lang="en-US" sz="2400" dirty="0" err="1"/>
              <a:t>dùng</a:t>
            </a:r>
            <a:r>
              <a:rPr lang="en-US" sz="2400" dirty="0"/>
              <a:t> </a:t>
            </a:r>
            <a:r>
              <a:rPr lang="en-US" sz="2400" dirty="0" err="1"/>
              <a:t>cho</a:t>
            </a:r>
            <a:r>
              <a:rPr lang="en-US" sz="2400" dirty="0"/>
              <a:t> </a:t>
            </a:r>
            <a:r>
              <a:rPr lang="en-US" sz="2400" dirty="0" err="1"/>
              <a:t>mục</a:t>
            </a:r>
            <a:r>
              <a:rPr lang="en-US" sz="2400" dirty="0"/>
              <a:t> </a:t>
            </a:r>
            <a:r>
              <a:rPr lang="en-US" sz="2400" dirty="0" err="1"/>
              <a:t>đích</a:t>
            </a:r>
            <a:r>
              <a:rPr lang="en-US" sz="2400" dirty="0"/>
              <a:t> y </a:t>
            </a:r>
            <a:r>
              <a:rPr lang="en-US" sz="2400" dirty="0" err="1"/>
              <a:t>tế</a:t>
            </a:r>
            <a:r>
              <a:rPr lang="en-US" sz="2400" dirty="0"/>
              <a:t> </a:t>
            </a:r>
            <a:r>
              <a:rPr lang="en-US" sz="2400" dirty="0" err="1"/>
              <a:t>đặc</a:t>
            </a:r>
            <a:r>
              <a:rPr lang="en-US" sz="2400" dirty="0"/>
              <a:t> </a:t>
            </a:r>
            <a:r>
              <a:rPr lang="en-US" sz="2400" dirty="0" err="1"/>
              <a:t>biệt</a:t>
            </a:r>
            <a:r>
              <a:rPr lang="en-US" sz="2400" dirty="0"/>
              <a:t> (Food for Special Medical Purposes, Medical Food) </a:t>
            </a:r>
            <a:r>
              <a:rPr lang="en-US" sz="2400" dirty="0" err="1"/>
              <a:t>là</a:t>
            </a:r>
            <a:r>
              <a:rPr lang="en-US" sz="2400" dirty="0"/>
              <a:t> </a:t>
            </a:r>
            <a:r>
              <a:rPr lang="en-US" sz="2400" dirty="0" err="1"/>
              <a:t>loại</a:t>
            </a:r>
            <a:r>
              <a:rPr lang="en-US" sz="2400" dirty="0"/>
              <a:t> </a:t>
            </a:r>
            <a:r>
              <a:rPr lang="en-US" sz="2400" dirty="0" err="1"/>
              <a:t>thực</a:t>
            </a:r>
            <a:r>
              <a:rPr lang="en-US" sz="2400" dirty="0"/>
              <a:t> </a:t>
            </a:r>
            <a:r>
              <a:rPr lang="en-US" sz="2400" dirty="0" err="1"/>
              <a:t>phẩm</a:t>
            </a:r>
            <a:r>
              <a:rPr lang="en-US" sz="2400" dirty="0"/>
              <a:t> </a:t>
            </a:r>
            <a:r>
              <a:rPr lang="en-US" sz="2400" dirty="0" err="1"/>
              <a:t>có</a:t>
            </a:r>
            <a:r>
              <a:rPr lang="en-US" sz="2400" dirty="0"/>
              <a:t> </a:t>
            </a:r>
            <a:r>
              <a:rPr lang="en-US" sz="2400" dirty="0" err="1"/>
              <a:t>thể</a:t>
            </a:r>
            <a:r>
              <a:rPr lang="en-US" sz="2400" dirty="0"/>
              <a:t> </a:t>
            </a:r>
            <a:r>
              <a:rPr lang="en-US" sz="2400" dirty="0" err="1"/>
              <a:t>ăn</a:t>
            </a:r>
            <a:r>
              <a:rPr lang="en-US" sz="2400" dirty="0"/>
              <a:t> </a:t>
            </a:r>
            <a:r>
              <a:rPr lang="en-US" sz="2400" dirty="0" err="1"/>
              <a:t>bằng</a:t>
            </a:r>
            <a:r>
              <a:rPr lang="en-US" sz="2400" dirty="0"/>
              <a:t> </a:t>
            </a:r>
            <a:r>
              <a:rPr lang="en-US" sz="2400" dirty="0" err="1"/>
              <a:t>đường</a:t>
            </a:r>
            <a:r>
              <a:rPr lang="en-US" sz="2400" dirty="0"/>
              <a:t> </a:t>
            </a:r>
            <a:r>
              <a:rPr lang="en-US" sz="2400" dirty="0" err="1"/>
              <a:t>miệng</a:t>
            </a:r>
            <a:r>
              <a:rPr lang="en-US" sz="2400" dirty="0"/>
              <a:t> </a:t>
            </a:r>
            <a:r>
              <a:rPr lang="en-US" sz="2400" dirty="0" err="1"/>
              <a:t>hoặc</a:t>
            </a:r>
            <a:r>
              <a:rPr lang="en-US" sz="2400" dirty="0"/>
              <a:t> </a:t>
            </a:r>
            <a:r>
              <a:rPr lang="en-US" sz="2400" dirty="0" err="1"/>
              <a:t>bằng</a:t>
            </a:r>
            <a:r>
              <a:rPr lang="en-US" sz="2400" dirty="0"/>
              <a:t> </a:t>
            </a:r>
            <a:r>
              <a:rPr lang="en-US" sz="2400" dirty="0" err="1"/>
              <a:t>ống</a:t>
            </a:r>
            <a:r>
              <a:rPr lang="en-US" sz="2400" dirty="0"/>
              <a:t> </a:t>
            </a:r>
            <a:r>
              <a:rPr lang="en-US" sz="2400" dirty="0" err="1"/>
              <a:t>xông</a:t>
            </a:r>
            <a:r>
              <a:rPr lang="en-US" sz="2400" dirty="0"/>
              <a:t>, </a:t>
            </a:r>
            <a:r>
              <a:rPr lang="en-US" sz="2400" dirty="0" err="1"/>
              <a:t>được</a:t>
            </a:r>
            <a:r>
              <a:rPr lang="en-US" sz="2400" dirty="0"/>
              <a:t> </a:t>
            </a:r>
            <a:r>
              <a:rPr lang="en-US" sz="2400" dirty="0" err="1"/>
              <a:t>chỉ</a:t>
            </a:r>
            <a:r>
              <a:rPr lang="en-US" sz="2400" dirty="0"/>
              <a:t> </a:t>
            </a:r>
            <a:r>
              <a:rPr lang="en-US" sz="2400" dirty="0" err="1"/>
              <a:t>định</a:t>
            </a:r>
            <a:r>
              <a:rPr lang="en-US" sz="2400" dirty="0"/>
              <a:t> </a:t>
            </a:r>
            <a:r>
              <a:rPr lang="en-US" sz="2400" dirty="0" err="1"/>
              <a:t>để</a:t>
            </a:r>
            <a:r>
              <a:rPr lang="en-US" sz="2400" dirty="0"/>
              <a:t> </a:t>
            </a:r>
            <a:r>
              <a:rPr lang="en-US" sz="2400" dirty="0" err="1"/>
              <a:t>điều</a:t>
            </a:r>
            <a:r>
              <a:rPr lang="en-US" sz="2400" dirty="0"/>
              <a:t> </a:t>
            </a:r>
            <a:r>
              <a:rPr lang="en-US" sz="2400" dirty="0" err="1"/>
              <a:t>chỉnh</a:t>
            </a:r>
            <a:r>
              <a:rPr lang="en-US" sz="2400" dirty="0"/>
              <a:t> </a:t>
            </a:r>
            <a:r>
              <a:rPr lang="en-US" sz="2400" dirty="0" err="1"/>
              <a:t>chế</a:t>
            </a:r>
            <a:r>
              <a:rPr lang="en-US" sz="2400" dirty="0"/>
              <a:t> </a:t>
            </a:r>
            <a:r>
              <a:rPr lang="en-US" sz="2400" dirty="0" err="1"/>
              <a:t>độ</a:t>
            </a:r>
            <a:r>
              <a:rPr lang="en-US" sz="2400" dirty="0"/>
              <a:t> </a:t>
            </a:r>
            <a:r>
              <a:rPr lang="en-US" sz="2400" dirty="0" err="1"/>
              <a:t>ăn</a:t>
            </a:r>
            <a:r>
              <a:rPr lang="en-US" sz="2400" dirty="0"/>
              <a:t> </a:t>
            </a:r>
            <a:r>
              <a:rPr lang="en-US" sz="2400" dirty="0" err="1"/>
              <a:t>của</a:t>
            </a:r>
            <a:r>
              <a:rPr lang="en-US" sz="2400" dirty="0"/>
              <a:t> </a:t>
            </a:r>
            <a:r>
              <a:rPr lang="en-US" sz="2400" dirty="0" err="1"/>
              <a:t>người</a:t>
            </a:r>
            <a:r>
              <a:rPr lang="en-US" sz="2400" dirty="0"/>
              <a:t> </a:t>
            </a:r>
            <a:r>
              <a:rPr lang="en-US" sz="2400" dirty="0" err="1"/>
              <a:t>bệnh</a:t>
            </a:r>
            <a:r>
              <a:rPr lang="en-US" sz="2400" dirty="0"/>
              <a:t> </a:t>
            </a:r>
            <a:r>
              <a:rPr lang="en-US" sz="2400" dirty="0" err="1"/>
              <a:t>và</a:t>
            </a:r>
            <a:r>
              <a:rPr lang="en-US" sz="2400" dirty="0"/>
              <a:t> </a:t>
            </a:r>
            <a:r>
              <a:rPr lang="en-US" sz="2400" dirty="0" err="1"/>
              <a:t>chỉ</a:t>
            </a:r>
            <a:r>
              <a:rPr lang="en-US" sz="2400" dirty="0"/>
              <a:t> </a:t>
            </a:r>
            <a:r>
              <a:rPr lang="en-US" sz="2400" dirty="0" err="1"/>
              <a:t>được</a:t>
            </a:r>
            <a:r>
              <a:rPr lang="en-US" sz="2400" dirty="0"/>
              <a:t> </a:t>
            </a:r>
            <a:r>
              <a:rPr lang="en-US" sz="2400" dirty="0" err="1"/>
              <a:t>sử</a:t>
            </a:r>
            <a:r>
              <a:rPr lang="en-US" sz="2400" dirty="0"/>
              <a:t> </a:t>
            </a:r>
            <a:r>
              <a:rPr lang="en-US" sz="2400" dirty="0" err="1"/>
              <a:t>dụng</a:t>
            </a:r>
            <a:r>
              <a:rPr lang="en-US" sz="2400" dirty="0"/>
              <a:t> </a:t>
            </a:r>
            <a:r>
              <a:rPr lang="en-US" sz="2400" dirty="0" err="1"/>
              <a:t>dưới</a:t>
            </a:r>
            <a:r>
              <a:rPr lang="en-US" sz="2400" dirty="0"/>
              <a:t> </a:t>
            </a:r>
            <a:r>
              <a:rPr lang="en-US" sz="2400" dirty="0" err="1"/>
              <a:t>sự</a:t>
            </a:r>
            <a:r>
              <a:rPr lang="en-US" sz="2400" dirty="0"/>
              <a:t> </a:t>
            </a:r>
            <a:r>
              <a:rPr lang="en-US" sz="2400" dirty="0" err="1"/>
              <a:t>giám</a:t>
            </a:r>
            <a:r>
              <a:rPr lang="en-US" sz="2400" dirty="0"/>
              <a:t> </a:t>
            </a:r>
            <a:r>
              <a:rPr lang="en-US" sz="2400" dirty="0" err="1"/>
              <a:t>sát</a:t>
            </a:r>
            <a:r>
              <a:rPr lang="en-US" sz="2400" dirty="0"/>
              <a:t> </a:t>
            </a:r>
            <a:r>
              <a:rPr lang="en-US" sz="2400" dirty="0" err="1"/>
              <a:t>của</a:t>
            </a:r>
            <a:r>
              <a:rPr lang="en-US" sz="2400" dirty="0"/>
              <a:t> </a:t>
            </a:r>
            <a:r>
              <a:rPr lang="en-US" sz="2400" dirty="0" err="1"/>
              <a:t>nhân</a:t>
            </a:r>
            <a:r>
              <a:rPr lang="en-US" sz="2400" dirty="0"/>
              <a:t> </a:t>
            </a:r>
            <a:r>
              <a:rPr lang="en-US" sz="2400" dirty="0" err="1"/>
              <a:t>viên</a:t>
            </a:r>
            <a:r>
              <a:rPr lang="en-US" sz="2400" dirty="0"/>
              <a:t> y </a:t>
            </a:r>
            <a:r>
              <a:rPr lang="en-US" sz="2400" dirty="0" err="1"/>
              <a:t>tế</a:t>
            </a:r>
            <a:r>
              <a:rPr lang="en-US" sz="2400" dirty="0"/>
              <a:t>.</a:t>
            </a:r>
          </a:p>
          <a:p>
            <a:r>
              <a:rPr lang="en-US" sz="2400" dirty="0" smtClean="0"/>
              <a:t>- </a:t>
            </a:r>
            <a:r>
              <a:rPr lang="en-US" sz="2400" dirty="0" err="1" smtClean="0"/>
              <a:t>Thực</a:t>
            </a:r>
            <a:r>
              <a:rPr lang="en-US" sz="2400" dirty="0" smtClean="0"/>
              <a:t> </a:t>
            </a:r>
            <a:r>
              <a:rPr lang="en-US" sz="2400" dirty="0" err="1"/>
              <a:t>phẩm</a:t>
            </a:r>
            <a:r>
              <a:rPr lang="en-US" sz="2400" dirty="0"/>
              <a:t> </a:t>
            </a:r>
            <a:r>
              <a:rPr lang="en-US" sz="2400" dirty="0" err="1"/>
              <a:t>dùng</a:t>
            </a:r>
            <a:r>
              <a:rPr lang="en-US" sz="2400" dirty="0"/>
              <a:t> </a:t>
            </a:r>
            <a:r>
              <a:rPr lang="en-US" sz="2400" dirty="0" err="1"/>
              <a:t>cho</a:t>
            </a:r>
            <a:r>
              <a:rPr lang="en-US" sz="2400" dirty="0"/>
              <a:t> </a:t>
            </a:r>
            <a:r>
              <a:rPr lang="en-US" sz="2400" dirty="0" err="1">
                <a:solidFill>
                  <a:srgbClr val="FF0000"/>
                </a:solidFill>
              </a:rPr>
              <a:t>chế</a:t>
            </a:r>
            <a:r>
              <a:rPr lang="en-US" sz="2400" dirty="0">
                <a:solidFill>
                  <a:srgbClr val="FF0000"/>
                </a:solidFill>
              </a:rPr>
              <a:t> </a:t>
            </a:r>
            <a:r>
              <a:rPr lang="en-US" sz="2400" dirty="0" err="1">
                <a:solidFill>
                  <a:srgbClr val="FF0000"/>
                </a:solidFill>
              </a:rPr>
              <a:t>độ</a:t>
            </a:r>
            <a:r>
              <a:rPr lang="en-US" sz="2400" dirty="0">
                <a:solidFill>
                  <a:srgbClr val="FF0000"/>
                </a:solidFill>
              </a:rPr>
              <a:t> </a:t>
            </a:r>
            <a:r>
              <a:rPr lang="en-US" sz="2400" dirty="0" err="1">
                <a:solidFill>
                  <a:srgbClr val="FF0000"/>
                </a:solidFill>
              </a:rPr>
              <a:t>ăn</a:t>
            </a:r>
            <a:r>
              <a:rPr lang="en-US" sz="2400" dirty="0">
                <a:solidFill>
                  <a:srgbClr val="FF0000"/>
                </a:solidFill>
              </a:rPr>
              <a:t> </a:t>
            </a:r>
            <a:r>
              <a:rPr lang="en-US" sz="2400" dirty="0" err="1">
                <a:solidFill>
                  <a:srgbClr val="FF0000"/>
                </a:solidFill>
              </a:rPr>
              <a:t>đặc</a:t>
            </a:r>
            <a:r>
              <a:rPr lang="en-US" sz="2400" dirty="0">
                <a:solidFill>
                  <a:srgbClr val="FF0000"/>
                </a:solidFill>
              </a:rPr>
              <a:t> </a:t>
            </a:r>
            <a:r>
              <a:rPr lang="en-US" sz="2400" dirty="0" err="1">
                <a:solidFill>
                  <a:srgbClr val="FF0000"/>
                </a:solidFill>
              </a:rPr>
              <a:t>biệt</a:t>
            </a:r>
            <a:r>
              <a:rPr lang="en-US" sz="2400" dirty="0">
                <a:solidFill>
                  <a:srgbClr val="FF0000"/>
                </a:solidFill>
              </a:rPr>
              <a:t> </a:t>
            </a:r>
            <a:r>
              <a:rPr lang="en-US" sz="2400" dirty="0"/>
              <a:t>(Food for Special Dietary Uses) </a:t>
            </a:r>
            <a:r>
              <a:rPr lang="en-US" sz="2400" dirty="0" err="1"/>
              <a:t>dùng</a:t>
            </a:r>
            <a:r>
              <a:rPr lang="en-US" sz="2400" dirty="0"/>
              <a:t> </a:t>
            </a:r>
            <a:r>
              <a:rPr lang="en-US" sz="2400" dirty="0" err="1"/>
              <a:t>cho</a:t>
            </a:r>
            <a:r>
              <a:rPr lang="en-US" sz="2400" dirty="0"/>
              <a:t> </a:t>
            </a:r>
            <a:r>
              <a:rPr lang="en-US" sz="2400" dirty="0" err="1"/>
              <a:t>người</a:t>
            </a:r>
            <a:r>
              <a:rPr lang="en-US" sz="2400" dirty="0"/>
              <a:t> </a:t>
            </a:r>
            <a:r>
              <a:rPr lang="en-US" sz="2400" dirty="0" err="1"/>
              <a:t>ăn</a:t>
            </a:r>
            <a:r>
              <a:rPr lang="en-US" sz="2400" dirty="0"/>
              <a:t> </a:t>
            </a:r>
            <a:r>
              <a:rPr lang="en-US" sz="2400" dirty="0" err="1"/>
              <a:t>kiêng</a:t>
            </a:r>
            <a:r>
              <a:rPr lang="en-US" sz="2400" dirty="0"/>
              <a:t>, </a:t>
            </a:r>
            <a:r>
              <a:rPr lang="en-US" sz="2400" dirty="0" err="1"/>
              <a:t>người</a:t>
            </a:r>
            <a:r>
              <a:rPr lang="en-US" sz="2400" dirty="0"/>
              <a:t> </a:t>
            </a:r>
            <a:r>
              <a:rPr lang="en-US" sz="2400" dirty="0" err="1"/>
              <a:t>già</a:t>
            </a:r>
            <a:r>
              <a:rPr lang="en-US" sz="2400" dirty="0"/>
              <a:t> </a:t>
            </a:r>
            <a:r>
              <a:rPr lang="en-US" sz="2400" dirty="0" err="1"/>
              <a:t>và</a:t>
            </a:r>
            <a:r>
              <a:rPr lang="en-US" sz="2400" dirty="0"/>
              <a:t> </a:t>
            </a:r>
            <a:r>
              <a:rPr lang="en-US" sz="2400" dirty="0" err="1"/>
              <a:t>các</a:t>
            </a:r>
            <a:r>
              <a:rPr lang="en-US" sz="2400" dirty="0"/>
              <a:t> </a:t>
            </a:r>
            <a:r>
              <a:rPr lang="en-US" sz="2400" dirty="0" err="1"/>
              <a:t>đối</a:t>
            </a:r>
            <a:r>
              <a:rPr lang="en-US" sz="2400" dirty="0"/>
              <a:t> </a:t>
            </a:r>
            <a:r>
              <a:rPr lang="en-US" sz="2400" dirty="0" err="1"/>
              <a:t>tượng</a:t>
            </a:r>
            <a:r>
              <a:rPr lang="en-US" sz="2400" dirty="0"/>
              <a:t> </a:t>
            </a:r>
            <a:r>
              <a:rPr lang="en-US" sz="2400" dirty="0" err="1"/>
              <a:t>đặc</a:t>
            </a:r>
            <a:r>
              <a:rPr lang="en-US" sz="2400" dirty="0"/>
              <a:t> </a:t>
            </a:r>
            <a:r>
              <a:rPr lang="en-US" sz="2400" dirty="0" err="1"/>
              <a:t>biệt</a:t>
            </a:r>
            <a:r>
              <a:rPr lang="en-US" sz="2400" dirty="0"/>
              <a:t> </a:t>
            </a:r>
            <a:r>
              <a:rPr lang="en-US" sz="2400" dirty="0" err="1"/>
              <a:t>khác</a:t>
            </a:r>
            <a:r>
              <a:rPr lang="en-US" sz="2400" dirty="0"/>
              <a:t> </a:t>
            </a:r>
            <a:r>
              <a:rPr lang="en-US" sz="2400" dirty="0" err="1"/>
              <a:t>theo</a:t>
            </a:r>
            <a:r>
              <a:rPr lang="en-US" sz="2400" dirty="0"/>
              <a:t> </a:t>
            </a:r>
            <a:r>
              <a:rPr lang="en-US" sz="2400" dirty="0" err="1"/>
              <a:t>quy</a:t>
            </a:r>
            <a:r>
              <a:rPr lang="en-US" sz="2400" dirty="0"/>
              <a:t> </a:t>
            </a:r>
            <a:r>
              <a:rPr lang="en-US" sz="2400" dirty="0" err="1"/>
              <a:t>định</a:t>
            </a:r>
            <a:r>
              <a:rPr lang="en-US" sz="2400" dirty="0"/>
              <a:t> </a:t>
            </a:r>
            <a:r>
              <a:rPr lang="en-US" sz="2400" dirty="0" err="1"/>
              <a:t>của</a:t>
            </a:r>
            <a:r>
              <a:rPr lang="en-US" sz="2400" dirty="0"/>
              <a:t> </a:t>
            </a:r>
            <a:r>
              <a:rPr lang="en-US" sz="2400" dirty="0" err="1"/>
              <a:t>Ủy</a:t>
            </a:r>
            <a:r>
              <a:rPr lang="en-US" sz="2400" dirty="0"/>
              <a:t> ban </a:t>
            </a:r>
            <a:r>
              <a:rPr lang="en-US" sz="2400" dirty="0" err="1"/>
              <a:t>tiêu</a:t>
            </a:r>
            <a:r>
              <a:rPr lang="en-US" sz="2400" dirty="0"/>
              <a:t> </a:t>
            </a:r>
            <a:r>
              <a:rPr lang="en-US" sz="2400" dirty="0" err="1"/>
              <a:t>chuẩn</a:t>
            </a:r>
            <a:r>
              <a:rPr lang="en-US" sz="2400" dirty="0"/>
              <a:t> </a:t>
            </a:r>
            <a:r>
              <a:rPr lang="en-US" sz="2400" dirty="0" err="1"/>
              <a:t>thực</a:t>
            </a:r>
            <a:r>
              <a:rPr lang="en-US" sz="2400" dirty="0"/>
              <a:t> </a:t>
            </a:r>
            <a:r>
              <a:rPr lang="en-US" sz="2400" dirty="0" err="1"/>
              <a:t>phẩm</a:t>
            </a:r>
            <a:r>
              <a:rPr lang="en-US" sz="2400" dirty="0"/>
              <a:t> </a:t>
            </a:r>
            <a:r>
              <a:rPr lang="en-US" sz="2400" dirty="0" err="1"/>
              <a:t>quốc</a:t>
            </a:r>
            <a:r>
              <a:rPr lang="en-US" sz="2400" dirty="0"/>
              <a:t> </a:t>
            </a:r>
            <a:r>
              <a:rPr lang="en-US" sz="2400" dirty="0" err="1"/>
              <a:t>tế</a:t>
            </a:r>
            <a:r>
              <a:rPr lang="en-US" sz="2400" dirty="0"/>
              <a:t> (CODEX) </a:t>
            </a:r>
            <a:r>
              <a:rPr lang="en-US" sz="2400" dirty="0" err="1"/>
              <a:t>là</a:t>
            </a:r>
            <a:r>
              <a:rPr lang="en-US" sz="2400" dirty="0"/>
              <a:t> </a:t>
            </a:r>
            <a:r>
              <a:rPr lang="en-US" sz="2400" dirty="0" err="1"/>
              <a:t>những</a:t>
            </a:r>
            <a:r>
              <a:rPr lang="en-US" sz="2400" dirty="0"/>
              <a:t> </a:t>
            </a:r>
            <a:r>
              <a:rPr lang="en-US" sz="2400" dirty="0" err="1"/>
              <a:t>thực</a:t>
            </a:r>
            <a:r>
              <a:rPr lang="en-US" sz="2400" dirty="0"/>
              <a:t> </a:t>
            </a:r>
            <a:r>
              <a:rPr lang="en-US" sz="2400" dirty="0" err="1"/>
              <a:t>phẩm</a:t>
            </a:r>
            <a:r>
              <a:rPr lang="en-US" sz="2400" dirty="0"/>
              <a:t> </a:t>
            </a:r>
            <a:r>
              <a:rPr lang="en-US" sz="2400" dirty="0" err="1"/>
              <a:t>được</a:t>
            </a:r>
            <a:r>
              <a:rPr lang="en-US" sz="2400" dirty="0"/>
              <a:t> </a:t>
            </a:r>
            <a:r>
              <a:rPr lang="en-US" sz="2400" dirty="0" err="1"/>
              <a:t>chế</a:t>
            </a:r>
            <a:r>
              <a:rPr lang="en-US" sz="2400" dirty="0"/>
              <a:t> </a:t>
            </a:r>
            <a:r>
              <a:rPr lang="en-US" sz="2400" dirty="0" err="1"/>
              <a:t>biến</a:t>
            </a:r>
            <a:r>
              <a:rPr lang="en-US" sz="2400" dirty="0"/>
              <a:t> </a:t>
            </a:r>
            <a:r>
              <a:rPr lang="en-US" sz="2400" dirty="0" err="1"/>
              <a:t>hoặc</a:t>
            </a:r>
            <a:r>
              <a:rPr lang="en-US" sz="2400" dirty="0"/>
              <a:t> </a:t>
            </a:r>
            <a:r>
              <a:rPr lang="en-US" sz="2400" dirty="0" err="1"/>
              <a:t>được</a:t>
            </a:r>
            <a:r>
              <a:rPr lang="en-US" sz="2400" dirty="0"/>
              <a:t> </a:t>
            </a:r>
            <a:r>
              <a:rPr lang="en-US" sz="2400" dirty="0" err="1"/>
              <a:t>phối</a:t>
            </a:r>
            <a:r>
              <a:rPr lang="en-US" sz="2400" dirty="0"/>
              <a:t> </a:t>
            </a:r>
            <a:r>
              <a:rPr lang="en-US" sz="2400" dirty="0" err="1"/>
              <a:t>trộn</a:t>
            </a:r>
            <a:r>
              <a:rPr lang="en-US" sz="2400" dirty="0"/>
              <a:t> </a:t>
            </a:r>
            <a:r>
              <a:rPr lang="en-US" sz="2400" dirty="0" err="1"/>
              <a:t>theo</a:t>
            </a:r>
            <a:r>
              <a:rPr lang="en-US" sz="2400" dirty="0"/>
              <a:t> </a:t>
            </a:r>
            <a:r>
              <a:rPr lang="en-US" sz="2400" dirty="0" err="1"/>
              <a:t>công</a:t>
            </a:r>
            <a:r>
              <a:rPr lang="en-US" sz="2400" dirty="0"/>
              <a:t> </a:t>
            </a:r>
            <a:r>
              <a:rPr lang="en-US" sz="2400" dirty="0" err="1"/>
              <a:t>thức</a:t>
            </a:r>
            <a:r>
              <a:rPr lang="en-US" sz="2400" dirty="0"/>
              <a:t> </a:t>
            </a:r>
            <a:r>
              <a:rPr lang="en-US" sz="2400" dirty="0" err="1"/>
              <a:t>đặc</a:t>
            </a:r>
            <a:r>
              <a:rPr lang="en-US" sz="2400" dirty="0"/>
              <a:t> </a:t>
            </a:r>
            <a:r>
              <a:rPr lang="en-US" sz="2400" dirty="0" err="1"/>
              <a:t>biệt</a:t>
            </a:r>
            <a:r>
              <a:rPr lang="en-US" sz="2400" dirty="0"/>
              <a:t> </a:t>
            </a:r>
            <a:r>
              <a:rPr lang="en-US" sz="2400" dirty="0" err="1"/>
              <a:t>nhằm</a:t>
            </a:r>
            <a:r>
              <a:rPr lang="en-US" sz="2400" dirty="0"/>
              <a:t> </a:t>
            </a:r>
            <a:r>
              <a:rPr lang="en-US" sz="2400" dirty="0" err="1"/>
              <a:t>đáp</a:t>
            </a:r>
            <a:r>
              <a:rPr lang="en-US" sz="2400" dirty="0"/>
              <a:t> </a:t>
            </a:r>
            <a:r>
              <a:rPr lang="en-US" sz="2400" dirty="0" err="1"/>
              <a:t>ứng</a:t>
            </a:r>
            <a:r>
              <a:rPr lang="en-US" sz="2400" dirty="0"/>
              <a:t> </a:t>
            </a:r>
            <a:r>
              <a:rPr lang="en-US" sz="2400" dirty="0" err="1"/>
              <a:t>các</a:t>
            </a:r>
            <a:r>
              <a:rPr lang="en-US" sz="2400" dirty="0"/>
              <a:t> </a:t>
            </a:r>
            <a:r>
              <a:rPr lang="en-US" sz="2400" dirty="0" err="1"/>
              <a:t>yêu</a:t>
            </a:r>
            <a:r>
              <a:rPr lang="en-US" sz="2400" dirty="0"/>
              <a:t> </a:t>
            </a:r>
            <a:r>
              <a:rPr lang="en-US" sz="2400" dirty="0" err="1"/>
              <a:t>cầu</a:t>
            </a:r>
            <a:r>
              <a:rPr lang="en-US" sz="2400" dirty="0"/>
              <a:t> </a:t>
            </a:r>
            <a:r>
              <a:rPr lang="en-US" sz="2400" dirty="0" err="1"/>
              <a:t>về</a:t>
            </a:r>
            <a:r>
              <a:rPr lang="en-US" sz="2400" dirty="0"/>
              <a:t> </a:t>
            </a:r>
            <a:r>
              <a:rPr lang="en-US" sz="2400" dirty="0" err="1"/>
              <a:t>chế</a:t>
            </a:r>
            <a:r>
              <a:rPr lang="en-US" sz="2400" dirty="0"/>
              <a:t> </a:t>
            </a:r>
            <a:r>
              <a:rPr lang="en-US" sz="2400" dirty="0" err="1"/>
              <a:t>độ</a:t>
            </a:r>
            <a:r>
              <a:rPr lang="en-US" sz="2400" dirty="0"/>
              <a:t> </a:t>
            </a:r>
            <a:r>
              <a:rPr lang="en-US" sz="2400" dirty="0" err="1"/>
              <a:t>ăn</a:t>
            </a:r>
            <a:r>
              <a:rPr lang="en-US" sz="2400" dirty="0"/>
              <a:t> </a:t>
            </a:r>
            <a:r>
              <a:rPr lang="en-US" sz="2400" dirty="0" err="1"/>
              <a:t>đặc</a:t>
            </a:r>
            <a:r>
              <a:rPr lang="en-US" sz="2400" dirty="0"/>
              <a:t> </a:t>
            </a:r>
            <a:r>
              <a:rPr lang="en-US" sz="2400" dirty="0" err="1"/>
              <a:t>thù</a:t>
            </a:r>
            <a:r>
              <a:rPr lang="en-US" sz="2400" dirty="0"/>
              <a:t> </a:t>
            </a:r>
            <a:r>
              <a:rPr lang="en-US" sz="2400" dirty="0" err="1"/>
              <a:t>theo</a:t>
            </a:r>
            <a:r>
              <a:rPr lang="en-US" sz="2400" dirty="0"/>
              <a:t> </a:t>
            </a:r>
            <a:r>
              <a:rPr lang="en-US" sz="2400" dirty="0" err="1"/>
              <a:t>thể</a:t>
            </a:r>
            <a:r>
              <a:rPr lang="en-US" sz="2400" dirty="0"/>
              <a:t> </a:t>
            </a:r>
            <a:r>
              <a:rPr lang="en-US" sz="2400" dirty="0" err="1"/>
              <a:t>trạng</a:t>
            </a:r>
            <a:r>
              <a:rPr lang="en-US" sz="2400" dirty="0"/>
              <a:t> </a:t>
            </a:r>
            <a:r>
              <a:rPr lang="en-US" sz="2400" dirty="0" err="1"/>
              <a:t>hoặc</a:t>
            </a:r>
            <a:r>
              <a:rPr lang="en-US" sz="2400" dirty="0"/>
              <a:t> </a:t>
            </a:r>
            <a:r>
              <a:rPr lang="en-US" sz="2400" dirty="0" err="1"/>
              <a:t>theo</a:t>
            </a:r>
            <a:r>
              <a:rPr lang="en-US" sz="2400" dirty="0"/>
              <a:t> </a:t>
            </a:r>
            <a:r>
              <a:rPr lang="en-US" sz="2400" dirty="0" err="1"/>
              <a:t>tình</a:t>
            </a:r>
            <a:r>
              <a:rPr lang="en-US" sz="2400" dirty="0"/>
              <a:t> </a:t>
            </a:r>
            <a:r>
              <a:rPr lang="en-US" sz="2400" dirty="0" err="1"/>
              <a:t>trạng</a:t>
            </a:r>
            <a:r>
              <a:rPr lang="en-US" sz="2400" dirty="0"/>
              <a:t> </a:t>
            </a:r>
            <a:r>
              <a:rPr lang="en-US" sz="2400" dirty="0" err="1"/>
              <a:t>bệnh</a:t>
            </a:r>
            <a:r>
              <a:rPr lang="en-US" sz="2400" dirty="0"/>
              <a:t> </a:t>
            </a:r>
            <a:r>
              <a:rPr lang="en-US" sz="2400" dirty="0" err="1"/>
              <a:t>lý</a:t>
            </a:r>
            <a:r>
              <a:rPr lang="en-US" sz="2400" dirty="0"/>
              <a:t> </a:t>
            </a:r>
            <a:r>
              <a:rPr lang="en-US" sz="2400" dirty="0" err="1"/>
              <a:t>và</a:t>
            </a:r>
            <a:r>
              <a:rPr lang="en-US" sz="2400" dirty="0"/>
              <a:t> </a:t>
            </a:r>
            <a:r>
              <a:rPr lang="en-US" sz="2400" dirty="0" err="1"/>
              <a:t>các</a:t>
            </a:r>
            <a:r>
              <a:rPr lang="en-US" sz="2400" dirty="0"/>
              <a:t> </a:t>
            </a:r>
            <a:r>
              <a:rPr lang="en-US" sz="2400" dirty="0" err="1"/>
              <a:t>rối</a:t>
            </a:r>
            <a:r>
              <a:rPr lang="en-US" sz="2400" dirty="0"/>
              <a:t> </a:t>
            </a:r>
            <a:r>
              <a:rPr lang="en-US" sz="2400" dirty="0" err="1"/>
              <a:t>loạn</a:t>
            </a:r>
            <a:r>
              <a:rPr lang="en-US" sz="2400" dirty="0"/>
              <a:t> </a:t>
            </a:r>
            <a:r>
              <a:rPr lang="en-US" sz="2400" dirty="0" err="1"/>
              <a:t>cụ</a:t>
            </a:r>
            <a:r>
              <a:rPr lang="en-US" sz="2400" dirty="0"/>
              <a:t> </a:t>
            </a:r>
            <a:r>
              <a:rPr lang="en-US" sz="2400" dirty="0" err="1"/>
              <a:t>thể</a:t>
            </a:r>
            <a:r>
              <a:rPr lang="en-US" sz="2400" dirty="0"/>
              <a:t> </a:t>
            </a:r>
            <a:r>
              <a:rPr lang="en-US" sz="2400" dirty="0" err="1"/>
              <a:t>của</a:t>
            </a:r>
            <a:r>
              <a:rPr lang="en-US" sz="2400" dirty="0"/>
              <a:t> </a:t>
            </a:r>
            <a:r>
              <a:rPr lang="en-US" sz="2400" dirty="0" err="1"/>
              <a:t>người</a:t>
            </a:r>
            <a:r>
              <a:rPr lang="en-US" sz="2400" dirty="0"/>
              <a:t> </a:t>
            </a:r>
            <a:r>
              <a:rPr lang="en-US" sz="2400" dirty="0" err="1"/>
              <a:t>sử</a:t>
            </a:r>
            <a:r>
              <a:rPr lang="en-US" sz="2400" dirty="0"/>
              <a:t> </a:t>
            </a:r>
            <a:r>
              <a:rPr lang="en-US" sz="2400" dirty="0" err="1"/>
              <a:t>dụng</a:t>
            </a:r>
            <a:r>
              <a:rPr lang="en-US" sz="2400" dirty="0"/>
              <a:t>. </a:t>
            </a:r>
            <a:r>
              <a:rPr lang="en-US" sz="2400" dirty="0" err="1"/>
              <a:t>Thành</a:t>
            </a:r>
            <a:r>
              <a:rPr lang="en-US" sz="2400" dirty="0"/>
              <a:t> </a:t>
            </a:r>
            <a:r>
              <a:rPr lang="en-US" sz="2400" dirty="0" err="1"/>
              <a:t>phần</a:t>
            </a:r>
            <a:r>
              <a:rPr lang="en-US" sz="2400" dirty="0"/>
              <a:t> </a:t>
            </a:r>
            <a:r>
              <a:rPr lang="en-US" sz="2400" dirty="0" err="1"/>
              <a:t>của</a:t>
            </a:r>
            <a:r>
              <a:rPr lang="en-US" sz="2400" dirty="0"/>
              <a:t> </a:t>
            </a:r>
            <a:r>
              <a:rPr lang="en-US" sz="2400" dirty="0" err="1"/>
              <a:t>thực</a:t>
            </a:r>
            <a:r>
              <a:rPr lang="en-US" sz="2400" dirty="0"/>
              <a:t> </a:t>
            </a:r>
            <a:r>
              <a:rPr lang="en-US" sz="2400" dirty="0" err="1"/>
              <a:t>phẩm</a:t>
            </a:r>
            <a:r>
              <a:rPr lang="en-US" sz="2400" dirty="0"/>
              <a:t> </a:t>
            </a:r>
            <a:r>
              <a:rPr lang="en-US" sz="2400" dirty="0" err="1"/>
              <a:t>này</a:t>
            </a:r>
            <a:r>
              <a:rPr lang="en-US" sz="2400" dirty="0"/>
              <a:t> </a:t>
            </a:r>
            <a:r>
              <a:rPr lang="en-US" sz="2400" dirty="0" err="1"/>
              <a:t>phải</a:t>
            </a:r>
            <a:r>
              <a:rPr lang="en-US" sz="2400" dirty="0"/>
              <a:t> </a:t>
            </a:r>
            <a:r>
              <a:rPr lang="en-US" sz="2400" dirty="0" err="1"/>
              <a:t>khác</a:t>
            </a:r>
            <a:r>
              <a:rPr lang="en-US" sz="2400" dirty="0"/>
              <a:t> </a:t>
            </a:r>
            <a:r>
              <a:rPr lang="en-US" sz="2400" dirty="0" err="1"/>
              <a:t>biệt</a:t>
            </a:r>
            <a:r>
              <a:rPr lang="en-US" sz="2400" dirty="0"/>
              <a:t> </a:t>
            </a:r>
            <a:r>
              <a:rPr lang="en-US" sz="2400" dirty="0" err="1"/>
              <a:t>rõ</a:t>
            </a:r>
            <a:r>
              <a:rPr lang="en-US" sz="2400" dirty="0"/>
              <a:t> </a:t>
            </a:r>
            <a:r>
              <a:rPr lang="en-US" sz="2400" dirty="0" err="1"/>
              <a:t>rệt</a:t>
            </a:r>
            <a:r>
              <a:rPr lang="en-US" sz="2400" dirty="0"/>
              <a:t> </a:t>
            </a:r>
            <a:r>
              <a:rPr lang="en-US" sz="2400" dirty="0" err="1"/>
              <a:t>với</a:t>
            </a:r>
            <a:r>
              <a:rPr lang="en-US" sz="2400" dirty="0"/>
              <a:t> </a:t>
            </a:r>
            <a:r>
              <a:rPr lang="en-US" sz="2400" dirty="0" err="1"/>
              <a:t>thành</a:t>
            </a:r>
            <a:r>
              <a:rPr lang="en-US" sz="2400" dirty="0"/>
              <a:t> </a:t>
            </a:r>
            <a:r>
              <a:rPr lang="en-US" sz="2400" dirty="0" err="1"/>
              <a:t>phần</a:t>
            </a:r>
            <a:r>
              <a:rPr lang="en-US" sz="2400" dirty="0"/>
              <a:t> </a:t>
            </a:r>
            <a:r>
              <a:rPr lang="en-US" sz="2400" dirty="0" err="1"/>
              <a:t>của</a:t>
            </a:r>
            <a:r>
              <a:rPr lang="en-US" sz="2400" dirty="0"/>
              <a:t> </a:t>
            </a:r>
            <a:r>
              <a:rPr lang="en-US" sz="2400" dirty="0" err="1"/>
              <a:t>những</a:t>
            </a:r>
            <a:r>
              <a:rPr lang="en-US" sz="2400" dirty="0"/>
              <a:t> </a:t>
            </a:r>
            <a:r>
              <a:rPr lang="en-US" sz="2400" dirty="0" err="1"/>
              <a:t>thực</a:t>
            </a:r>
            <a:r>
              <a:rPr lang="en-US" sz="2400" dirty="0"/>
              <a:t> </a:t>
            </a:r>
            <a:r>
              <a:rPr lang="en-US" sz="2400" dirty="0" err="1"/>
              <a:t>phẩm</a:t>
            </a:r>
            <a:r>
              <a:rPr lang="en-US" sz="2400" dirty="0"/>
              <a:t> </a:t>
            </a:r>
            <a:r>
              <a:rPr lang="en-US" sz="2400" dirty="0" err="1"/>
              <a:t>thông</a:t>
            </a:r>
            <a:r>
              <a:rPr lang="en-US" sz="2400" dirty="0"/>
              <a:t> </a:t>
            </a:r>
            <a:r>
              <a:rPr lang="en-US" sz="2400" dirty="0" err="1"/>
              <a:t>thường</a:t>
            </a:r>
            <a:r>
              <a:rPr lang="en-US" sz="2400" dirty="0"/>
              <a:t> </a:t>
            </a:r>
            <a:r>
              <a:rPr lang="en-US" sz="2400" dirty="0" err="1"/>
              <a:t>cùng</a:t>
            </a:r>
            <a:r>
              <a:rPr lang="en-US" sz="2400" dirty="0"/>
              <a:t> </a:t>
            </a:r>
            <a:r>
              <a:rPr lang="en-US" sz="2400" dirty="0" err="1"/>
              <a:t>bản</a:t>
            </a:r>
            <a:r>
              <a:rPr lang="en-US" sz="2400" dirty="0"/>
              <a:t> </a:t>
            </a:r>
            <a:r>
              <a:rPr lang="en-US" sz="2400" dirty="0" err="1"/>
              <a:t>chất</a:t>
            </a:r>
            <a:r>
              <a:rPr lang="en-US" sz="2400" dirty="0"/>
              <a:t>, </a:t>
            </a:r>
            <a:r>
              <a:rPr lang="en-US" sz="2400" dirty="0" err="1"/>
              <a:t>nếu</a:t>
            </a:r>
            <a:r>
              <a:rPr lang="en-US" sz="2400" dirty="0"/>
              <a:t> </a:t>
            </a:r>
            <a:r>
              <a:rPr lang="en-US" sz="2400" dirty="0" err="1"/>
              <a:t>có</a:t>
            </a:r>
            <a:r>
              <a:rPr lang="en-US" sz="2400" dirty="0"/>
              <a:t>.</a:t>
            </a:r>
          </a:p>
        </p:txBody>
      </p:sp>
    </p:spTree>
    <p:extLst>
      <p:ext uri="{BB962C8B-B14F-4D97-AF65-F5344CB8AC3E}">
        <p14:creationId xmlns:p14="http://schemas.microsoft.com/office/powerpoint/2010/main" val="140767646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229600" cy="3840162"/>
          </a:xfrm>
        </p:spPr>
        <p:txBody>
          <a:bodyPr>
            <a:normAutofit fontScale="90000"/>
          </a:bodyPr>
          <a:lstStyle/>
          <a:p>
            <a:pPr algn="l"/>
            <a:r>
              <a:rPr lang="en-US" sz="2700" i="1" dirty="0" smtClean="0">
                <a:solidFill>
                  <a:srgbClr val="FF0000"/>
                </a:solidFill>
                <a:latin typeface="Arial" pitchFamily="34" charset="0"/>
                <a:cs typeface="Arial" pitchFamily="34" charset="0"/>
              </a:rPr>
              <a:t/>
            </a:r>
            <a:br>
              <a:rPr lang="en-US" sz="2700" i="1" dirty="0" smtClean="0">
                <a:solidFill>
                  <a:srgbClr val="FF0000"/>
                </a:solidFill>
                <a:latin typeface="Arial" pitchFamily="34" charset="0"/>
                <a:cs typeface="Arial" pitchFamily="34" charset="0"/>
              </a:rPr>
            </a:br>
            <a:r>
              <a:rPr lang="en-US" sz="2700" i="1" dirty="0">
                <a:solidFill>
                  <a:srgbClr val="FF0000"/>
                </a:solidFill>
                <a:latin typeface="Arial" pitchFamily="34" charset="0"/>
                <a:cs typeface="Arial" pitchFamily="34" charset="0"/>
              </a:rPr>
              <a:t/>
            </a:r>
            <a:br>
              <a:rPr lang="en-US" sz="2700" i="1" dirty="0">
                <a:solidFill>
                  <a:srgbClr val="FF0000"/>
                </a:solidFill>
                <a:latin typeface="Arial" pitchFamily="34" charset="0"/>
                <a:cs typeface="Arial" pitchFamily="34" charset="0"/>
              </a:rPr>
            </a:br>
            <a:r>
              <a:rPr lang="en-US" sz="2700" i="1" dirty="0" smtClean="0">
                <a:solidFill>
                  <a:srgbClr val="FF0000"/>
                </a:solidFill>
                <a:latin typeface="Arial" pitchFamily="34" charset="0"/>
                <a:cs typeface="Arial" pitchFamily="34" charset="0"/>
              </a:rPr>
              <a:t/>
            </a:r>
            <a:br>
              <a:rPr lang="en-US" sz="2700" i="1" dirty="0" smtClean="0">
                <a:solidFill>
                  <a:srgbClr val="FF0000"/>
                </a:solidFill>
                <a:latin typeface="Arial" pitchFamily="34" charset="0"/>
                <a:cs typeface="Arial" pitchFamily="34" charset="0"/>
              </a:rPr>
            </a:br>
            <a:r>
              <a:rPr lang="en-US" sz="2700" i="1" dirty="0">
                <a:solidFill>
                  <a:srgbClr val="FF0000"/>
                </a:solidFill>
                <a:latin typeface="Arial" pitchFamily="34" charset="0"/>
                <a:cs typeface="Arial" pitchFamily="34" charset="0"/>
              </a:rPr>
              <a:t/>
            </a:r>
            <a:br>
              <a:rPr lang="en-US" sz="2700" i="1" dirty="0">
                <a:solidFill>
                  <a:srgbClr val="FF0000"/>
                </a:solidFill>
                <a:latin typeface="Arial" pitchFamily="34" charset="0"/>
                <a:cs typeface="Arial" pitchFamily="34" charset="0"/>
              </a:rPr>
            </a:br>
            <a:r>
              <a:rPr lang="en-US" sz="2700" i="1" dirty="0" smtClean="0">
                <a:solidFill>
                  <a:srgbClr val="FF0000"/>
                </a:solidFill>
                <a:latin typeface="Arial" pitchFamily="34" charset="0"/>
                <a:cs typeface="Arial" pitchFamily="34" charset="0"/>
              </a:rPr>
              <a:t/>
            </a:r>
            <a:br>
              <a:rPr lang="en-US" sz="2700" i="1" dirty="0" smtClean="0">
                <a:solidFill>
                  <a:srgbClr val="FF0000"/>
                </a:solidFill>
                <a:latin typeface="Arial" pitchFamily="34" charset="0"/>
                <a:cs typeface="Arial" pitchFamily="34" charset="0"/>
              </a:rPr>
            </a:br>
            <a:r>
              <a:rPr lang="en-US" sz="2700" i="1" dirty="0" smtClean="0">
                <a:solidFill>
                  <a:srgbClr val="FF0000"/>
                </a:solidFill>
                <a:latin typeface="Arial" pitchFamily="34" charset="0"/>
                <a:cs typeface="Arial" pitchFamily="34" charset="0"/>
              </a:rPr>
              <a:t>-</a:t>
            </a:r>
            <a:r>
              <a:rPr lang="en-US" sz="2700" i="1" dirty="0" err="1">
                <a:solidFill>
                  <a:srgbClr val="FF0000"/>
                </a:solidFill>
                <a:latin typeface="Arial" pitchFamily="34" charset="0"/>
                <a:cs typeface="Arial" pitchFamily="34" charset="0"/>
              </a:rPr>
              <a:t>Thực</a:t>
            </a:r>
            <a:r>
              <a:rPr lang="en-US" sz="2700" i="1" dirty="0">
                <a:solidFill>
                  <a:srgbClr val="FF0000"/>
                </a:solidFill>
                <a:latin typeface="Arial" pitchFamily="34" charset="0"/>
                <a:cs typeface="Arial" pitchFamily="34" charset="0"/>
              </a:rPr>
              <a:t> </a:t>
            </a:r>
            <a:r>
              <a:rPr lang="en-US" sz="2700" i="1" dirty="0" err="1">
                <a:solidFill>
                  <a:srgbClr val="FF0000"/>
                </a:solidFill>
                <a:latin typeface="Arial" pitchFamily="34" charset="0"/>
                <a:cs typeface="Arial" pitchFamily="34" charset="0"/>
              </a:rPr>
              <a:t>phẩm</a:t>
            </a:r>
            <a:r>
              <a:rPr lang="en-US" sz="2700" dirty="0">
                <a:latin typeface="Arial" pitchFamily="34" charset="0"/>
                <a:cs typeface="Arial" pitchFamily="34" charset="0"/>
              </a:rPr>
              <a:t> </a:t>
            </a:r>
            <a:r>
              <a:rPr lang="en-US" sz="2700" dirty="0" err="1">
                <a:latin typeface="Arial" pitchFamily="34" charset="0"/>
                <a:cs typeface="Arial" pitchFamily="34" charset="0"/>
              </a:rPr>
              <a:t>là</a:t>
            </a:r>
            <a:r>
              <a:rPr lang="en-US" sz="2700" dirty="0">
                <a:latin typeface="Arial" pitchFamily="34" charset="0"/>
                <a:cs typeface="Arial" pitchFamily="34" charset="0"/>
              </a:rPr>
              <a:t> </a:t>
            </a:r>
            <a:r>
              <a:rPr lang="en-US" sz="2700" dirty="0" err="1">
                <a:latin typeface="Arial" pitchFamily="34" charset="0"/>
                <a:cs typeface="Arial" pitchFamily="34" charset="0"/>
              </a:rPr>
              <a:t>sản</a:t>
            </a:r>
            <a:r>
              <a:rPr lang="en-US" sz="2700" dirty="0">
                <a:latin typeface="Arial" pitchFamily="34" charset="0"/>
                <a:cs typeface="Arial" pitchFamily="34" charset="0"/>
              </a:rPr>
              <a:t> </a:t>
            </a:r>
            <a:r>
              <a:rPr lang="en-US" sz="2700" dirty="0" err="1">
                <a:latin typeface="Arial" pitchFamily="34" charset="0"/>
                <a:cs typeface="Arial" pitchFamily="34" charset="0"/>
              </a:rPr>
              <a:t>phẩm</a:t>
            </a:r>
            <a:r>
              <a:rPr lang="en-US" sz="2700" dirty="0">
                <a:latin typeface="Arial" pitchFamily="34" charset="0"/>
                <a:cs typeface="Arial" pitchFamily="34" charset="0"/>
              </a:rPr>
              <a:t> </a:t>
            </a:r>
            <a:r>
              <a:rPr lang="en-US" sz="2700" dirty="0" err="1">
                <a:latin typeface="Arial" pitchFamily="34" charset="0"/>
                <a:cs typeface="Arial" pitchFamily="34" charset="0"/>
              </a:rPr>
              <a:t>mà</a:t>
            </a:r>
            <a:r>
              <a:rPr lang="en-US" sz="2700" dirty="0">
                <a:latin typeface="Arial" pitchFamily="34" charset="0"/>
                <a:cs typeface="Arial" pitchFamily="34" charset="0"/>
              </a:rPr>
              <a:t> con </a:t>
            </a:r>
            <a:r>
              <a:rPr lang="en-US" sz="2700" dirty="0" err="1">
                <a:latin typeface="Arial" pitchFamily="34" charset="0"/>
                <a:cs typeface="Arial" pitchFamily="34" charset="0"/>
              </a:rPr>
              <a:t>người</a:t>
            </a:r>
            <a:r>
              <a:rPr lang="en-US" sz="2700" dirty="0">
                <a:latin typeface="Arial" pitchFamily="34" charset="0"/>
                <a:cs typeface="Arial" pitchFamily="34" charset="0"/>
              </a:rPr>
              <a:t> </a:t>
            </a:r>
            <a:r>
              <a:rPr lang="en-US" sz="2700" dirty="0" err="1">
                <a:latin typeface="Arial" pitchFamily="34" charset="0"/>
                <a:cs typeface="Arial" pitchFamily="34" charset="0"/>
              </a:rPr>
              <a:t>ăn</a:t>
            </a:r>
            <a:r>
              <a:rPr lang="en-US" sz="2700" dirty="0">
                <a:latin typeface="Arial" pitchFamily="34" charset="0"/>
                <a:cs typeface="Arial" pitchFamily="34" charset="0"/>
              </a:rPr>
              <a:t>, </a:t>
            </a:r>
            <a:r>
              <a:rPr lang="en-US" sz="2700" dirty="0" err="1">
                <a:latin typeface="Arial" pitchFamily="34" charset="0"/>
                <a:cs typeface="Arial" pitchFamily="34" charset="0"/>
              </a:rPr>
              <a:t>uống</a:t>
            </a:r>
            <a:r>
              <a:rPr lang="en-US" sz="2700" dirty="0">
                <a:latin typeface="Arial" pitchFamily="34" charset="0"/>
                <a:cs typeface="Arial" pitchFamily="34" charset="0"/>
              </a:rPr>
              <a:t> ở </a:t>
            </a:r>
            <a:r>
              <a:rPr lang="en-US" sz="2700" dirty="0" err="1">
                <a:latin typeface="Arial" pitchFamily="34" charset="0"/>
                <a:cs typeface="Arial" pitchFamily="34" charset="0"/>
              </a:rPr>
              <a:t>dạng</a:t>
            </a:r>
            <a:r>
              <a:rPr lang="en-US" sz="2700" dirty="0">
                <a:latin typeface="Arial" pitchFamily="34" charset="0"/>
                <a:cs typeface="Arial" pitchFamily="34" charset="0"/>
              </a:rPr>
              <a:t> </a:t>
            </a:r>
            <a:r>
              <a:rPr lang="en-US" sz="2700" dirty="0" err="1">
                <a:latin typeface="Arial" pitchFamily="34" charset="0"/>
                <a:cs typeface="Arial" pitchFamily="34" charset="0"/>
              </a:rPr>
              <a:t>tươi</a:t>
            </a:r>
            <a:r>
              <a:rPr lang="en-US" sz="2700" dirty="0">
                <a:latin typeface="Arial" pitchFamily="34" charset="0"/>
                <a:cs typeface="Arial" pitchFamily="34" charset="0"/>
              </a:rPr>
              <a:t> </a:t>
            </a:r>
            <a:r>
              <a:rPr lang="en-US" sz="2700" dirty="0" err="1">
                <a:latin typeface="Arial" pitchFamily="34" charset="0"/>
                <a:cs typeface="Arial" pitchFamily="34" charset="0"/>
              </a:rPr>
              <a:t>sống</a:t>
            </a:r>
            <a:r>
              <a:rPr lang="en-US" sz="2700" dirty="0">
                <a:latin typeface="Arial" pitchFamily="34" charset="0"/>
                <a:cs typeface="Arial" pitchFamily="34" charset="0"/>
              </a:rPr>
              <a:t> </a:t>
            </a:r>
            <a:r>
              <a:rPr lang="en-US" sz="2700" dirty="0" err="1">
                <a:latin typeface="Arial" pitchFamily="34" charset="0"/>
                <a:cs typeface="Arial" pitchFamily="34" charset="0"/>
              </a:rPr>
              <a:t>hoặc</a:t>
            </a:r>
            <a:r>
              <a:rPr lang="en-US" sz="2700" dirty="0">
                <a:latin typeface="Arial" pitchFamily="34" charset="0"/>
                <a:cs typeface="Arial" pitchFamily="34" charset="0"/>
              </a:rPr>
              <a:t> </a:t>
            </a:r>
            <a:r>
              <a:rPr lang="en-US" sz="2700" dirty="0" err="1">
                <a:latin typeface="Arial" pitchFamily="34" charset="0"/>
                <a:cs typeface="Arial" pitchFamily="34" charset="0"/>
              </a:rPr>
              <a:t>đã</a:t>
            </a:r>
            <a:r>
              <a:rPr lang="en-US" sz="2700" dirty="0">
                <a:latin typeface="Arial" pitchFamily="34" charset="0"/>
                <a:cs typeface="Arial" pitchFamily="34" charset="0"/>
              </a:rPr>
              <a:t> qua </a:t>
            </a:r>
            <a:r>
              <a:rPr lang="en-US" sz="2700" dirty="0" err="1">
                <a:latin typeface="Arial" pitchFamily="34" charset="0"/>
                <a:cs typeface="Arial" pitchFamily="34" charset="0"/>
              </a:rPr>
              <a:t>sơ</a:t>
            </a:r>
            <a:r>
              <a:rPr lang="en-US" sz="2700" dirty="0">
                <a:latin typeface="Arial" pitchFamily="34" charset="0"/>
                <a:cs typeface="Arial" pitchFamily="34" charset="0"/>
              </a:rPr>
              <a:t> </a:t>
            </a:r>
            <a:r>
              <a:rPr lang="en-US" sz="2700" dirty="0" err="1">
                <a:latin typeface="Arial" pitchFamily="34" charset="0"/>
                <a:cs typeface="Arial" pitchFamily="34" charset="0"/>
              </a:rPr>
              <a:t>chế</a:t>
            </a:r>
            <a:r>
              <a:rPr lang="en-US" sz="2700" dirty="0">
                <a:latin typeface="Arial" pitchFamily="34" charset="0"/>
                <a:cs typeface="Arial" pitchFamily="34" charset="0"/>
              </a:rPr>
              <a:t>, </a:t>
            </a:r>
            <a:r>
              <a:rPr lang="en-US" sz="2700" dirty="0" err="1">
                <a:latin typeface="Arial" pitchFamily="34" charset="0"/>
                <a:cs typeface="Arial" pitchFamily="34" charset="0"/>
              </a:rPr>
              <a:t>chế</a:t>
            </a:r>
            <a:r>
              <a:rPr lang="en-US" sz="2700" dirty="0">
                <a:latin typeface="Arial" pitchFamily="34" charset="0"/>
                <a:cs typeface="Arial" pitchFamily="34" charset="0"/>
              </a:rPr>
              <a:t> </a:t>
            </a:r>
            <a:r>
              <a:rPr lang="en-US" sz="2700" dirty="0" err="1">
                <a:latin typeface="Arial" pitchFamily="34" charset="0"/>
                <a:cs typeface="Arial" pitchFamily="34" charset="0"/>
              </a:rPr>
              <a:t>biến</a:t>
            </a:r>
            <a:r>
              <a:rPr lang="en-US" sz="2700" dirty="0">
                <a:latin typeface="Arial" pitchFamily="34" charset="0"/>
                <a:cs typeface="Arial" pitchFamily="34" charset="0"/>
              </a:rPr>
              <a:t>, </a:t>
            </a:r>
            <a:r>
              <a:rPr lang="en-US" sz="2700" dirty="0" err="1">
                <a:latin typeface="Arial" pitchFamily="34" charset="0"/>
                <a:cs typeface="Arial" pitchFamily="34" charset="0"/>
              </a:rPr>
              <a:t>bảo</a:t>
            </a:r>
            <a:r>
              <a:rPr lang="en-US" sz="2700" dirty="0">
                <a:latin typeface="Arial" pitchFamily="34" charset="0"/>
                <a:cs typeface="Arial" pitchFamily="34" charset="0"/>
              </a:rPr>
              <a:t> </a:t>
            </a:r>
            <a:r>
              <a:rPr lang="en-US" sz="2700" dirty="0" err="1">
                <a:latin typeface="Arial" pitchFamily="34" charset="0"/>
                <a:cs typeface="Arial" pitchFamily="34" charset="0"/>
              </a:rPr>
              <a:t>quản</a:t>
            </a:r>
            <a:r>
              <a:rPr lang="en-US" sz="2700" dirty="0">
                <a:latin typeface="Arial" pitchFamily="34" charset="0"/>
                <a:cs typeface="Arial" pitchFamily="34" charset="0"/>
              </a:rPr>
              <a:t>. </a:t>
            </a:r>
            <a:r>
              <a:rPr lang="en-US" sz="2700" dirty="0" err="1">
                <a:latin typeface="Arial" pitchFamily="34" charset="0"/>
                <a:cs typeface="Arial" pitchFamily="34" charset="0"/>
              </a:rPr>
              <a:t>Thực</a:t>
            </a:r>
            <a:r>
              <a:rPr lang="en-US" sz="2700" dirty="0">
                <a:latin typeface="Arial" pitchFamily="34" charset="0"/>
                <a:cs typeface="Arial" pitchFamily="34" charset="0"/>
              </a:rPr>
              <a:t> </a:t>
            </a:r>
            <a:r>
              <a:rPr lang="en-US" sz="2700" dirty="0" err="1">
                <a:latin typeface="Arial" pitchFamily="34" charset="0"/>
                <a:cs typeface="Arial" pitchFamily="34" charset="0"/>
              </a:rPr>
              <a:t>phẩm</a:t>
            </a:r>
            <a:r>
              <a:rPr lang="en-US" sz="2700" dirty="0">
                <a:latin typeface="Arial" pitchFamily="34" charset="0"/>
                <a:cs typeface="Arial" pitchFamily="34" charset="0"/>
              </a:rPr>
              <a:t> </a:t>
            </a:r>
            <a:r>
              <a:rPr lang="en-US" sz="2700" dirty="0" err="1">
                <a:latin typeface="Arial" pitchFamily="34" charset="0"/>
                <a:cs typeface="Arial" pitchFamily="34" charset="0"/>
              </a:rPr>
              <a:t>không</a:t>
            </a:r>
            <a:r>
              <a:rPr lang="en-US" sz="2700" dirty="0">
                <a:latin typeface="Arial" pitchFamily="34" charset="0"/>
                <a:cs typeface="Arial" pitchFamily="34" charset="0"/>
              </a:rPr>
              <a:t> </a:t>
            </a:r>
            <a:r>
              <a:rPr lang="en-US" sz="2700" dirty="0" err="1">
                <a:latin typeface="Arial" pitchFamily="34" charset="0"/>
                <a:cs typeface="Arial" pitchFamily="34" charset="0"/>
              </a:rPr>
              <a:t>bao</a:t>
            </a:r>
            <a:r>
              <a:rPr lang="en-US" sz="2700" dirty="0">
                <a:latin typeface="Arial" pitchFamily="34" charset="0"/>
                <a:cs typeface="Arial" pitchFamily="34" charset="0"/>
              </a:rPr>
              <a:t> </a:t>
            </a:r>
            <a:r>
              <a:rPr lang="en-US" sz="2700" dirty="0" err="1">
                <a:latin typeface="Arial" pitchFamily="34" charset="0"/>
                <a:cs typeface="Arial" pitchFamily="34" charset="0"/>
              </a:rPr>
              <a:t>gồm</a:t>
            </a:r>
            <a:r>
              <a:rPr lang="en-US" sz="2700" dirty="0">
                <a:latin typeface="Arial" pitchFamily="34" charset="0"/>
                <a:cs typeface="Arial" pitchFamily="34" charset="0"/>
              </a:rPr>
              <a:t> </a:t>
            </a:r>
            <a:r>
              <a:rPr lang="en-US" sz="2700" dirty="0" err="1">
                <a:latin typeface="Arial" pitchFamily="34" charset="0"/>
                <a:cs typeface="Arial" pitchFamily="34" charset="0"/>
              </a:rPr>
              <a:t>mỹ</a:t>
            </a:r>
            <a:r>
              <a:rPr lang="en-US" sz="2700" dirty="0">
                <a:latin typeface="Arial" pitchFamily="34" charset="0"/>
                <a:cs typeface="Arial" pitchFamily="34" charset="0"/>
              </a:rPr>
              <a:t> </a:t>
            </a:r>
            <a:r>
              <a:rPr lang="en-US" sz="2700" dirty="0" err="1">
                <a:latin typeface="Arial" pitchFamily="34" charset="0"/>
                <a:cs typeface="Arial" pitchFamily="34" charset="0"/>
              </a:rPr>
              <a:t>phẩm</a:t>
            </a:r>
            <a:r>
              <a:rPr lang="en-US" sz="2700" dirty="0">
                <a:latin typeface="Arial" pitchFamily="34" charset="0"/>
                <a:cs typeface="Arial" pitchFamily="34" charset="0"/>
              </a:rPr>
              <a:t>, </a:t>
            </a:r>
            <a:r>
              <a:rPr lang="en-US" sz="2700" dirty="0" err="1">
                <a:latin typeface="Arial" pitchFamily="34" charset="0"/>
                <a:cs typeface="Arial" pitchFamily="34" charset="0"/>
              </a:rPr>
              <a:t>thuốc</a:t>
            </a:r>
            <a:r>
              <a:rPr lang="en-US" sz="2700" dirty="0">
                <a:latin typeface="Arial" pitchFamily="34" charset="0"/>
                <a:cs typeface="Arial" pitchFamily="34" charset="0"/>
              </a:rPr>
              <a:t> </a:t>
            </a:r>
            <a:r>
              <a:rPr lang="en-US" sz="2700" dirty="0" err="1">
                <a:latin typeface="Arial" pitchFamily="34" charset="0"/>
                <a:cs typeface="Arial" pitchFamily="34" charset="0"/>
              </a:rPr>
              <a:t>lá</a:t>
            </a:r>
            <a:r>
              <a:rPr lang="en-US" sz="2700" dirty="0">
                <a:latin typeface="Arial" pitchFamily="34" charset="0"/>
                <a:cs typeface="Arial" pitchFamily="34" charset="0"/>
              </a:rPr>
              <a:t> </a:t>
            </a:r>
            <a:r>
              <a:rPr lang="en-US" sz="2700" dirty="0" err="1">
                <a:latin typeface="Arial" pitchFamily="34" charset="0"/>
                <a:cs typeface="Arial" pitchFamily="34" charset="0"/>
              </a:rPr>
              <a:t>và</a:t>
            </a:r>
            <a:r>
              <a:rPr lang="en-US" sz="2700" dirty="0">
                <a:latin typeface="Arial" pitchFamily="34" charset="0"/>
                <a:cs typeface="Arial" pitchFamily="34" charset="0"/>
              </a:rPr>
              <a:t> </a:t>
            </a:r>
            <a:r>
              <a:rPr lang="en-US" sz="2700" dirty="0" err="1">
                <a:latin typeface="Arial" pitchFamily="34" charset="0"/>
                <a:cs typeface="Arial" pitchFamily="34" charset="0"/>
              </a:rPr>
              <a:t>các</a:t>
            </a:r>
            <a:r>
              <a:rPr lang="en-US" sz="2700" dirty="0">
                <a:latin typeface="Arial" pitchFamily="34" charset="0"/>
                <a:cs typeface="Arial" pitchFamily="34" charset="0"/>
              </a:rPr>
              <a:t> </a:t>
            </a:r>
            <a:r>
              <a:rPr lang="en-US" sz="2700" dirty="0" err="1">
                <a:latin typeface="Arial" pitchFamily="34" charset="0"/>
                <a:cs typeface="Arial" pitchFamily="34" charset="0"/>
              </a:rPr>
              <a:t>chất</a:t>
            </a:r>
            <a:r>
              <a:rPr lang="en-US" sz="2700" dirty="0">
                <a:latin typeface="Arial" pitchFamily="34" charset="0"/>
                <a:cs typeface="Arial" pitchFamily="34" charset="0"/>
              </a:rPr>
              <a:t> </a:t>
            </a:r>
            <a:r>
              <a:rPr lang="en-US" sz="2700" dirty="0" err="1">
                <a:latin typeface="Arial" pitchFamily="34" charset="0"/>
                <a:cs typeface="Arial" pitchFamily="34" charset="0"/>
              </a:rPr>
              <a:t>sử</a:t>
            </a:r>
            <a:r>
              <a:rPr lang="en-US" sz="2700" dirty="0">
                <a:latin typeface="Arial" pitchFamily="34" charset="0"/>
                <a:cs typeface="Arial" pitchFamily="34" charset="0"/>
              </a:rPr>
              <a:t> </a:t>
            </a:r>
            <a:r>
              <a:rPr lang="en-US" sz="2700" dirty="0" err="1">
                <a:latin typeface="Arial" pitchFamily="34" charset="0"/>
                <a:cs typeface="Arial" pitchFamily="34" charset="0"/>
              </a:rPr>
              <a:t>dụng</a:t>
            </a:r>
            <a:r>
              <a:rPr lang="en-US" sz="2700" dirty="0">
                <a:latin typeface="Arial" pitchFamily="34" charset="0"/>
                <a:cs typeface="Arial" pitchFamily="34" charset="0"/>
              </a:rPr>
              <a:t> </a:t>
            </a:r>
            <a:r>
              <a:rPr lang="en-US" sz="2700" dirty="0" err="1">
                <a:latin typeface="Arial" pitchFamily="34" charset="0"/>
                <a:cs typeface="Arial" pitchFamily="34" charset="0"/>
              </a:rPr>
              <a:t>như</a:t>
            </a:r>
            <a:r>
              <a:rPr lang="en-US" sz="2700" dirty="0">
                <a:latin typeface="Arial" pitchFamily="34" charset="0"/>
                <a:cs typeface="Arial" pitchFamily="34" charset="0"/>
              </a:rPr>
              <a:t> </a:t>
            </a:r>
            <a:r>
              <a:rPr lang="en-US" sz="2700" dirty="0" err="1">
                <a:latin typeface="Arial" pitchFamily="34" charset="0"/>
                <a:cs typeface="Arial" pitchFamily="34" charset="0"/>
              </a:rPr>
              <a:t>dược</a:t>
            </a:r>
            <a:r>
              <a:rPr lang="en-US" sz="2700" dirty="0">
                <a:latin typeface="Arial" pitchFamily="34" charset="0"/>
                <a:cs typeface="Arial" pitchFamily="34" charset="0"/>
              </a:rPr>
              <a:t> </a:t>
            </a:r>
            <a:r>
              <a:rPr lang="en-US" sz="2700" dirty="0" err="1">
                <a:latin typeface="Arial" pitchFamily="34" charset="0"/>
                <a:cs typeface="Arial" pitchFamily="34" charset="0"/>
              </a:rPr>
              <a:t>phẩm</a:t>
            </a:r>
            <a:r>
              <a:rPr lang="en-US" sz="2700" dirty="0" smtClean="0">
                <a:latin typeface="Arial" pitchFamily="34" charset="0"/>
                <a:cs typeface="Arial" pitchFamily="34" charset="0"/>
              </a:rPr>
              <a:t>.</a:t>
            </a:r>
            <a:br>
              <a:rPr lang="en-US" sz="2700" dirty="0" smtClean="0">
                <a:latin typeface="Arial" pitchFamily="34" charset="0"/>
                <a:cs typeface="Arial" pitchFamily="34" charset="0"/>
              </a:rPr>
            </a:br>
            <a:r>
              <a:rPr lang="en-US" sz="2700" dirty="0" smtClean="0">
                <a:latin typeface="Arial" pitchFamily="34" charset="0"/>
                <a:cs typeface="Arial" pitchFamily="34" charset="0"/>
              </a:rPr>
              <a:t>- </a:t>
            </a:r>
            <a:r>
              <a:rPr lang="en-US" sz="2800" dirty="0">
                <a:solidFill>
                  <a:srgbClr val="FF0000"/>
                </a:solidFill>
                <a:latin typeface="Arial" pitchFamily="34" charset="0"/>
                <a:cs typeface="Arial" pitchFamily="34" charset="0"/>
              </a:rPr>
              <a:t> </a:t>
            </a:r>
            <a:r>
              <a:rPr lang="en-US" sz="2800" i="1" dirty="0" err="1">
                <a:solidFill>
                  <a:srgbClr val="FF0000"/>
                </a:solidFill>
                <a:latin typeface="Arial" pitchFamily="34" charset="0"/>
                <a:cs typeface="Arial" pitchFamily="34" charset="0"/>
              </a:rPr>
              <a:t>Thực</a:t>
            </a:r>
            <a:r>
              <a:rPr lang="en-US" sz="2800" i="1" dirty="0">
                <a:solidFill>
                  <a:srgbClr val="FF0000"/>
                </a:solidFill>
                <a:latin typeface="Arial" pitchFamily="34" charset="0"/>
                <a:cs typeface="Arial" pitchFamily="34" charset="0"/>
              </a:rPr>
              <a:t> </a:t>
            </a:r>
            <a:r>
              <a:rPr lang="en-US" sz="2800" i="1" dirty="0" err="1">
                <a:solidFill>
                  <a:srgbClr val="FF0000"/>
                </a:solidFill>
                <a:latin typeface="Arial" pitchFamily="34" charset="0"/>
                <a:cs typeface="Arial" pitchFamily="34" charset="0"/>
              </a:rPr>
              <a:t>phẩm</a:t>
            </a:r>
            <a:r>
              <a:rPr lang="en-US" sz="2800" i="1" dirty="0">
                <a:solidFill>
                  <a:srgbClr val="FF0000"/>
                </a:solidFill>
                <a:latin typeface="Arial" pitchFamily="34" charset="0"/>
                <a:cs typeface="Arial" pitchFamily="34" charset="0"/>
              </a:rPr>
              <a:t> </a:t>
            </a:r>
            <a:r>
              <a:rPr lang="en-US" sz="2800" i="1" dirty="0" err="1">
                <a:solidFill>
                  <a:srgbClr val="FF0000"/>
                </a:solidFill>
                <a:latin typeface="Arial" pitchFamily="34" charset="0"/>
                <a:cs typeface="Arial" pitchFamily="34" charset="0"/>
              </a:rPr>
              <a:t>chức</a:t>
            </a:r>
            <a:r>
              <a:rPr lang="en-US" sz="2800" i="1" dirty="0">
                <a:solidFill>
                  <a:srgbClr val="FF0000"/>
                </a:solidFill>
                <a:latin typeface="Arial" pitchFamily="34" charset="0"/>
                <a:cs typeface="Arial" pitchFamily="34" charset="0"/>
              </a:rPr>
              <a:t> </a:t>
            </a:r>
            <a:r>
              <a:rPr lang="en-US" sz="2800" i="1" dirty="0" err="1">
                <a:solidFill>
                  <a:srgbClr val="FF0000"/>
                </a:solidFill>
                <a:latin typeface="Arial" pitchFamily="34" charset="0"/>
                <a:cs typeface="Arial" pitchFamily="34" charset="0"/>
              </a:rPr>
              <a:t>năng</a:t>
            </a:r>
            <a:r>
              <a:rPr lang="en-US" sz="2800" dirty="0">
                <a:latin typeface="Arial" pitchFamily="34" charset="0"/>
                <a:cs typeface="Arial" pitchFamily="34" charset="0"/>
              </a:rPr>
              <a:t> </a:t>
            </a:r>
            <a:r>
              <a:rPr lang="en-US" sz="2800" dirty="0" err="1">
                <a:latin typeface="Arial" pitchFamily="34" charset="0"/>
                <a:cs typeface="Arial" pitchFamily="34" charset="0"/>
              </a:rPr>
              <a:t>là</a:t>
            </a:r>
            <a:r>
              <a:rPr lang="en-US" sz="2800" dirty="0">
                <a:latin typeface="Arial" pitchFamily="34" charset="0"/>
                <a:cs typeface="Arial" pitchFamily="34" charset="0"/>
              </a:rPr>
              <a:t> </a:t>
            </a:r>
            <a:r>
              <a:rPr lang="en-US" sz="2800" dirty="0" err="1">
                <a:latin typeface="Arial" pitchFamily="34" charset="0"/>
                <a:cs typeface="Arial" pitchFamily="34" charset="0"/>
              </a:rPr>
              <a:t>thực</a:t>
            </a:r>
            <a:r>
              <a:rPr lang="en-US" sz="2800" dirty="0">
                <a:latin typeface="Arial" pitchFamily="34" charset="0"/>
                <a:cs typeface="Arial" pitchFamily="34" charset="0"/>
              </a:rPr>
              <a:t> </a:t>
            </a:r>
            <a:r>
              <a:rPr lang="en-US" sz="2800" dirty="0" err="1">
                <a:latin typeface="Arial" pitchFamily="34" charset="0"/>
                <a:cs typeface="Arial" pitchFamily="34" charset="0"/>
              </a:rPr>
              <a:t>phẩm</a:t>
            </a:r>
            <a:r>
              <a:rPr lang="en-US" sz="2800" dirty="0">
                <a:latin typeface="Arial" pitchFamily="34" charset="0"/>
                <a:cs typeface="Arial" pitchFamily="34" charset="0"/>
              </a:rPr>
              <a:t> </a:t>
            </a:r>
            <a:r>
              <a:rPr lang="en-US" sz="2800" dirty="0" err="1">
                <a:latin typeface="Arial" pitchFamily="34" charset="0"/>
                <a:cs typeface="Arial" pitchFamily="34" charset="0"/>
              </a:rPr>
              <a:t>dùng</a:t>
            </a:r>
            <a:r>
              <a:rPr lang="en-US" sz="2800" dirty="0">
                <a:latin typeface="Arial" pitchFamily="34" charset="0"/>
                <a:cs typeface="Arial" pitchFamily="34" charset="0"/>
              </a:rPr>
              <a:t> </a:t>
            </a:r>
            <a:r>
              <a:rPr lang="en-US" sz="2800" dirty="0" err="1">
                <a:latin typeface="Arial" pitchFamily="34" charset="0"/>
                <a:cs typeface="Arial" pitchFamily="34" charset="0"/>
              </a:rPr>
              <a:t>để</a:t>
            </a:r>
            <a:r>
              <a:rPr lang="en-US" sz="2800" dirty="0">
                <a:latin typeface="Arial" pitchFamily="34" charset="0"/>
                <a:cs typeface="Arial" pitchFamily="34" charset="0"/>
              </a:rPr>
              <a:t> </a:t>
            </a:r>
            <a:r>
              <a:rPr lang="en-US" sz="2800" dirty="0" err="1">
                <a:latin typeface="Arial" pitchFamily="34" charset="0"/>
                <a:cs typeface="Arial" pitchFamily="34" charset="0"/>
              </a:rPr>
              <a:t>hỗ</a:t>
            </a:r>
            <a:r>
              <a:rPr lang="en-US" sz="2800" dirty="0">
                <a:latin typeface="Arial" pitchFamily="34" charset="0"/>
                <a:cs typeface="Arial" pitchFamily="34" charset="0"/>
              </a:rPr>
              <a:t> </a:t>
            </a:r>
            <a:r>
              <a:rPr lang="en-US" sz="2800" dirty="0" err="1">
                <a:latin typeface="Arial" pitchFamily="34" charset="0"/>
                <a:cs typeface="Arial" pitchFamily="34" charset="0"/>
              </a:rPr>
              <a:t>trợ</a:t>
            </a:r>
            <a:r>
              <a:rPr lang="en-US" sz="2800" dirty="0">
                <a:latin typeface="Arial" pitchFamily="34" charset="0"/>
                <a:cs typeface="Arial" pitchFamily="34" charset="0"/>
              </a:rPr>
              <a:t> </a:t>
            </a:r>
            <a:r>
              <a:rPr lang="en-US" sz="2800" dirty="0" err="1">
                <a:latin typeface="Arial" pitchFamily="34" charset="0"/>
                <a:cs typeface="Arial" pitchFamily="34" charset="0"/>
              </a:rPr>
              <a:t>chức</a:t>
            </a:r>
            <a:r>
              <a:rPr lang="en-US" sz="2800" dirty="0">
                <a:latin typeface="Arial" pitchFamily="34" charset="0"/>
                <a:cs typeface="Arial" pitchFamily="34" charset="0"/>
              </a:rPr>
              <a:t> </a:t>
            </a:r>
            <a:r>
              <a:rPr lang="en-US" sz="2800" dirty="0" err="1">
                <a:latin typeface="Arial" pitchFamily="34" charset="0"/>
                <a:cs typeface="Arial" pitchFamily="34" charset="0"/>
              </a:rPr>
              <a:t>năng</a:t>
            </a:r>
            <a:r>
              <a:rPr lang="en-US" sz="2800" dirty="0">
                <a:latin typeface="Arial" pitchFamily="34" charset="0"/>
                <a:cs typeface="Arial" pitchFamily="34" charset="0"/>
              </a:rPr>
              <a:t> </a:t>
            </a:r>
            <a:r>
              <a:rPr lang="en-US" sz="2800" dirty="0" err="1">
                <a:latin typeface="Arial" pitchFamily="34" charset="0"/>
                <a:cs typeface="Arial" pitchFamily="34" charset="0"/>
              </a:rPr>
              <a:t>của</a:t>
            </a:r>
            <a:r>
              <a:rPr lang="en-US" sz="2800" dirty="0">
                <a:latin typeface="Arial" pitchFamily="34" charset="0"/>
                <a:cs typeface="Arial" pitchFamily="34" charset="0"/>
              </a:rPr>
              <a:t> </a:t>
            </a:r>
            <a:r>
              <a:rPr lang="en-US" sz="2800" dirty="0" err="1">
                <a:latin typeface="Arial" pitchFamily="34" charset="0"/>
                <a:cs typeface="Arial" pitchFamily="34" charset="0"/>
              </a:rPr>
              <a:t>cơ</a:t>
            </a:r>
            <a:r>
              <a:rPr lang="en-US" sz="2800" dirty="0">
                <a:latin typeface="Arial" pitchFamily="34" charset="0"/>
                <a:cs typeface="Arial" pitchFamily="34" charset="0"/>
              </a:rPr>
              <a:t> </a:t>
            </a:r>
            <a:r>
              <a:rPr lang="en-US" sz="2800" dirty="0" err="1">
                <a:latin typeface="Arial" pitchFamily="34" charset="0"/>
                <a:cs typeface="Arial" pitchFamily="34" charset="0"/>
              </a:rPr>
              <a:t>thể</a:t>
            </a:r>
            <a:r>
              <a:rPr lang="en-US" sz="2800" dirty="0">
                <a:latin typeface="Arial" pitchFamily="34" charset="0"/>
                <a:cs typeface="Arial" pitchFamily="34" charset="0"/>
              </a:rPr>
              <a:t> con </a:t>
            </a:r>
            <a:r>
              <a:rPr lang="en-US" sz="2800" dirty="0" err="1">
                <a:latin typeface="Arial" pitchFamily="34" charset="0"/>
                <a:cs typeface="Arial" pitchFamily="34" charset="0"/>
              </a:rPr>
              <a:t>người</a:t>
            </a:r>
            <a:r>
              <a:rPr lang="en-US" sz="2800" dirty="0">
                <a:latin typeface="Arial" pitchFamily="34" charset="0"/>
                <a:cs typeface="Arial" pitchFamily="34" charset="0"/>
              </a:rPr>
              <a:t>, </a:t>
            </a:r>
            <a:r>
              <a:rPr lang="en-US" sz="2800" dirty="0" err="1">
                <a:latin typeface="Arial" pitchFamily="34" charset="0"/>
                <a:cs typeface="Arial" pitchFamily="34" charset="0"/>
              </a:rPr>
              <a:t>tạo</a:t>
            </a:r>
            <a:r>
              <a:rPr lang="en-US" sz="2800" dirty="0">
                <a:latin typeface="Arial" pitchFamily="34" charset="0"/>
                <a:cs typeface="Arial" pitchFamily="34" charset="0"/>
              </a:rPr>
              <a:t> </a:t>
            </a:r>
            <a:r>
              <a:rPr lang="en-US" sz="2800" dirty="0" err="1">
                <a:latin typeface="Arial" pitchFamily="34" charset="0"/>
                <a:cs typeface="Arial" pitchFamily="34" charset="0"/>
              </a:rPr>
              <a:t>cho</a:t>
            </a:r>
            <a:r>
              <a:rPr lang="en-US" sz="2800" dirty="0">
                <a:latin typeface="Arial" pitchFamily="34" charset="0"/>
                <a:cs typeface="Arial" pitchFamily="34" charset="0"/>
              </a:rPr>
              <a:t> </a:t>
            </a:r>
            <a:r>
              <a:rPr lang="en-US" sz="2800" dirty="0" err="1">
                <a:latin typeface="Arial" pitchFamily="34" charset="0"/>
                <a:cs typeface="Arial" pitchFamily="34" charset="0"/>
              </a:rPr>
              <a:t>cơ</a:t>
            </a:r>
            <a:r>
              <a:rPr lang="en-US" sz="2800" dirty="0">
                <a:latin typeface="Arial" pitchFamily="34" charset="0"/>
                <a:cs typeface="Arial" pitchFamily="34" charset="0"/>
              </a:rPr>
              <a:t> </a:t>
            </a:r>
            <a:r>
              <a:rPr lang="en-US" sz="2800" dirty="0" err="1">
                <a:latin typeface="Arial" pitchFamily="34" charset="0"/>
                <a:cs typeface="Arial" pitchFamily="34" charset="0"/>
              </a:rPr>
              <a:t>thể</a:t>
            </a:r>
            <a:r>
              <a:rPr lang="en-US" sz="2800" dirty="0">
                <a:latin typeface="Arial" pitchFamily="34" charset="0"/>
                <a:cs typeface="Arial" pitchFamily="34" charset="0"/>
              </a:rPr>
              <a:t> </a:t>
            </a:r>
            <a:r>
              <a:rPr lang="en-US" sz="2800" dirty="0" err="1">
                <a:latin typeface="Arial" pitchFamily="34" charset="0"/>
                <a:cs typeface="Arial" pitchFamily="34" charset="0"/>
              </a:rPr>
              <a:t>tình</a:t>
            </a:r>
            <a:r>
              <a:rPr lang="en-US" sz="2800" dirty="0">
                <a:latin typeface="Arial" pitchFamily="34" charset="0"/>
                <a:cs typeface="Arial" pitchFamily="34" charset="0"/>
              </a:rPr>
              <a:t> </a:t>
            </a:r>
            <a:r>
              <a:rPr lang="en-US" sz="2800" dirty="0" err="1">
                <a:latin typeface="Arial" pitchFamily="34" charset="0"/>
                <a:cs typeface="Arial" pitchFamily="34" charset="0"/>
              </a:rPr>
              <a:t>trạng</a:t>
            </a:r>
            <a:r>
              <a:rPr lang="en-US" sz="2800" dirty="0">
                <a:latin typeface="Arial" pitchFamily="34" charset="0"/>
                <a:cs typeface="Arial" pitchFamily="34" charset="0"/>
              </a:rPr>
              <a:t> </a:t>
            </a:r>
            <a:r>
              <a:rPr lang="en-US" sz="2800" dirty="0" err="1">
                <a:latin typeface="Arial" pitchFamily="34" charset="0"/>
                <a:cs typeface="Arial" pitchFamily="34" charset="0"/>
              </a:rPr>
              <a:t>thoải</a:t>
            </a:r>
            <a:r>
              <a:rPr lang="en-US" sz="2800" dirty="0">
                <a:latin typeface="Arial" pitchFamily="34" charset="0"/>
                <a:cs typeface="Arial" pitchFamily="34" charset="0"/>
              </a:rPr>
              <a:t> </a:t>
            </a:r>
            <a:r>
              <a:rPr lang="en-US" sz="2800" dirty="0" err="1">
                <a:latin typeface="Arial" pitchFamily="34" charset="0"/>
                <a:cs typeface="Arial" pitchFamily="34" charset="0"/>
              </a:rPr>
              <a:t>mái</a:t>
            </a:r>
            <a:r>
              <a:rPr lang="en-US" sz="2800" dirty="0">
                <a:latin typeface="Arial" pitchFamily="34" charset="0"/>
                <a:cs typeface="Arial" pitchFamily="34" charset="0"/>
              </a:rPr>
              <a:t>, </a:t>
            </a:r>
            <a:r>
              <a:rPr lang="en-US" sz="2800" dirty="0" err="1">
                <a:latin typeface="Arial" pitchFamily="34" charset="0"/>
                <a:cs typeface="Arial" pitchFamily="34" charset="0"/>
              </a:rPr>
              <a:t>tăng</a:t>
            </a:r>
            <a:r>
              <a:rPr lang="en-US" sz="2800" dirty="0">
                <a:latin typeface="Arial" pitchFamily="34" charset="0"/>
                <a:cs typeface="Arial" pitchFamily="34" charset="0"/>
              </a:rPr>
              <a:t> </a:t>
            </a:r>
            <a:r>
              <a:rPr lang="en-US" sz="2800" dirty="0" err="1">
                <a:latin typeface="Arial" pitchFamily="34" charset="0"/>
                <a:cs typeface="Arial" pitchFamily="34" charset="0"/>
              </a:rPr>
              <a:t>sức</a:t>
            </a:r>
            <a:r>
              <a:rPr lang="en-US" sz="2800" dirty="0">
                <a:latin typeface="Arial" pitchFamily="34" charset="0"/>
                <a:cs typeface="Arial" pitchFamily="34" charset="0"/>
              </a:rPr>
              <a:t> </a:t>
            </a:r>
            <a:r>
              <a:rPr lang="en-US" sz="2800" dirty="0" err="1">
                <a:latin typeface="Arial" pitchFamily="34" charset="0"/>
                <a:cs typeface="Arial" pitchFamily="34" charset="0"/>
              </a:rPr>
              <a:t>đề</a:t>
            </a:r>
            <a:r>
              <a:rPr lang="en-US" sz="2800" dirty="0">
                <a:latin typeface="Arial" pitchFamily="34" charset="0"/>
                <a:cs typeface="Arial" pitchFamily="34" charset="0"/>
              </a:rPr>
              <a:t> </a:t>
            </a:r>
            <a:r>
              <a:rPr lang="en-US" sz="2800" dirty="0" err="1">
                <a:latin typeface="Arial" pitchFamily="34" charset="0"/>
                <a:cs typeface="Arial" pitchFamily="34" charset="0"/>
              </a:rPr>
              <a:t>kháng</a:t>
            </a:r>
            <a:r>
              <a:rPr lang="en-US" sz="2800" dirty="0">
                <a:latin typeface="Arial" pitchFamily="34" charset="0"/>
                <a:cs typeface="Arial" pitchFamily="34" charset="0"/>
              </a:rPr>
              <a:t>, </a:t>
            </a:r>
            <a:r>
              <a:rPr lang="en-US" sz="2800" dirty="0" err="1">
                <a:latin typeface="Arial" pitchFamily="34" charset="0"/>
                <a:cs typeface="Arial" pitchFamily="34" charset="0"/>
              </a:rPr>
              <a:t>giảm</a:t>
            </a:r>
            <a:r>
              <a:rPr lang="en-US" sz="2800" dirty="0">
                <a:latin typeface="Arial" pitchFamily="34" charset="0"/>
                <a:cs typeface="Arial" pitchFamily="34" charset="0"/>
              </a:rPr>
              <a:t> </a:t>
            </a:r>
            <a:r>
              <a:rPr lang="en-US" sz="2800" dirty="0" err="1">
                <a:latin typeface="Arial" pitchFamily="34" charset="0"/>
                <a:cs typeface="Arial" pitchFamily="34" charset="0"/>
              </a:rPr>
              <a:t>bớt</a:t>
            </a:r>
            <a:r>
              <a:rPr lang="en-US" sz="2800" dirty="0">
                <a:latin typeface="Arial" pitchFamily="34" charset="0"/>
                <a:cs typeface="Arial" pitchFamily="34" charset="0"/>
              </a:rPr>
              <a:t> </a:t>
            </a:r>
            <a:r>
              <a:rPr lang="en-US" sz="2800" dirty="0" err="1">
                <a:latin typeface="Arial" pitchFamily="34" charset="0"/>
                <a:cs typeface="Arial" pitchFamily="34" charset="0"/>
              </a:rPr>
              <a:t>nguy</a:t>
            </a:r>
            <a:r>
              <a:rPr lang="en-US" sz="2800" dirty="0">
                <a:latin typeface="Arial" pitchFamily="34" charset="0"/>
                <a:cs typeface="Arial" pitchFamily="34" charset="0"/>
              </a:rPr>
              <a:t> </a:t>
            </a:r>
            <a:r>
              <a:rPr lang="en-US" sz="2800" dirty="0" err="1">
                <a:latin typeface="Arial" pitchFamily="34" charset="0"/>
                <a:cs typeface="Arial" pitchFamily="34" charset="0"/>
              </a:rPr>
              <a:t>cơ</a:t>
            </a:r>
            <a:r>
              <a:rPr lang="en-US" sz="2800" dirty="0">
                <a:latin typeface="Arial" pitchFamily="34" charset="0"/>
                <a:cs typeface="Arial" pitchFamily="34" charset="0"/>
              </a:rPr>
              <a:t> </a:t>
            </a:r>
            <a:r>
              <a:rPr lang="en-US" sz="2800" dirty="0" err="1">
                <a:latin typeface="Arial" pitchFamily="34" charset="0"/>
                <a:cs typeface="Arial" pitchFamily="34" charset="0"/>
              </a:rPr>
              <a:t>mắc</a:t>
            </a:r>
            <a:r>
              <a:rPr lang="en-US" sz="2800" dirty="0">
                <a:latin typeface="Arial" pitchFamily="34" charset="0"/>
                <a:cs typeface="Arial" pitchFamily="34" charset="0"/>
              </a:rPr>
              <a:t> </a:t>
            </a:r>
            <a:r>
              <a:rPr lang="en-US" sz="2800" dirty="0" err="1">
                <a:latin typeface="Arial" pitchFamily="34" charset="0"/>
                <a:cs typeface="Arial" pitchFamily="34" charset="0"/>
              </a:rPr>
              <a:t>bệnh</a:t>
            </a:r>
            <a:r>
              <a:rPr lang="en-US" sz="2800" dirty="0">
                <a:latin typeface="Arial" pitchFamily="34" charset="0"/>
                <a:cs typeface="Arial" pitchFamily="34" charset="0"/>
              </a:rPr>
              <a:t>, </a:t>
            </a:r>
            <a:r>
              <a:rPr lang="en-US" sz="2800" dirty="0" err="1">
                <a:latin typeface="Arial" pitchFamily="34" charset="0"/>
                <a:cs typeface="Arial" pitchFamily="34" charset="0"/>
              </a:rPr>
              <a:t>bao</a:t>
            </a:r>
            <a:r>
              <a:rPr lang="en-US" sz="2800" dirty="0">
                <a:latin typeface="Arial" pitchFamily="34" charset="0"/>
                <a:cs typeface="Arial" pitchFamily="34" charset="0"/>
              </a:rPr>
              <a:t> </a:t>
            </a:r>
            <a:r>
              <a:rPr lang="en-US" sz="2800" dirty="0" err="1" smtClean="0">
                <a:latin typeface="Arial" pitchFamily="34" charset="0"/>
                <a:cs typeface="Arial" pitchFamily="34" charset="0"/>
              </a:rPr>
              <a:t>gồm</a:t>
            </a:r>
            <a:r>
              <a:rPr lang="en-US" sz="2800" dirty="0" smtClean="0">
                <a:latin typeface="Arial" pitchFamily="34" charset="0"/>
                <a:cs typeface="Arial" pitchFamily="34" charset="0"/>
              </a:rPr>
              <a:t>:</a:t>
            </a:r>
            <a:br>
              <a:rPr lang="en-US" sz="2800" dirty="0" smtClean="0">
                <a:latin typeface="Arial" pitchFamily="34" charset="0"/>
                <a:cs typeface="Arial" pitchFamily="34" charset="0"/>
              </a:rPr>
            </a:br>
            <a:r>
              <a:rPr lang="en-US" sz="2800" dirty="0" smtClean="0">
                <a:latin typeface="Arial" pitchFamily="34" charset="0"/>
                <a:cs typeface="Arial" pitchFamily="34" charset="0"/>
              </a:rPr>
              <a:t>1- </a:t>
            </a:r>
            <a:r>
              <a:rPr lang="en-US" sz="2800" dirty="0" err="1" smtClean="0">
                <a:latin typeface="Arial" pitchFamily="34" charset="0"/>
                <a:cs typeface="Arial" pitchFamily="34" charset="0"/>
              </a:rPr>
              <a:t>Thực</a:t>
            </a:r>
            <a:r>
              <a:rPr lang="en-US" sz="2800" dirty="0" smtClean="0">
                <a:latin typeface="Arial" pitchFamily="34" charset="0"/>
                <a:cs typeface="Arial" pitchFamily="34" charset="0"/>
              </a:rPr>
              <a:t> </a:t>
            </a:r>
            <a:r>
              <a:rPr lang="en-US" sz="2800" dirty="0" err="1">
                <a:latin typeface="Arial" pitchFamily="34" charset="0"/>
                <a:cs typeface="Arial" pitchFamily="34" charset="0"/>
              </a:rPr>
              <a:t>phẩm</a:t>
            </a:r>
            <a:r>
              <a:rPr lang="en-US" sz="2800" dirty="0">
                <a:latin typeface="Arial" pitchFamily="34" charset="0"/>
                <a:cs typeface="Arial" pitchFamily="34" charset="0"/>
              </a:rPr>
              <a:t> </a:t>
            </a:r>
            <a:r>
              <a:rPr lang="en-US" sz="2800" dirty="0" err="1">
                <a:latin typeface="Arial" pitchFamily="34" charset="0"/>
                <a:cs typeface="Arial" pitchFamily="34" charset="0"/>
              </a:rPr>
              <a:t>bổ</a:t>
            </a:r>
            <a:r>
              <a:rPr lang="en-US" sz="2800" dirty="0">
                <a:latin typeface="Arial" pitchFamily="34" charset="0"/>
                <a:cs typeface="Arial" pitchFamily="34" charset="0"/>
              </a:rPr>
              <a:t> sung</a:t>
            </a:r>
            <a:r>
              <a:rPr lang="en-US" sz="2800" dirty="0" smtClean="0">
                <a:latin typeface="Arial" pitchFamily="34" charset="0"/>
                <a:cs typeface="Arial" pitchFamily="34" charset="0"/>
              </a:rPr>
              <a:t>,</a:t>
            </a:r>
            <a:br>
              <a:rPr lang="en-US" sz="2800" dirty="0" smtClean="0">
                <a:latin typeface="Arial" pitchFamily="34" charset="0"/>
                <a:cs typeface="Arial" pitchFamily="34" charset="0"/>
              </a:rPr>
            </a:br>
            <a:r>
              <a:rPr lang="en-US" sz="2800" dirty="0" smtClean="0">
                <a:latin typeface="Arial" pitchFamily="34" charset="0"/>
                <a:cs typeface="Arial" pitchFamily="34" charset="0"/>
              </a:rPr>
              <a:t>2- </a:t>
            </a:r>
            <a:r>
              <a:rPr lang="en-US" sz="2800" dirty="0" err="1" smtClean="0">
                <a:latin typeface="Arial" pitchFamily="34" charset="0"/>
                <a:cs typeface="Arial" pitchFamily="34" charset="0"/>
              </a:rPr>
              <a:t>Thực</a:t>
            </a:r>
            <a:r>
              <a:rPr lang="en-US" sz="2800" dirty="0" smtClean="0">
                <a:latin typeface="Arial" pitchFamily="34" charset="0"/>
                <a:cs typeface="Arial" pitchFamily="34" charset="0"/>
              </a:rPr>
              <a:t> </a:t>
            </a:r>
            <a:r>
              <a:rPr lang="en-US" sz="2800" dirty="0" err="1">
                <a:latin typeface="Arial" pitchFamily="34" charset="0"/>
                <a:cs typeface="Arial" pitchFamily="34" charset="0"/>
              </a:rPr>
              <a:t>phẩm</a:t>
            </a:r>
            <a:r>
              <a:rPr lang="en-US" sz="2800" dirty="0">
                <a:latin typeface="Arial" pitchFamily="34" charset="0"/>
                <a:cs typeface="Arial" pitchFamily="34" charset="0"/>
              </a:rPr>
              <a:t> </a:t>
            </a:r>
            <a:r>
              <a:rPr lang="en-US" sz="2800" dirty="0" err="1">
                <a:latin typeface="Arial" pitchFamily="34" charset="0"/>
                <a:cs typeface="Arial" pitchFamily="34" charset="0"/>
              </a:rPr>
              <a:t>bảo</a:t>
            </a:r>
            <a:r>
              <a:rPr lang="en-US" sz="2800" dirty="0">
                <a:latin typeface="Arial" pitchFamily="34" charset="0"/>
                <a:cs typeface="Arial" pitchFamily="34" charset="0"/>
              </a:rPr>
              <a:t> </a:t>
            </a:r>
            <a:r>
              <a:rPr lang="en-US" sz="2800" dirty="0" err="1">
                <a:latin typeface="Arial" pitchFamily="34" charset="0"/>
                <a:cs typeface="Arial" pitchFamily="34" charset="0"/>
              </a:rPr>
              <a:t>vệ</a:t>
            </a:r>
            <a:r>
              <a:rPr lang="en-US" sz="2800" dirty="0">
                <a:latin typeface="Arial" pitchFamily="34" charset="0"/>
                <a:cs typeface="Arial" pitchFamily="34" charset="0"/>
              </a:rPr>
              <a:t> </a:t>
            </a:r>
            <a:r>
              <a:rPr lang="en-US" sz="2800" dirty="0" err="1">
                <a:latin typeface="Arial" pitchFamily="34" charset="0"/>
                <a:cs typeface="Arial" pitchFamily="34" charset="0"/>
              </a:rPr>
              <a:t>sức</a:t>
            </a:r>
            <a:r>
              <a:rPr lang="en-US" sz="2800" dirty="0">
                <a:latin typeface="Arial" pitchFamily="34" charset="0"/>
                <a:cs typeface="Arial" pitchFamily="34" charset="0"/>
              </a:rPr>
              <a:t> </a:t>
            </a:r>
            <a:r>
              <a:rPr lang="en-US" sz="2800" dirty="0" err="1" smtClean="0">
                <a:latin typeface="Arial" pitchFamily="34" charset="0"/>
                <a:cs typeface="Arial" pitchFamily="34" charset="0"/>
              </a:rPr>
              <a:t>khoẻ</a:t>
            </a:r>
            <a:r>
              <a:rPr lang="en-US" sz="2800" dirty="0" smtClean="0">
                <a:latin typeface="Arial" pitchFamily="34" charset="0"/>
                <a:cs typeface="Arial" pitchFamily="34" charset="0"/>
              </a:rPr>
              <a:t>,</a:t>
            </a:r>
            <a:br>
              <a:rPr lang="en-US" sz="2800" dirty="0" smtClean="0">
                <a:latin typeface="Arial" pitchFamily="34" charset="0"/>
                <a:cs typeface="Arial" pitchFamily="34" charset="0"/>
              </a:rPr>
            </a:br>
            <a:r>
              <a:rPr lang="en-US" sz="2800" dirty="0" smtClean="0">
                <a:latin typeface="Arial" pitchFamily="34" charset="0"/>
                <a:cs typeface="Arial" pitchFamily="34" charset="0"/>
              </a:rPr>
              <a:t>3- </a:t>
            </a:r>
            <a:r>
              <a:rPr lang="en-US" sz="2800" dirty="0" err="1" smtClean="0">
                <a:latin typeface="Arial" pitchFamily="34" charset="0"/>
                <a:cs typeface="Arial" pitchFamily="34" charset="0"/>
              </a:rPr>
              <a:t>Thực</a:t>
            </a:r>
            <a:r>
              <a:rPr lang="en-US" sz="2800" dirty="0" smtClean="0">
                <a:latin typeface="Arial" pitchFamily="34" charset="0"/>
                <a:cs typeface="Arial" pitchFamily="34" charset="0"/>
              </a:rPr>
              <a:t> </a:t>
            </a:r>
            <a:r>
              <a:rPr lang="en-US" sz="2800" dirty="0" err="1">
                <a:latin typeface="Arial" pitchFamily="34" charset="0"/>
                <a:cs typeface="Arial" pitchFamily="34" charset="0"/>
              </a:rPr>
              <a:t>phẩm</a:t>
            </a:r>
            <a:r>
              <a:rPr lang="en-US" sz="2800" dirty="0">
                <a:latin typeface="Arial" pitchFamily="34" charset="0"/>
                <a:cs typeface="Arial" pitchFamily="34" charset="0"/>
              </a:rPr>
              <a:t> </a:t>
            </a:r>
            <a:r>
              <a:rPr lang="en-US" sz="2800" dirty="0" err="1">
                <a:latin typeface="Arial" pitchFamily="34" charset="0"/>
                <a:cs typeface="Arial" pitchFamily="34" charset="0"/>
              </a:rPr>
              <a:t>dinh</a:t>
            </a:r>
            <a:r>
              <a:rPr lang="en-US" sz="2800" dirty="0">
                <a:latin typeface="Arial" pitchFamily="34" charset="0"/>
                <a:cs typeface="Arial" pitchFamily="34" charset="0"/>
              </a:rPr>
              <a:t> </a:t>
            </a:r>
            <a:r>
              <a:rPr lang="en-US" sz="2800" dirty="0" err="1">
                <a:latin typeface="Arial" pitchFamily="34" charset="0"/>
                <a:cs typeface="Arial" pitchFamily="34" charset="0"/>
              </a:rPr>
              <a:t>dưỡng</a:t>
            </a:r>
            <a:r>
              <a:rPr lang="en-US" sz="2800" dirty="0">
                <a:latin typeface="Arial" pitchFamily="34" charset="0"/>
                <a:cs typeface="Arial" pitchFamily="34" charset="0"/>
              </a:rPr>
              <a:t> y </a:t>
            </a:r>
            <a:r>
              <a:rPr lang="en-US" sz="2800" dirty="0" err="1">
                <a:latin typeface="Arial" pitchFamily="34" charset="0"/>
                <a:cs typeface="Arial" pitchFamily="34" charset="0"/>
              </a:rPr>
              <a:t>học</a:t>
            </a:r>
            <a:r>
              <a:rPr lang="en-US" sz="2800" dirty="0">
                <a:latin typeface="Arial" pitchFamily="34" charset="0"/>
                <a:cs typeface="Arial" pitchFamily="34" charset="0"/>
              </a:rPr>
              <a:t>.</a:t>
            </a:r>
            <a:br>
              <a:rPr lang="en-US" sz="2800" dirty="0">
                <a:latin typeface="Arial" pitchFamily="34" charset="0"/>
                <a:cs typeface="Arial" pitchFamily="34" charset="0"/>
              </a:rPr>
            </a:br>
            <a:r>
              <a:rPr lang="en-US" sz="2700" dirty="0" smtClean="0">
                <a:latin typeface="Arial" pitchFamily="34" charset="0"/>
                <a:cs typeface="Arial" pitchFamily="34" charset="0"/>
              </a:rPr>
              <a:t/>
            </a:r>
            <a:br>
              <a:rPr lang="en-US" sz="2700" dirty="0" smtClean="0">
                <a:latin typeface="Arial" pitchFamily="34" charset="0"/>
                <a:cs typeface="Arial" pitchFamily="34" charset="0"/>
              </a:rPr>
            </a:br>
            <a:r>
              <a:rPr lang="en-US" dirty="0">
                <a:latin typeface="Arial" pitchFamily="34" charset="0"/>
                <a:cs typeface="Arial" pitchFamily="34" charset="0"/>
              </a:rPr>
              <a:t/>
            </a:r>
            <a:br>
              <a:rPr lang="en-US" dirty="0">
                <a:latin typeface="Arial" pitchFamily="34" charset="0"/>
                <a:cs typeface="Arial" pitchFamily="34" charset="0"/>
              </a:rPr>
            </a:br>
            <a:endParaRPr lang="en-US" dirty="0"/>
          </a:p>
        </p:txBody>
      </p:sp>
    </p:spTree>
    <p:extLst>
      <p:ext uri="{BB962C8B-B14F-4D97-AF65-F5344CB8AC3E}">
        <p14:creationId xmlns:p14="http://schemas.microsoft.com/office/powerpoint/2010/main" val="110221858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066800"/>
          </a:xfrm>
        </p:spPr>
        <p:txBody>
          <a:bodyPr>
            <a:normAutofit/>
          </a:bodyPr>
          <a:lstStyle/>
          <a:p>
            <a:r>
              <a:rPr lang="vi-VN" sz="3600" dirty="0">
                <a:latin typeface="+mn-lt"/>
              </a:rPr>
              <a:t>Thực Phẩm Dinh Dưỡng y Học</a:t>
            </a:r>
            <a:endParaRPr lang="en-US" sz="3600" dirty="0">
              <a:latin typeface="+mn-lt"/>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533399"/>
            <a:ext cx="7086601" cy="63246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2191058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1905000"/>
            <a:ext cx="8839200" cy="3108543"/>
          </a:xfrm>
          <a:prstGeom prst="rect">
            <a:avLst/>
          </a:prstGeom>
        </p:spPr>
        <p:txBody>
          <a:bodyPr wrap="square">
            <a:spAutoFit/>
          </a:bodyPr>
          <a:lstStyle/>
          <a:p>
            <a:r>
              <a:rPr lang="en-US" sz="2800" dirty="0" err="1"/>
              <a:t>Hồ</a:t>
            </a:r>
            <a:r>
              <a:rPr lang="en-US" sz="2800" dirty="0"/>
              <a:t> </a:t>
            </a:r>
            <a:r>
              <a:rPr lang="en-US" sz="2800" dirty="0" err="1"/>
              <a:t>sơ</a:t>
            </a:r>
            <a:r>
              <a:rPr lang="en-US" sz="2800" dirty="0"/>
              <a:t> </a:t>
            </a:r>
            <a:r>
              <a:rPr lang="en-US" sz="2800" dirty="0" err="1">
                <a:solidFill>
                  <a:srgbClr val="FF0000"/>
                </a:solidFill>
              </a:rPr>
              <a:t>tự</a:t>
            </a:r>
            <a:r>
              <a:rPr lang="en-US" sz="2800" dirty="0">
                <a:solidFill>
                  <a:srgbClr val="FF0000"/>
                </a:solidFill>
              </a:rPr>
              <a:t> </a:t>
            </a:r>
            <a:r>
              <a:rPr lang="en-US" sz="2800" dirty="0" err="1">
                <a:solidFill>
                  <a:srgbClr val="FF0000"/>
                </a:solidFill>
              </a:rPr>
              <a:t>công</a:t>
            </a:r>
            <a:r>
              <a:rPr lang="en-US" sz="2800" dirty="0">
                <a:solidFill>
                  <a:srgbClr val="FF0000"/>
                </a:solidFill>
              </a:rPr>
              <a:t> </a:t>
            </a:r>
            <a:r>
              <a:rPr lang="en-US" sz="2800" dirty="0" err="1">
                <a:solidFill>
                  <a:srgbClr val="FF0000"/>
                </a:solidFill>
              </a:rPr>
              <a:t>bố</a:t>
            </a:r>
            <a:r>
              <a:rPr lang="en-US" sz="2800" dirty="0">
                <a:solidFill>
                  <a:srgbClr val="FF0000"/>
                </a:solidFill>
              </a:rPr>
              <a:t> </a:t>
            </a:r>
            <a:r>
              <a:rPr lang="en-US" sz="2800" dirty="0" err="1"/>
              <a:t>sản</a:t>
            </a:r>
            <a:r>
              <a:rPr lang="en-US" sz="2800" dirty="0"/>
              <a:t> </a:t>
            </a:r>
            <a:r>
              <a:rPr lang="en-US" sz="2800" dirty="0" err="1"/>
              <a:t>phẩm</a:t>
            </a:r>
            <a:r>
              <a:rPr lang="en-US" sz="2800" dirty="0"/>
              <a:t> </a:t>
            </a:r>
            <a:r>
              <a:rPr lang="en-US" sz="2800" dirty="0" err="1"/>
              <a:t>bao</a:t>
            </a:r>
            <a:r>
              <a:rPr lang="en-US" sz="2800" dirty="0"/>
              <a:t> </a:t>
            </a:r>
            <a:r>
              <a:rPr lang="en-US" sz="2800" dirty="0" err="1"/>
              <a:t>gồm</a:t>
            </a:r>
            <a:r>
              <a:rPr lang="en-US" sz="2800" dirty="0"/>
              <a:t>:</a:t>
            </a:r>
          </a:p>
          <a:p>
            <a:pPr marL="514350" indent="-514350">
              <a:buAutoNum type="alphaLcParenR"/>
            </a:pPr>
            <a:r>
              <a:rPr lang="en-US" sz="2800" dirty="0" err="1" smtClean="0"/>
              <a:t>Bản</a:t>
            </a:r>
            <a:r>
              <a:rPr lang="en-US" sz="2800" dirty="0" smtClean="0"/>
              <a:t> </a:t>
            </a:r>
            <a:r>
              <a:rPr lang="en-US" sz="2800" dirty="0" err="1"/>
              <a:t>tự</a:t>
            </a:r>
            <a:r>
              <a:rPr lang="en-US" sz="2800" dirty="0"/>
              <a:t> </a:t>
            </a:r>
            <a:r>
              <a:rPr lang="en-US" sz="2800" dirty="0" err="1"/>
              <a:t>công</a:t>
            </a:r>
            <a:r>
              <a:rPr lang="en-US" sz="2800" dirty="0"/>
              <a:t> </a:t>
            </a:r>
            <a:r>
              <a:rPr lang="en-US" sz="2800" dirty="0" err="1"/>
              <a:t>bố</a:t>
            </a:r>
            <a:r>
              <a:rPr lang="en-US" sz="2800" dirty="0"/>
              <a:t> </a:t>
            </a:r>
            <a:r>
              <a:rPr lang="en-US" sz="2800" dirty="0" err="1"/>
              <a:t>sản</a:t>
            </a:r>
            <a:r>
              <a:rPr lang="en-US" sz="2800" dirty="0"/>
              <a:t> </a:t>
            </a:r>
            <a:r>
              <a:rPr lang="en-US" sz="2800" dirty="0" err="1"/>
              <a:t>phẩm</a:t>
            </a:r>
            <a:r>
              <a:rPr lang="en-US" sz="2800" dirty="0"/>
              <a:t> </a:t>
            </a:r>
            <a:r>
              <a:rPr lang="en-US" sz="2800" dirty="0" err="1"/>
              <a:t>theo</a:t>
            </a:r>
            <a:r>
              <a:rPr lang="en-US" sz="2800" dirty="0"/>
              <a:t> </a:t>
            </a:r>
            <a:r>
              <a:rPr lang="en-US" sz="2800" dirty="0" err="1"/>
              <a:t>Mẫu</a:t>
            </a:r>
            <a:r>
              <a:rPr lang="en-US" sz="2800" dirty="0"/>
              <a:t> </a:t>
            </a:r>
            <a:endParaRPr lang="en-US" sz="2800" dirty="0" smtClean="0"/>
          </a:p>
          <a:p>
            <a:r>
              <a:rPr lang="en-US" sz="2800" dirty="0" smtClean="0"/>
              <a:t>b</a:t>
            </a:r>
            <a:r>
              <a:rPr lang="en-US" sz="2800" dirty="0"/>
              <a:t>) </a:t>
            </a:r>
            <a:r>
              <a:rPr lang="en-US" sz="2800" dirty="0" err="1"/>
              <a:t>Phiếu</a:t>
            </a:r>
            <a:r>
              <a:rPr lang="en-US" sz="2800" dirty="0"/>
              <a:t> </a:t>
            </a:r>
            <a:r>
              <a:rPr lang="en-US" sz="2800" dirty="0" err="1"/>
              <a:t>kết</a:t>
            </a:r>
            <a:r>
              <a:rPr lang="en-US" sz="2800" dirty="0"/>
              <a:t> </a:t>
            </a:r>
            <a:r>
              <a:rPr lang="en-US" sz="2800" dirty="0" err="1"/>
              <a:t>quả</a:t>
            </a:r>
            <a:r>
              <a:rPr lang="en-US" sz="2800" dirty="0"/>
              <a:t> </a:t>
            </a:r>
            <a:r>
              <a:rPr lang="en-US" sz="2800" dirty="0" err="1"/>
              <a:t>kiểm</a:t>
            </a:r>
            <a:r>
              <a:rPr lang="en-US" sz="2800" dirty="0"/>
              <a:t> </a:t>
            </a:r>
            <a:r>
              <a:rPr lang="en-US" sz="2800" dirty="0" err="1"/>
              <a:t>nghiệm</a:t>
            </a:r>
            <a:r>
              <a:rPr lang="en-US" sz="2800" dirty="0"/>
              <a:t> an </a:t>
            </a:r>
            <a:r>
              <a:rPr lang="en-US" sz="2800" dirty="0" err="1"/>
              <a:t>toàn</a:t>
            </a:r>
            <a:r>
              <a:rPr lang="en-US" sz="2800" dirty="0"/>
              <a:t> </a:t>
            </a:r>
            <a:r>
              <a:rPr lang="en-US" sz="2800" dirty="0" err="1"/>
              <a:t>thực</a:t>
            </a:r>
            <a:r>
              <a:rPr lang="en-US" sz="2800" dirty="0"/>
              <a:t> </a:t>
            </a:r>
            <a:r>
              <a:rPr lang="en-US" sz="2800" dirty="0" err="1"/>
              <a:t>phẩm</a:t>
            </a:r>
            <a:r>
              <a:rPr lang="en-US" sz="2800" dirty="0"/>
              <a:t> </a:t>
            </a:r>
            <a:r>
              <a:rPr lang="en-US" sz="2800" dirty="0" err="1"/>
              <a:t>của</a:t>
            </a:r>
            <a:r>
              <a:rPr lang="en-US" sz="2800" dirty="0"/>
              <a:t> </a:t>
            </a:r>
            <a:r>
              <a:rPr lang="en-US" sz="2800" dirty="0" err="1"/>
              <a:t>sản</a:t>
            </a:r>
            <a:r>
              <a:rPr lang="en-US" sz="2800" dirty="0"/>
              <a:t> </a:t>
            </a:r>
            <a:r>
              <a:rPr lang="en-US" sz="2800" dirty="0" err="1"/>
              <a:t>phẩm</a:t>
            </a:r>
            <a:r>
              <a:rPr lang="en-US" sz="2800" dirty="0"/>
              <a:t> </a:t>
            </a:r>
            <a:r>
              <a:rPr lang="en-US" sz="2800" dirty="0" err="1"/>
              <a:t>trong</a:t>
            </a:r>
            <a:r>
              <a:rPr lang="en-US" sz="2800" dirty="0"/>
              <a:t> </a:t>
            </a:r>
            <a:r>
              <a:rPr lang="en-US" sz="2800" dirty="0" err="1"/>
              <a:t>thời</a:t>
            </a:r>
            <a:r>
              <a:rPr lang="en-US" sz="2800" dirty="0"/>
              <a:t> </a:t>
            </a:r>
            <a:r>
              <a:rPr lang="en-US" sz="2800" dirty="0" err="1"/>
              <a:t>hạn</a:t>
            </a:r>
            <a:r>
              <a:rPr lang="en-US" sz="2800" dirty="0"/>
              <a:t> 12 </a:t>
            </a:r>
            <a:r>
              <a:rPr lang="en-US" sz="2800" dirty="0" err="1"/>
              <a:t>tháng</a:t>
            </a:r>
            <a:r>
              <a:rPr lang="en-US" sz="2800" dirty="0"/>
              <a:t> </a:t>
            </a:r>
            <a:r>
              <a:rPr lang="en-US" sz="2800" dirty="0" err="1"/>
              <a:t>tính</a:t>
            </a:r>
            <a:r>
              <a:rPr lang="en-US" sz="2800" dirty="0"/>
              <a:t> </a:t>
            </a:r>
            <a:r>
              <a:rPr lang="en-US" sz="2800" dirty="0" err="1"/>
              <a:t>đến</a:t>
            </a:r>
            <a:r>
              <a:rPr lang="en-US" sz="2800" dirty="0"/>
              <a:t> </a:t>
            </a:r>
            <a:r>
              <a:rPr lang="en-US" sz="2800" dirty="0" err="1"/>
              <a:t>ngày</a:t>
            </a:r>
            <a:r>
              <a:rPr lang="en-US" sz="2800" dirty="0"/>
              <a:t> </a:t>
            </a:r>
            <a:r>
              <a:rPr lang="en-US" sz="2800" dirty="0" err="1"/>
              <a:t>nộp</a:t>
            </a:r>
            <a:r>
              <a:rPr lang="en-US" sz="2800" dirty="0"/>
              <a:t> </a:t>
            </a:r>
            <a:r>
              <a:rPr lang="en-US" sz="2800" dirty="0" err="1"/>
              <a:t>hồ</a:t>
            </a:r>
            <a:r>
              <a:rPr lang="en-US" sz="2800" dirty="0"/>
              <a:t> </a:t>
            </a:r>
            <a:r>
              <a:rPr lang="en-US" sz="2800" dirty="0" err="1"/>
              <a:t>sơ</a:t>
            </a:r>
            <a:r>
              <a:rPr lang="en-US" sz="2800" dirty="0"/>
              <a:t> </a:t>
            </a:r>
            <a:r>
              <a:rPr lang="en-US" sz="2800" dirty="0" err="1"/>
              <a:t>được</a:t>
            </a:r>
            <a:r>
              <a:rPr lang="en-US" sz="2800" dirty="0"/>
              <a:t> </a:t>
            </a:r>
            <a:r>
              <a:rPr lang="en-US" sz="2800" dirty="0" err="1"/>
              <a:t>cấp</a:t>
            </a:r>
            <a:r>
              <a:rPr lang="en-US" sz="2800" dirty="0"/>
              <a:t> </a:t>
            </a:r>
            <a:r>
              <a:rPr lang="en-US" sz="2800" dirty="0" err="1"/>
              <a:t>bởi</a:t>
            </a:r>
            <a:r>
              <a:rPr lang="en-US" sz="2800" dirty="0"/>
              <a:t> </a:t>
            </a:r>
            <a:r>
              <a:rPr lang="en-US" sz="2800" dirty="0" err="1"/>
              <a:t>phòng</a:t>
            </a:r>
            <a:r>
              <a:rPr lang="en-US" sz="2800" dirty="0"/>
              <a:t> </a:t>
            </a:r>
            <a:r>
              <a:rPr lang="en-US" sz="2800" dirty="0" err="1"/>
              <a:t>kiểm</a:t>
            </a:r>
            <a:r>
              <a:rPr lang="en-US" sz="2800" dirty="0"/>
              <a:t> </a:t>
            </a:r>
            <a:r>
              <a:rPr lang="en-US" sz="2800" dirty="0" err="1"/>
              <a:t>nghiệm</a:t>
            </a:r>
            <a:r>
              <a:rPr lang="en-US" sz="2800" dirty="0"/>
              <a:t> </a:t>
            </a:r>
            <a:r>
              <a:rPr lang="en-US" sz="2800" dirty="0" err="1"/>
              <a:t>được</a:t>
            </a:r>
            <a:r>
              <a:rPr lang="en-US" sz="2800" dirty="0"/>
              <a:t> </a:t>
            </a:r>
            <a:r>
              <a:rPr lang="en-US" sz="2800" dirty="0" err="1"/>
              <a:t>chỉ</a:t>
            </a:r>
            <a:r>
              <a:rPr lang="en-US" sz="2800" dirty="0"/>
              <a:t> </a:t>
            </a:r>
            <a:r>
              <a:rPr lang="en-US" sz="2800" dirty="0" err="1"/>
              <a:t>định</a:t>
            </a:r>
            <a:r>
              <a:rPr lang="en-US" sz="2800" dirty="0"/>
              <a:t> </a:t>
            </a:r>
            <a:r>
              <a:rPr lang="en-US" sz="2800" dirty="0" err="1"/>
              <a:t>hoặc</a:t>
            </a:r>
            <a:r>
              <a:rPr lang="en-US" sz="2800" dirty="0"/>
              <a:t> </a:t>
            </a:r>
            <a:r>
              <a:rPr lang="en-US" sz="2800" dirty="0" err="1"/>
              <a:t>phòng</a:t>
            </a:r>
            <a:r>
              <a:rPr lang="en-US" sz="2800" dirty="0"/>
              <a:t> </a:t>
            </a:r>
            <a:r>
              <a:rPr lang="en-US" sz="2800" dirty="0" err="1"/>
              <a:t>kiểm</a:t>
            </a:r>
            <a:r>
              <a:rPr lang="en-US" sz="2800" dirty="0"/>
              <a:t> </a:t>
            </a:r>
            <a:r>
              <a:rPr lang="en-US" sz="2800" dirty="0" err="1"/>
              <a:t>nghiệm</a:t>
            </a:r>
            <a:r>
              <a:rPr lang="en-US" sz="2800" dirty="0"/>
              <a:t> </a:t>
            </a:r>
            <a:r>
              <a:rPr lang="en-US" sz="2800" dirty="0" err="1"/>
              <a:t>được</a:t>
            </a:r>
            <a:r>
              <a:rPr lang="en-US" sz="2800" dirty="0"/>
              <a:t> </a:t>
            </a:r>
            <a:r>
              <a:rPr lang="en-US" sz="2800" dirty="0" err="1"/>
              <a:t>công</a:t>
            </a:r>
            <a:r>
              <a:rPr lang="en-US" sz="2800" dirty="0"/>
              <a:t> </a:t>
            </a:r>
            <a:r>
              <a:rPr lang="en-US" sz="2800" dirty="0" err="1"/>
              <a:t>nhận</a:t>
            </a:r>
            <a:r>
              <a:rPr lang="en-US" sz="2800" dirty="0"/>
              <a:t> </a:t>
            </a:r>
            <a:r>
              <a:rPr lang="en-US" sz="2800" dirty="0" err="1"/>
              <a:t>phù</a:t>
            </a:r>
            <a:r>
              <a:rPr lang="en-US" sz="2800" dirty="0"/>
              <a:t> </a:t>
            </a:r>
            <a:r>
              <a:rPr lang="en-US" sz="2800" dirty="0" err="1"/>
              <a:t>hợp</a:t>
            </a:r>
            <a:r>
              <a:rPr lang="en-US" sz="2800" dirty="0"/>
              <a:t> ISO </a:t>
            </a:r>
            <a:r>
              <a:rPr lang="en-US" sz="2800" dirty="0" smtClean="0"/>
              <a:t>17025</a:t>
            </a:r>
          </a:p>
          <a:p>
            <a:r>
              <a:rPr lang="en-US" sz="2800" dirty="0" smtClean="0"/>
              <a:t>c) </a:t>
            </a:r>
            <a:r>
              <a:rPr lang="en-US" sz="2800" dirty="0" err="1" smtClean="0"/>
              <a:t>Bản</a:t>
            </a:r>
            <a:r>
              <a:rPr lang="en-US" sz="2800" dirty="0" smtClean="0"/>
              <a:t> </a:t>
            </a:r>
            <a:r>
              <a:rPr lang="en-US" sz="2800" dirty="0" err="1" smtClean="0"/>
              <a:t>chụp</a:t>
            </a:r>
            <a:r>
              <a:rPr lang="en-US" sz="2800" dirty="0" smtClean="0"/>
              <a:t> </a:t>
            </a:r>
            <a:r>
              <a:rPr lang="en-US" sz="2800" dirty="0" err="1" smtClean="0"/>
              <a:t>hình</a:t>
            </a:r>
            <a:r>
              <a:rPr lang="en-US" sz="2800" dirty="0" smtClean="0"/>
              <a:t> </a:t>
            </a:r>
            <a:r>
              <a:rPr lang="en-US" sz="2800" dirty="0" err="1" smtClean="0"/>
              <a:t>ảnh</a:t>
            </a:r>
            <a:r>
              <a:rPr lang="en-US" sz="2800" dirty="0" smtClean="0"/>
              <a:t> </a:t>
            </a:r>
            <a:r>
              <a:rPr lang="en-US" sz="2800" dirty="0" err="1" smtClean="0"/>
              <a:t>mẫu</a:t>
            </a:r>
            <a:r>
              <a:rPr lang="en-US" sz="2800" dirty="0" smtClean="0"/>
              <a:t> </a:t>
            </a:r>
            <a:r>
              <a:rPr lang="en-US" sz="2800" dirty="0" err="1" smtClean="0"/>
              <a:t>sản</a:t>
            </a:r>
            <a:r>
              <a:rPr lang="en-US" sz="2800" dirty="0" smtClean="0"/>
              <a:t> </a:t>
            </a:r>
            <a:r>
              <a:rPr lang="en-US" sz="2800" dirty="0" err="1" smtClean="0"/>
              <a:t>phẩm</a:t>
            </a:r>
            <a:endParaRPr lang="en-US" sz="2800" dirty="0"/>
          </a:p>
        </p:txBody>
      </p:sp>
    </p:spTree>
    <p:extLst>
      <p:ext uri="{BB962C8B-B14F-4D97-AF65-F5344CB8AC3E}">
        <p14:creationId xmlns:p14="http://schemas.microsoft.com/office/powerpoint/2010/main" val="322840975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19125" y="0"/>
            <a:ext cx="8077200" cy="4832092"/>
          </a:xfrm>
          <a:prstGeom prst="rect">
            <a:avLst/>
          </a:prstGeom>
        </p:spPr>
        <p:txBody>
          <a:bodyPr wrap="square">
            <a:spAutoFit/>
          </a:bodyPr>
          <a:lstStyle/>
          <a:p>
            <a:r>
              <a:rPr lang="en-US" sz="2800" dirty="0" err="1"/>
              <a:t>Tổ</a:t>
            </a:r>
            <a:r>
              <a:rPr lang="en-US" sz="2800" dirty="0"/>
              <a:t> </a:t>
            </a:r>
            <a:r>
              <a:rPr lang="en-US" sz="2800" dirty="0" err="1"/>
              <a:t>chức</a:t>
            </a:r>
            <a:r>
              <a:rPr lang="en-US" sz="2800" dirty="0"/>
              <a:t>, </a:t>
            </a:r>
            <a:r>
              <a:rPr lang="en-US" sz="2800" dirty="0" err="1"/>
              <a:t>cá</a:t>
            </a:r>
            <a:r>
              <a:rPr lang="en-US" sz="2800" dirty="0"/>
              <a:t> </a:t>
            </a:r>
            <a:r>
              <a:rPr lang="en-US" sz="2800" dirty="0" err="1"/>
              <a:t>nhân</a:t>
            </a:r>
            <a:r>
              <a:rPr lang="en-US" sz="2800" dirty="0"/>
              <a:t> </a:t>
            </a:r>
            <a:r>
              <a:rPr lang="en-US" sz="2800" dirty="0" err="1"/>
              <a:t>sản</a:t>
            </a:r>
            <a:r>
              <a:rPr lang="en-US" sz="2800" dirty="0"/>
              <a:t> </a:t>
            </a:r>
            <a:r>
              <a:rPr lang="en-US" sz="2800" dirty="0" err="1"/>
              <a:t>xuất</a:t>
            </a:r>
            <a:r>
              <a:rPr lang="en-US" sz="2800" dirty="0"/>
              <a:t>, </a:t>
            </a:r>
            <a:r>
              <a:rPr lang="en-US" sz="2800" dirty="0" err="1"/>
              <a:t>kinh</a:t>
            </a:r>
            <a:r>
              <a:rPr lang="en-US" sz="2800" dirty="0"/>
              <a:t> </a:t>
            </a:r>
            <a:r>
              <a:rPr lang="en-US" sz="2800" dirty="0" err="1"/>
              <a:t>doanh</a:t>
            </a:r>
            <a:r>
              <a:rPr lang="en-US" sz="2800" dirty="0"/>
              <a:t> </a:t>
            </a:r>
            <a:r>
              <a:rPr lang="en-US" sz="2800" dirty="0" err="1"/>
              <a:t>thực</a:t>
            </a:r>
            <a:r>
              <a:rPr lang="en-US" sz="2800" dirty="0"/>
              <a:t> </a:t>
            </a:r>
            <a:r>
              <a:rPr lang="en-US" sz="2800" dirty="0" err="1"/>
              <a:t>phẩm</a:t>
            </a:r>
            <a:r>
              <a:rPr lang="en-US" sz="2800" dirty="0"/>
              <a:t> </a:t>
            </a:r>
            <a:r>
              <a:rPr lang="en-US" sz="2800" dirty="0" err="1"/>
              <a:t>phải</a:t>
            </a:r>
            <a:r>
              <a:rPr lang="en-US" sz="2800" dirty="0"/>
              <a:t> </a:t>
            </a:r>
            <a:r>
              <a:rPr lang="en-US" sz="2800" dirty="0" err="1">
                <a:solidFill>
                  <a:srgbClr val="FF0000"/>
                </a:solidFill>
              </a:rPr>
              <a:t>đăng</a:t>
            </a:r>
            <a:r>
              <a:rPr lang="en-US" sz="2800" dirty="0">
                <a:solidFill>
                  <a:srgbClr val="FF0000"/>
                </a:solidFill>
              </a:rPr>
              <a:t> </a:t>
            </a:r>
            <a:r>
              <a:rPr lang="en-US" sz="2800" dirty="0" err="1">
                <a:solidFill>
                  <a:srgbClr val="FF0000"/>
                </a:solidFill>
              </a:rPr>
              <a:t>ký</a:t>
            </a:r>
            <a:r>
              <a:rPr lang="en-US" sz="2800" dirty="0">
                <a:solidFill>
                  <a:srgbClr val="FF0000"/>
                </a:solidFill>
              </a:rPr>
              <a:t> </a:t>
            </a:r>
            <a:r>
              <a:rPr lang="en-US" sz="2800" dirty="0" err="1">
                <a:solidFill>
                  <a:srgbClr val="FF0000"/>
                </a:solidFill>
              </a:rPr>
              <a:t>bản</a:t>
            </a:r>
            <a:r>
              <a:rPr lang="en-US" sz="2800" dirty="0">
                <a:solidFill>
                  <a:srgbClr val="FF0000"/>
                </a:solidFill>
              </a:rPr>
              <a:t> </a:t>
            </a:r>
            <a:r>
              <a:rPr lang="en-US" sz="2800" dirty="0" err="1">
                <a:solidFill>
                  <a:srgbClr val="FF0000"/>
                </a:solidFill>
              </a:rPr>
              <a:t>công</a:t>
            </a:r>
            <a:r>
              <a:rPr lang="en-US" sz="2800" dirty="0">
                <a:solidFill>
                  <a:srgbClr val="FF0000"/>
                </a:solidFill>
              </a:rPr>
              <a:t> </a:t>
            </a:r>
            <a:r>
              <a:rPr lang="en-US" sz="2800" dirty="0" err="1">
                <a:solidFill>
                  <a:srgbClr val="FF0000"/>
                </a:solidFill>
              </a:rPr>
              <a:t>bố</a:t>
            </a:r>
            <a:r>
              <a:rPr lang="en-US" sz="2800" dirty="0">
                <a:solidFill>
                  <a:srgbClr val="FF0000"/>
                </a:solidFill>
              </a:rPr>
              <a:t> </a:t>
            </a:r>
            <a:r>
              <a:rPr lang="en-US" sz="2800" dirty="0" err="1"/>
              <a:t>sản</a:t>
            </a:r>
            <a:r>
              <a:rPr lang="en-US" sz="2800" dirty="0"/>
              <a:t> </a:t>
            </a:r>
            <a:r>
              <a:rPr lang="en-US" sz="2800" dirty="0" err="1"/>
              <a:t>phẩm</a:t>
            </a:r>
            <a:r>
              <a:rPr lang="en-US" sz="2800" dirty="0"/>
              <a:t> </a:t>
            </a:r>
            <a:r>
              <a:rPr lang="en-US" sz="2800" dirty="0" err="1"/>
              <a:t>đối</a:t>
            </a:r>
            <a:r>
              <a:rPr lang="en-US" sz="2800" dirty="0"/>
              <a:t> </a:t>
            </a:r>
            <a:r>
              <a:rPr lang="en-US" sz="2800" dirty="0" err="1"/>
              <a:t>với</a:t>
            </a:r>
            <a:r>
              <a:rPr lang="en-US" sz="2800" dirty="0"/>
              <a:t> </a:t>
            </a:r>
            <a:r>
              <a:rPr lang="en-US" sz="2800" dirty="0" err="1"/>
              <a:t>các</a:t>
            </a:r>
            <a:r>
              <a:rPr lang="en-US" sz="2800" dirty="0"/>
              <a:t> </a:t>
            </a:r>
            <a:r>
              <a:rPr lang="en-US" sz="2800" dirty="0" err="1"/>
              <a:t>sản</a:t>
            </a:r>
            <a:r>
              <a:rPr lang="en-US" sz="2800" dirty="0"/>
              <a:t> </a:t>
            </a:r>
            <a:r>
              <a:rPr lang="en-US" sz="2800" dirty="0" err="1"/>
              <a:t>phẩm</a:t>
            </a:r>
            <a:r>
              <a:rPr lang="en-US" sz="2800" dirty="0"/>
              <a:t> </a:t>
            </a:r>
            <a:r>
              <a:rPr lang="en-US" sz="2800" dirty="0" err="1"/>
              <a:t>sau</a:t>
            </a:r>
            <a:r>
              <a:rPr lang="en-US" sz="2800" dirty="0"/>
              <a:t> </a:t>
            </a:r>
            <a:r>
              <a:rPr lang="en-US" sz="2800" dirty="0" err="1"/>
              <a:t>đây</a:t>
            </a:r>
            <a:r>
              <a:rPr lang="en-US" sz="2800" dirty="0"/>
              <a:t>:</a:t>
            </a:r>
          </a:p>
          <a:p>
            <a:r>
              <a:rPr lang="en-US" sz="2800" dirty="0"/>
              <a:t>1. </a:t>
            </a:r>
            <a:r>
              <a:rPr lang="en-US" sz="2800" dirty="0" err="1"/>
              <a:t>Thực</a:t>
            </a:r>
            <a:r>
              <a:rPr lang="en-US" sz="2800" dirty="0"/>
              <a:t> </a:t>
            </a:r>
            <a:r>
              <a:rPr lang="en-US" sz="2800" dirty="0" err="1"/>
              <a:t>phẩm</a:t>
            </a:r>
            <a:r>
              <a:rPr lang="en-US" sz="2800" dirty="0"/>
              <a:t> </a:t>
            </a:r>
            <a:r>
              <a:rPr lang="en-US" sz="2800" dirty="0" err="1"/>
              <a:t>bảo</a:t>
            </a:r>
            <a:r>
              <a:rPr lang="en-US" sz="2800" dirty="0"/>
              <a:t> </a:t>
            </a:r>
            <a:r>
              <a:rPr lang="en-US" sz="2800" dirty="0" err="1"/>
              <a:t>vệ</a:t>
            </a:r>
            <a:r>
              <a:rPr lang="en-US" sz="2800" dirty="0"/>
              <a:t> </a:t>
            </a:r>
            <a:r>
              <a:rPr lang="en-US" sz="2800" dirty="0" err="1"/>
              <a:t>sức</a:t>
            </a:r>
            <a:r>
              <a:rPr lang="en-US" sz="2800" dirty="0"/>
              <a:t> </a:t>
            </a:r>
            <a:r>
              <a:rPr lang="en-US" sz="2800" dirty="0" err="1"/>
              <a:t>khỏe</a:t>
            </a:r>
            <a:r>
              <a:rPr lang="en-US" sz="2800" dirty="0"/>
              <a:t>, </a:t>
            </a:r>
            <a:r>
              <a:rPr lang="en-US" sz="2800" dirty="0" err="1"/>
              <a:t>thực</a:t>
            </a:r>
            <a:r>
              <a:rPr lang="en-US" sz="2800" dirty="0"/>
              <a:t> </a:t>
            </a:r>
            <a:r>
              <a:rPr lang="en-US" sz="2800" dirty="0" err="1"/>
              <a:t>phẩm</a:t>
            </a:r>
            <a:r>
              <a:rPr lang="en-US" sz="2800" dirty="0"/>
              <a:t> </a:t>
            </a:r>
            <a:r>
              <a:rPr lang="en-US" sz="2800" dirty="0" err="1"/>
              <a:t>dinh</a:t>
            </a:r>
            <a:r>
              <a:rPr lang="en-US" sz="2800" dirty="0"/>
              <a:t> </a:t>
            </a:r>
            <a:r>
              <a:rPr lang="en-US" sz="2800" dirty="0" err="1"/>
              <a:t>dưỡng</a:t>
            </a:r>
            <a:r>
              <a:rPr lang="en-US" sz="2800" dirty="0"/>
              <a:t> y </a:t>
            </a:r>
            <a:r>
              <a:rPr lang="en-US" sz="2800" dirty="0" err="1"/>
              <a:t>học</a:t>
            </a:r>
            <a:r>
              <a:rPr lang="en-US" sz="2800" dirty="0"/>
              <a:t>, </a:t>
            </a:r>
            <a:r>
              <a:rPr lang="en-US" sz="2800" dirty="0" err="1"/>
              <a:t>thực</a:t>
            </a:r>
            <a:r>
              <a:rPr lang="en-US" sz="2800" dirty="0"/>
              <a:t> </a:t>
            </a:r>
            <a:r>
              <a:rPr lang="en-US" sz="2800" dirty="0" err="1"/>
              <a:t>phẩm</a:t>
            </a:r>
            <a:r>
              <a:rPr lang="en-US" sz="2800" dirty="0"/>
              <a:t> </a:t>
            </a:r>
            <a:r>
              <a:rPr lang="en-US" sz="2800" dirty="0" err="1"/>
              <a:t>dùng</a:t>
            </a:r>
            <a:r>
              <a:rPr lang="en-US" sz="2800" dirty="0"/>
              <a:t> </a:t>
            </a:r>
            <a:r>
              <a:rPr lang="en-US" sz="2800" dirty="0" err="1"/>
              <a:t>cho</a:t>
            </a:r>
            <a:r>
              <a:rPr lang="en-US" sz="2800" dirty="0"/>
              <a:t> </a:t>
            </a:r>
            <a:r>
              <a:rPr lang="en-US" sz="2800" dirty="0" err="1"/>
              <a:t>chế</a:t>
            </a:r>
            <a:r>
              <a:rPr lang="en-US" sz="2800" dirty="0"/>
              <a:t> </a:t>
            </a:r>
            <a:r>
              <a:rPr lang="en-US" sz="2800" dirty="0" err="1"/>
              <a:t>độ</a:t>
            </a:r>
            <a:r>
              <a:rPr lang="en-US" sz="2800" dirty="0"/>
              <a:t> </a:t>
            </a:r>
            <a:r>
              <a:rPr lang="en-US" sz="2800" dirty="0" err="1"/>
              <a:t>ăn</a:t>
            </a:r>
            <a:r>
              <a:rPr lang="en-US" sz="2800" dirty="0"/>
              <a:t> </a:t>
            </a:r>
            <a:r>
              <a:rPr lang="en-US" sz="2800" dirty="0" err="1"/>
              <a:t>đặc</a:t>
            </a:r>
            <a:r>
              <a:rPr lang="en-US" sz="2800" dirty="0"/>
              <a:t> </a:t>
            </a:r>
            <a:r>
              <a:rPr lang="en-US" sz="2800" dirty="0" err="1"/>
              <a:t>biệt</a:t>
            </a:r>
            <a:r>
              <a:rPr lang="en-US" sz="2800" dirty="0"/>
              <a:t>.</a:t>
            </a:r>
          </a:p>
          <a:p>
            <a:r>
              <a:rPr lang="en-US" sz="2800" dirty="0"/>
              <a:t>2. </a:t>
            </a:r>
            <a:r>
              <a:rPr lang="en-US" sz="2800" dirty="0" err="1"/>
              <a:t>Sản</a:t>
            </a:r>
            <a:r>
              <a:rPr lang="en-US" sz="2800" dirty="0"/>
              <a:t> </a:t>
            </a:r>
            <a:r>
              <a:rPr lang="en-US" sz="2800" dirty="0" err="1"/>
              <a:t>phẩm</a:t>
            </a:r>
            <a:r>
              <a:rPr lang="en-US" sz="2800" dirty="0"/>
              <a:t> </a:t>
            </a:r>
            <a:r>
              <a:rPr lang="en-US" sz="2800" dirty="0" err="1"/>
              <a:t>dinh</a:t>
            </a:r>
            <a:r>
              <a:rPr lang="en-US" sz="2800" dirty="0"/>
              <a:t> </a:t>
            </a:r>
            <a:r>
              <a:rPr lang="en-US" sz="2800" dirty="0" err="1"/>
              <a:t>dưỡng</a:t>
            </a:r>
            <a:r>
              <a:rPr lang="en-US" sz="2800" dirty="0"/>
              <a:t> </a:t>
            </a:r>
            <a:r>
              <a:rPr lang="en-US" sz="2800" dirty="0" err="1"/>
              <a:t>dùng</a:t>
            </a:r>
            <a:r>
              <a:rPr lang="en-US" sz="2800" dirty="0"/>
              <a:t> </a:t>
            </a:r>
            <a:r>
              <a:rPr lang="en-US" sz="2800" dirty="0" err="1"/>
              <a:t>cho</a:t>
            </a:r>
            <a:r>
              <a:rPr lang="en-US" sz="2800" dirty="0"/>
              <a:t> </a:t>
            </a:r>
            <a:r>
              <a:rPr lang="en-US" sz="2800" dirty="0" err="1"/>
              <a:t>trẻ</a:t>
            </a:r>
            <a:r>
              <a:rPr lang="en-US" sz="2800" dirty="0"/>
              <a:t> </a:t>
            </a:r>
            <a:r>
              <a:rPr lang="en-US" sz="2800" dirty="0" err="1"/>
              <a:t>đến</a:t>
            </a:r>
            <a:r>
              <a:rPr lang="en-US" sz="2800" dirty="0"/>
              <a:t> 36 </a:t>
            </a:r>
            <a:r>
              <a:rPr lang="en-US" sz="2800" dirty="0" err="1"/>
              <a:t>tháng</a:t>
            </a:r>
            <a:r>
              <a:rPr lang="en-US" sz="2800" dirty="0"/>
              <a:t> </a:t>
            </a:r>
            <a:r>
              <a:rPr lang="en-US" sz="2800" dirty="0" err="1"/>
              <a:t>tuổi</a:t>
            </a:r>
            <a:r>
              <a:rPr lang="en-US" sz="2800" dirty="0"/>
              <a:t>.</a:t>
            </a:r>
          </a:p>
          <a:p>
            <a:r>
              <a:rPr lang="en-US" sz="2800" dirty="0"/>
              <a:t>3. </a:t>
            </a:r>
            <a:r>
              <a:rPr lang="en-US" sz="2800" dirty="0" err="1"/>
              <a:t>Phụ</a:t>
            </a:r>
            <a:r>
              <a:rPr lang="en-US" sz="2800" dirty="0"/>
              <a:t> </a:t>
            </a:r>
            <a:r>
              <a:rPr lang="en-US" sz="2800" dirty="0" err="1"/>
              <a:t>gia</a:t>
            </a:r>
            <a:r>
              <a:rPr lang="en-US" sz="2800" dirty="0"/>
              <a:t> </a:t>
            </a:r>
            <a:r>
              <a:rPr lang="en-US" sz="2800" dirty="0" err="1"/>
              <a:t>thực</a:t>
            </a:r>
            <a:r>
              <a:rPr lang="en-US" sz="2800" dirty="0"/>
              <a:t> </a:t>
            </a:r>
            <a:r>
              <a:rPr lang="en-US" sz="2800" dirty="0" err="1"/>
              <a:t>phẩm</a:t>
            </a:r>
            <a:r>
              <a:rPr lang="en-US" sz="2800" dirty="0"/>
              <a:t> </a:t>
            </a:r>
            <a:r>
              <a:rPr lang="en-US" sz="2800" dirty="0" err="1"/>
              <a:t>hỗn</a:t>
            </a:r>
            <a:r>
              <a:rPr lang="en-US" sz="2800" dirty="0"/>
              <a:t> </a:t>
            </a:r>
            <a:r>
              <a:rPr lang="en-US" sz="2800" dirty="0" err="1"/>
              <a:t>hợp</a:t>
            </a:r>
            <a:r>
              <a:rPr lang="en-US" sz="2800" dirty="0"/>
              <a:t> </a:t>
            </a:r>
            <a:r>
              <a:rPr lang="en-US" sz="2800" dirty="0" err="1"/>
              <a:t>có</a:t>
            </a:r>
            <a:r>
              <a:rPr lang="en-US" sz="2800" dirty="0"/>
              <a:t> </a:t>
            </a:r>
            <a:r>
              <a:rPr lang="en-US" sz="2800" dirty="0" err="1"/>
              <a:t>công</a:t>
            </a:r>
            <a:r>
              <a:rPr lang="en-US" sz="2800" dirty="0"/>
              <a:t> </a:t>
            </a:r>
            <a:r>
              <a:rPr lang="en-US" sz="2800" dirty="0" err="1"/>
              <a:t>dụng</a:t>
            </a:r>
            <a:r>
              <a:rPr lang="en-US" sz="2800" dirty="0"/>
              <a:t> </a:t>
            </a:r>
            <a:r>
              <a:rPr lang="en-US" sz="2800" dirty="0" err="1"/>
              <a:t>mới</a:t>
            </a:r>
            <a:r>
              <a:rPr lang="en-US" sz="2800" dirty="0"/>
              <a:t>, </a:t>
            </a:r>
            <a:r>
              <a:rPr lang="en-US" sz="2800" dirty="0" err="1"/>
              <a:t>phụ</a:t>
            </a:r>
            <a:r>
              <a:rPr lang="en-US" sz="2800" dirty="0"/>
              <a:t> </a:t>
            </a:r>
            <a:r>
              <a:rPr lang="en-US" sz="2800" dirty="0" err="1"/>
              <a:t>gia</a:t>
            </a:r>
            <a:r>
              <a:rPr lang="en-US" sz="2800" dirty="0"/>
              <a:t> </a:t>
            </a:r>
            <a:r>
              <a:rPr lang="en-US" sz="2800" dirty="0" err="1"/>
              <a:t>thực</a:t>
            </a:r>
            <a:r>
              <a:rPr lang="en-US" sz="2800" dirty="0"/>
              <a:t> </a:t>
            </a:r>
            <a:r>
              <a:rPr lang="en-US" sz="2800" dirty="0" err="1"/>
              <a:t>phẩm</a:t>
            </a:r>
            <a:r>
              <a:rPr lang="en-US" sz="2800" dirty="0"/>
              <a:t> </a:t>
            </a:r>
            <a:r>
              <a:rPr lang="en-US" sz="2800" dirty="0" err="1"/>
              <a:t>không</a:t>
            </a:r>
            <a:r>
              <a:rPr lang="en-US" sz="2800" dirty="0"/>
              <a:t> </a:t>
            </a:r>
            <a:r>
              <a:rPr lang="en-US" sz="2800" dirty="0" err="1"/>
              <a:t>thuộc</a:t>
            </a:r>
            <a:r>
              <a:rPr lang="en-US" sz="2800" dirty="0"/>
              <a:t> </a:t>
            </a:r>
            <a:r>
              <a:rPr lang="en-US" sz="2800" dirty="0" err="1"/>
              <a:t>trong</a:t>
            </a:r>
            <a:r>
              <a:rPr lang="en-US" sz="2800" dirty="0"/>
              <a:t> </a:t>
            </a:r>
            <a:r>
              <a:rPr lang="en-US" sz="2800" dirty="0" err="1"/>
              <a:t>danh</a:t>
            </a:r>
            <a:r>
              <a:rPr lang="en-US" sz="2800" dirty="0"/>
              <a:t> </a:t>
            </a:r>
            <a:r>
              <a:rPr lang="en-US" sz="2800" dirty="0" err="1"/>
              <a:t>mục</a:t>
            </a:r>
            <a:r>
              <a:rPr lang="en-US" sz="2800" dirty="0"/>
              <a:t> </a:t>
            </a:r>
            <a:r>
              <a:rPr lang="en-US" sz="2800" dirty="0" err="1"/>
              <a:t>phụ</a:t>
            </a:r>
            <a:r>
              <a:rPr lang="en-US" sz="2800" dirty="0"/>
              <a:t> </a:t>
            </a:r>
            <a:r>
              <a:rPr lang="en-US" sz="2800" dirty="0" err="1"/>
              <a:t>gia</a:t>
            </a:r>
            <a:r>
              <a:rPr lang="en-US" sz="2800" dirty="0"/>
              <a:t> </a:t>
            </a:r>
            <a:r>
              <a:rPr lang="en-US" sz="2800" dirty="0" err="1"/>
              <a:t>được</a:t>
            </a:r>
            <a:r>
              <a:rPr lang="en-US" sz="2800" dirty="0"/>
              <a:t> </a:t>
            </a:r>
            <a:r>
              <a:rPr lang="en-US" sz="2800" dirty="0" err="1"/>
              <a:t>phép</a:t>
            </a:r>
            <a:r>
              <a:rPr lang="en-US" sz="2800" dirty="0"/>
              <a:t> </a:t>
            </a:r>
            <a:r>
              <a:rPr lang="en-US" sz="2800" dirty="0" err="1"/>
              <a:t>sử</a:t>
            </a:r>
            <a:r>
              <a:rPr lang="en-US" sz="2800" dirty="0"/>
              <a:t> </a:t>
            </a:r>
            <a:r>
              <a:rPr lang="en-US" sz="2800" dirty="0" err="1"/>
              <a:t>dụng</a:t>
            </a:r>
            <a:r>
              <a:rPr lang="en-US" sz="2800" dirty="0"/>
              <a:t> </a:t>
            </a:r>
            <a:r>
              <a:rPr lang="en-US" sz="2800" dirty="0" err="1"/>
              <a:t>trong</a:t>
            </a:r>
            <a:r>
              <a:rPr lang="en-US" sz="2800" dirty="0"/>
              <a:t> </a:t>
            </a:r>
            <a:r>
              <a:rPr lang="en-US" sz="2800" dirty="0" err="1"/>
              <a:t>thực</a:t>
            </a:r>
            <a:r>
              <a:rPr lang="en-US" sz="2800" dirty="0"/>
              <a:t> </a:t>
            </a:r>
            <a:r>
              <a:rPr lang="en-US" sz="2800" dirty="0" err="1"/>
              <a:t>phẩm</a:t>
            </a:r>
            <a:r>
              <a:rPr lang="en-US" sz="2800" dirty="0"/>
              <a:t> </a:t>
            </a:r>
            <a:r>
              <a:rPr lang="en-US" sz="2800" dirty="0" err="1"/>
              <a:t>hoặc</a:t>
            </a:r>
            <a:r>
              <a:rPr lang="en-US" sz="2800" dirty="0"/>
              <a:t> </a:t>
            </a:r>
            <a:r>
              <a:rPr lang="en-US" sz="2800" dirty="0" err="1"/>
              <a:t>không</a:t>
            </a:r>
            <a:r>
              <a:rPr lang="en-US" sz="2800" dirty="0"/>
              <a:t> </a:t>
            </a:r>
            <a:r>
              <a:rPr lang="en-US" sz="2800" dirty="0" err="1"/>
              <a:t>đúng</a:t>
            </a:r>
            <a:r>
              <a:rPr lang="en-US" sz="2800" dirty="0"/>
              <a:t> </a:t>
            </a:r>
            <a:r>
              <a:rPr lang="en-US" sz="2800" dirty="0" err="1"/>
              <a:t>đối</a:t>
            </a:r>
            <a:r>
              <a:rPr lang="en-US" sz="2800" dirty="0"/>
              <a:t> </a:t>
            </a:r>
            <a:r>
              <a:rPr lang="en-US" sz="2800" dirty="0" err="1"/>
              <a:t>tượng</a:t>
            </a:r>
            <a:r>
              <a:rPr lang="en-US" sz="2800" dirty="0"/>
              <a:t> </a:t>
            </a:r>
            <a:r>
              <a:rPr lang="en-US" sz="2800" dirty="0" err="1"/>
              <a:t>sử</a:t>
            </a:r>
            <a:r>
              <a:rPr lang="en-US" sz="2800" dirty="0"/>
              <a:t> </a:t>
            </a:r>
            <a:r>
              <a:rPr lang="en-US" sz="2800" dirty="0" err="1"/>
              <a:t>dụng</a:t>
            </a:r>
            <a:r>
              <a:rPr lang="en-US" sz="2800" dirty="0"/>
              <a:t> do </a:t>
            </a:r>
            <a:r>
              <a:rPr lang="en-US" sz="2800" dirty="0" err="1"/>
              <a:t>Bộ</a:t>
            </a:r>
            <a:r>
              <a:rPr lang="en-US" sz="2800" dirty="0"/>
              <a:t> Y </a:t>
            </a:r>
            <a:r>
              <a:rPr lang="en-US" sz="2800" dirty="0" err="1"/>
              <a:t>tế</a:t>
            </a:r>
            <a:r>
              <a:rPr lang="en-US" sz="2800" dirty="0"/>
              <a:t> </a:t>
            </a:r>
            <a:r>
              <a:rPr lang="en-US" sz="2800" dirty="0" err="1"/>
              <a:t>quy</a:t>
            </a:r>
            <a:r>
              <a:rPr lang="en-US" sz="2800" dirty="0"/>
              <a:t> </a:t>
            </a:r>
            <a:r>
              <a:rPr lang="en-US" sz="2800" dirty="0" err="1"/>
              <a:t>định</a:t>
            </a:r>
            <a:r>
              <a:rPr lang="en-US" sz="2800" dirty="0"/>
              <a:t>.</a:t>
            </a:r>
          </a:p>
        </p:txBody>
      </p:sp>
    </p:spTree>
    <p:extLst>
      <p:ext uri="{BB962C8B-B14F-4D97-AF65-F5344CB8AC3E}">
        <p14:creationId xmlns:p14="http://schemas.microsoft.com/office/powerpoint/2010/main" val="398765089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196645"/>
            <a:ext cx="9601200" cy="1066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6933118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52400" y="914400"/>
            <a:ext cx="8915400" cy="4401205"/>
          </a:xfrm>
          <a:prstGeom prst="rect">
            <a:avLst/>
          </a:prstGeom>
        </p:spPr>
        <p:txBody>
          <a:bodyPr wrap="square">
            <a:spAutoFit/>
          </a:bodyPr>
          <a:lstStyle/>
          <a:p>
            <a:r>
              <a:rPr lang="en-US" sz="2800" dirty="0" err="1">
                <a:solidFill>
                  <a:srgbClr val="FF0000"/>
                </a:solidFill>
              </a:rPr>
              <a:t>Hồ</a:t>
            </a:r>
            <a:r>
              <a:rPr lang="en-US" sz="2800" dirty="0">
                <a:solidFill>
                  <a:srgbClr val="FF0000"/>
                </a:solidFill>
              </a:rPr>
              <a:t> </a:t>
            </a:r>
            <a:r>
              <a:rPr lang="en-US" sz="2800" dirty="0" err="1">
                <a:solidFill>
                  <a:srgbClr val="FF0000"/>
                </a:solidFill>
              </a:rPr>
              <a:t>sơ</a:t>
            </a:r>
            <a:r>
              <a:rPr lang="en-US" sz="2800" dirty="0">
                <a:solidFill>
                  <a:srgbClr val="FF0000"/>
                </a:solidFill>
              </a:rPr>
              <a:t> </a:t>
            </a:r>
            <a:r>
              <a:rPr lang="en-US" sz="2800" dirty="0" err="1">
                <a:solidFill>
                  <a:srgbClr val="FF0000"/>
                </a:solidFill>
              </a:rPr>
              <a:t>đăng</a:t>
            </a:r>
            <a:r>
              <a:rPr lang="en-US" sz="2800" dirty="0">
                <a:solidFill>
                  <a:srgbClr val="FF0000"/>
                </a:solidFill>
              </a:rPr>
              <a:t> </a:t>
            </a:r>
            <a:r>
              <a:rPr lang="en-US" sz="2800" dirty="0" err="1">
                <a:solidFill>
                  <a:srgbClr val="FF0000"/>
                </a:solidFill>
              </a:rPr>
              <a:t>ký</a:t>
            </a:r>
            <a:r>
              <a:rPr lang="en-US" sz="2800" dirty="0">
                <a:solidFill>
                  <a:srgbClr val="FF0000"/>
                </a:solidFill>
              </a:rPr>
              <a:t> </a:t>
            </a:r>
            <a:r>
              <a:rPr lang="en-US" sz="2800" dirty="0" err="1">
                <a:solidFill>
                  <a:srgbClr val="FF0000"/>
                </a:solidFill>
              </a:rPr>
              <a:t>bản</a:t>
            </a:r>
            <a:r>
              <a:rPr lang="en-US" sz="2800" dirty="0">
                <a:solidFill>
                  <a:srgbClr val="FF0000"/>
                </a:solidFill>
              </a:rPr>
              <a:t> </a:t>
            </a:r>
            <a:r>
              <a:rPr lang="en-US" sz="2800" dirty="0" err="1">
                <a:solidFill>
                  <a:srgbClr val="FF0000"/>
                </a:solidFill>
              </a:rPr>
              <a:t>công</a:t>
            </a:r>
            <a:r>
              <a:rPr lang="en-US" sz="2800" dirty="0">
                <a:solidFill>
                  <a:srgbClr val="FF0000"/>
                </a:solidFill>
              </a:rPr>
              <a:t> </a:t>
            </a:r>
            <a:r>
              <a:rPr lang="en-US" sz="2800" dirty="0" err="1">
                <a:solidFill>
                  <a:srgbClr val="FF0000"/>
                </a:solidFill>
              </a:rPr>
              <a:t>bố</a:t>
            </a:r>
            <a:r>
              <a:rPr lang="en-US" sz="2800" dirty="0">
                <a:solidFill>
                  <a:srgbClr val="FF0000"/>
                </a:solidFill>
              </a:rPr>
              <a:t> </a:t>
            </a:r>
            <a:r>
              <a:rPr lang="en-US" sz="2800" dirty="0" err="1"/>
              <a:t>sản</a:t>
            </a:r>
            <a:r>
              <a:rPr lang="en-US" sz="2800" dirty="0"/>
              <a:t> </a:t>
            </a:r>
            <a:r>
              <a:rPr lang="en-US" sz="2800" dirty="0" err="1"/>
              <a:t>phẩm</a:t>
            </a:r>
            <a:r>
              <a:rPr lang="en-US" sz="2800" dirty="0"/>
              <a:t> </a:t>
            </a:r>
            <a:r>
              <a:rPr lang="en-US" sz="2800" dirty="0" err="1"/>
              <a:t>đối</a:t>
            </a:r>
            <a:r>
              <a:rPr lang="en-US" sz="2800" dirty="0"/>
              <a:t> </a:t>
            </a:r>
            <a:r>
              <a:rPr lang="en-US" sz="2800" dirty="0" err="1"/>
              <a:t>với</a:t>
            </a:r>
            <a:r>
              <a:rPr lang="en-US" sz="2800" dirty="0"/>
              <a:t> </a:t>
            </a:r>
            <a:r>
              <a:rPr lang="en-US" sz="2800" dirty="0" err="1"/>
              <a:t>sản</a:t>
            </a:r>
            <a:r>
              <a:rPr lang="en-US" sz="2800" dirty="0"/>
              <a:t> </a:t>
            </a:r>
            <a:r>
              <a:rPr lang="en-US" sz="2800" dirty="0" err="1"/>
              <a:t>phẩm</a:t>
            </a:r>
            <a:r>
              <a:rPr lang="en-US" sz="2800" dirty="0"/>
              <a:t> </a:t>
            </a:r>
            <a:r>
              <a:rPr lang="en-US" sz="2800" dirty="0" err="1"/>
              <a:t>sản</a:t>
            </a:r>
            <a:r>
              <a:rPr lang="en-US" sz="2800" dirty="0"/>
              <a:t> </a:t>
            </a:r>
            <a:r>
              <a:rPr lang="en-US" sz="2800" dirty="0" err="1"/>
              <a:t>xuất</a:t>
            </a:r>
            <a:r>
              <a:rPr lang="en-US" sz="2800" dirty="0"/>
              <a:t> </a:t>
            </a:r>
            <a:r>
              <a:rPr lang="en-US" sz="2800" dirty="0" err="1"/>
              <a:t>trong</a:t>
            </a:r>
            <a:r>
              <a:rPr lang="en-US" sz="2800" dirty="0"/>
              <a:t> </a:t>
            </a:r>
            <a:r>
              <a:rPr lang="en-US" sz="2800" dirty="0" err="1"/>
              <a:t>nước</a:t>
            </a:r>
            <a:r>
              <a:rPr lang="en-US" sz="2800" dirty="0"/>
              <a:t> </a:t>
            </a:r>
            <a:r>
              <a:rPr lang="en-US" sz="2800" dirty="0" err="1"/>
              <a:t>gồm</a:t>
            </a:r>
            <a:r>
              <a:rPr lang="en-US" sz="2800" dirty="0"/>
              <a:t>:</a:t>
            </a:r>
          </a:p>
          <a:p>
            <a:pPr marL="457200" indent="-457200">
              <a:buAutoNum type="alphaLcParenR"/>
            </a:pPr>
            <a:r>
              <a:rPr lang="en-US" sz="2800" dirty="0" err="1" smtClean="0"/>
              <a:t>Bản</a:t>
            </a:r>
            <a:r>
              <a:rPr lang="en-US" sz="2800" dirty="0" smtClean="0"/>
              <a:t> </a:t>
            </a:r>
            <a:r>
              <a:rPr lang="en-US" sz="2800" dirty="0" err="1"/>
              <a:t>công</a:t>
            </a:r>
            <a:r>
              <a:rPr lang="en-US" sz="2800" dirty="0"/>
              <a:t> </a:t>
            </a:r>
            <a:r>
              <a:rPr lang="en-US" sz="2800" dirty="0" err="1"/>
              <a:t>bố</a:t>
            </a:r>
            <a:r>
              <a:rPr lang="en-US" sz="2800" dirty="0"/>
              <a:t> </a:t>
            </a:r>
            <a:r>
              <a:rPr lang="en-US" sz="2800" dirty="0" err="1"/>
              <a:t>sản</a:t>
            </a:r>
            <a:r>
              <a:rPr lang="en-US" sz="2800" dirty="0"/>
              <a:t> </a:t>
            </a:r>
            <a:r>
              <a:rPr lang="en-US" sz="2800" dirty="0" err="1"/>
              <a:t>phẩm</a:t>
            </a:r>
            <a:r>
              <a:rPr lang="en-US" sz="2800" dirty="0"/>
              <a:t> </a:t>
            </a:r>
            <a:endParaRPr lang="en-US" sz="2800" dirty="0" smtClean="0"/>
          </a:p>
          <a:p>
            <a:pPr marL="457200" indent="-457200">
              <a:buAutoNum type="alphaLcParenR"/>
            </a:pPr>
            <a:r>
              <a:rPr lang="en-US" sz="2800" dirty="0" err="1" smtClean="0"/>
              <a:t>Phiếu</a:t>
            </a:r>
            <a:r>
              <a:rPr lang="en-US" sz="2800" dirty="0" smtClean="0"/>
              <a:t> </a:t>
            </a:r>
            <a:r>
              <a:rPr lang="en-US" sz="2800" dirty="0" err="1"/>
              <a:t>kết</a:t>
            </a:r>
            <a:r>
              <a:rPr lang="en-US" sz="2800" dirty="0"/>
              <a:t> </a:t>
            </a:r>
            <a:r>
              <a:rPr lang="en-US" sz="2800" dirty="0" err="1"/>
              <a:t>quả</a:t>
            </a:r>
            <a:r>
              <a:rPr lang="en-US" sz="2800" dirty="0"/>
              <a:t> </a:t>
            </a:r>
            <a:r>
              <a:rPr lang="en-US" sz="2800" dirty="0" err="1"/>
              <a:t>kiểm</a:t>
            </a:r>
            <a:r>
              <a:rPr lang="en-US" sz="2800" dirty="0"/>
              <a:t> </a:t>
            </a:r>
            <a:r>
              <a:rPr lang="en-US" sz="2800" dirty="0" err="1"/>
              <a:t>nghiệm</a:t>
            </a:r>
            <a:r>
              <a:rPr lang="en-US" sz="2800" dirty="0"/>
              <a:t> </a:t>
            </a:r>
            <a:r>
              <a:rPr lang="en-US" sz="2800" dirty="0" err="1" smtClean="0"/>
              <a:t>của</a:t>
            </a:r>
            <a:r>
              <a:rPr lang="en-US" sz="2800" dirty="0" smtClean="0"/>
              <a:t> </a:t>
            </a:r>
            <a:r>
              <a:rPr lang="en-US" sz="2800" dirty="0" err="1"/>
              <a:t>sản</a:t>
            </a:r>
            <a:r>
              <a:rPr lang="en-US" sz="2800" dirty="0"/>
              <a:t> </a:t>
            </a:r>
            <a:r>
              <a:rPr lang="en-US" sz="2800" dirty="0" err="1"/>
              <a:t>phẩm</a:t>
            </a:r>
            <a:r>
              <a:rPr lang="en-US" sz="2800" dirty="0"/>
              <a:t> </a:t>
            </a:r>
            <a:r>
              <a:rPr lang="en-US" sz="2800" dirty="0" err="1"/>
              <a:t>trong</a:t>
            </a:r>
            <a:r>
              <a:rPr lang="en-US" sz="2800" dirty="0"/>
              <a:t> </a:t>
            </a:r>
            <a:r>
              <a:rPr lang="en-US" sz="2800" dirty="0" err="1"/>
              <a:t>thời</a:t>
            </a:r>
            <a:r>
              <a:rPr lang="en-US" sz="2800" dirty="0"/>
              <a:t> </a:t>
            </a:r>
            <a:r>
              <a:rPr lang="en-US" sz="2800" dirty="0" err="1"/>
              <a:t>hạn</a:t>
            </a:r>
            <a:r>
              <a:rPr lang="en-US" sz="2800" dirty="0"/>
              <a:t> 12 </a:t>
            </a:r>
            <a:r>
              <a:rPr lang="en-US" sz="2800" dirty="0" err="1"/>
              <a:t>tháng</a:t>
            </a:r>
            <a:r>
              <a:rPr lang="en-US" sz="2800" dirty="0"/>
              <a:t> </a:t>
            </a:r>
            <a:endParaRPr lang="en-US" sz="2800" dirty="0" smtClean="0"/>
          </a:p>
          <a:p>
            <a:r>
              <a:rPr lang="en-US" sz="2800" dirty="0" smtClean="0"/>
              <a:t>c</a:t>
            </a:r>
            <a:r>
              <a:rPr lang="en-US" sz="2800" dirty="0"/>
              <a:t>) </a:t>
            </a:r>
            <a:r>
              <a:rPr lang="en-US" sz="2800" dirty="0" err="1"/>
              <a:t>Bằng</a:t>
            </a:r>
            <a:r>
              <a:rPr lang="en-US" sz="2800" dirty="0"/>
              <a:t> </a:t>
            </a:r>
            <a:r>
              <a:rPr lang="en-US" sz="2800" dirty="0" err="1"/>
              <a:t>chứng</a:t>
            </a:r>
            <a:r>
              <a:rPr lang="en-US" sz="2800" dirty="0"/>
              <a:t> </a:t>
            </a:r>
            <a:r>
              <a:rPr lang="en-US" sz="2800" dirty="0" err="1"/>
              <a:t>khoa</a:t>
            </a:r>
            <a:r>
              <a:rPr lang="en-US" sz="2800" dirty="0"/>
              <a:t> </a:t>
            </a:r>
            <a:r>
              <a:rPr lang="en-US" sz="2800" dirty="0" err="1"/>
              <a:t>học</a:t>
            </a:r>
            <a:r>
              <a:rPr lang="en-US" sz="2800" dirty="0"/>
              <a:t> </a:t>
            </a:r>
            <a:r>
              <a:rPr lang="en-US" sz="2800" dirty="0" err="1"/>
              <a:t>chứng</a:t>
            </a:r>
            <a:r>
              <a:rPr lang="en-US" sz="2800" dirty="0"/>
              <a:t> minh </a:t>
            </a:r>
            <a:r>
              <a:rPr lang="en-US" sz="2800" dirty="0" err="1"/>
              <a:t>công</a:t>
            </a:r>
            <a:r>
              <a:rPr lang="en-US" sz="2800" dirty="0"/>
              <a:t> </a:t>
            </a:r>
            <a:r>
              <a:rPr lang="en-US" sz="2800" dirty="0" err="1"/>
              <a:t>dụng</a:t>
            </a:r>
            <a:r>
              <a:rPr lang="en-US" sz="2800" dirty="0"/>
              <a:t> </a:t>
            </a:r>
            <a:r>
              <a:rPr lang="en-US" sz="2800" dirty="0" err="1"/>
              <a:t>của</a:t>
            </a:r>
            <a:r>
              <a:rPr lang="en-US" sz="2800" dirty="0"/>
              <a:t> </a:t>
            </a:r>
            <a:r>
              <a:rPr lang="en-US" sz="2800" dirty="0" err="1"/>
              <a:t>sản</a:t>
            </a:r>
            <a:r>
              <a:rPr lang="en-US" sz="2800" dirty="0"/>
              <a:t> </a:t>
            </a:r>
            <a:r>
              <a:rPr lang="en-US" sz="2800" dirty="0" err="1"/>
              <a:t>phẩm</a:t>
            </a:r>
            <a:r>
              <a:rPr lang="en-US" sz="2800" dirty="0"/>
              <a:t> </a:t>
            </a:r>
            <a:endParaRPr lang="en-US" sz="2800" dirty="0" smtClean="0"/>
          </a:p>
          <a:p>
            <a:r>
              <a:rPr lang="en-US" sz="2800" dirty="0" smtClean="0"/>
              <a:t>d</a:t>
            </a:r>
            <a:r>
              <a:rPr lang="en-US" sz="2800" dirty="0"/>
              <a:t>) </a:t>
            </a:r>
            <a:r>
              <a:rPr lang="en-US" sz="2800" dirty="0" err="1"/>
              <a:t>Giấy</a:t>
            </a:r>
            <a:r>
              <a:rPr lang="en-US" sz="2800" dirty="0"/>
              <a:t> </a:t>
            </a:r>
            <a:r>
              <a:rPr lang="en-US" sz="2800" dirty="0" err="1"/>
              <a:t>chứng</a:t>
            </a:r>
            <a:r>
              <a:rPr lang="en-US" sz="2800" dirty="0"/>
              <a:t> </a:t>
            </a:r>
            <a:r>
              <a:rPr lang="en-US" sz="2800" dirty="0" err="1"/>
              <a:t>nhận</a:t>
            </a:r>
            <a:r>
              <a:rPr lang="en-US" sz="2800" dirty="0"/>
              <a:t> </a:t>
            </a:r>
            <a:r>
              <a:rPr lang="en-US" sz="2800" dirty="0" err="1"/>
              <a:t>cơ</a:t>
            </a:r>
            <a:r>
              <a:rPr lang="en-US" sz="2800" dirty="0"/>
              <a:t> </a:t>
            </a:r>
            <a:r>
              <a:rPr lang="en-US" sz="2800" dirty="0" err="1"/>
              <a:t>sở</a:t>
            </a:r>
            <a:r>
              <a:rPr lang="en-US" sz="2800" dirty="0"/>
              <a:t> </a:t>
            </a:r>
            <a:r>
              <a:rPr lang="en-US" sz="2800" dirty="0" err="1"/>
              <a:t>đủ</a:t>
            </a:r>
            <a:r>
              <a:rPr lang="en-US" sz="2800" dirty="0"/>
              <a:t> </a:t>
            </a:r>
            <a:r>
              <a:rPr lang="en-US" sz="2800" dirty="0" err="1"/>
              <a:t>điều</a:t>
            </a:r>
            <a:r>
              <a:rPr lang="en-US" sz="2800" dirty="0"/>
              <a:t> </a:t>
            </a:r>
            <a:r>
              <a:rPr lang="en-US" sz="2800" dirty="0" err="1"/>
              <a:t>kiện</a:t>
            </a:r>
            <a:r>
              <a:rPr lang="en-US" sz="2800" dirty="0"/>
              <a:t> an </a:t>
            </a:r>
            <a:r>
              <a:rPr lang="en-US" sz="2800" dirty="0" err="1"/>
              <a:t>toàn</a:t>
            </a:r>
            <a:r>
              <a:rPr lang="en-US" sz="2800" dirty="0"/>
              <a:t> </a:t>
            </a:r>
            <a:r>
              <a:rPr lang="en-US" sz="2800" dirty="0" err="1"/>
              <a:t>thực</a:t>
            </a:r>
            <a:r>
              <a:rPr lang="en-US" sz="2800" dirty="0"/>
              <a:t> </a:t>
            </a:r>
            <a:r>
              <a:rPr lang="en-US" sz="2800" dirty="0" err="1"/>
              <a:t>phẩm</a:t>
            </a:r>
            <a:r>
              <a:rPr lang="en-US" sz="2800" dirty="0"/>
              <a:t> </a:t>
            </a:r>
            <a:endParaRPr lang="en-US" sz="2800" dirty="0" smtClean="0"/>
          </a:p>
          <a:p>
            <a:r>
              <a:rPr lang="en-US" sz="2800" dirty="0" smtClean="0"/>
              <a:t>đ</a:t>
            </a:r>
            <a:r>
              <a:rPr lang="en-US" sz="2800" dirty="0"/>
              <a:t>) </a:t>
            </a:r>
            <a:r>
              <a:rPr lang="en-US" sz="2800" dirty="0" err="1"/>
              <a:t>Giấy</a:t>
            </a:r>
            <a:r>
              <a:rPr lang="en-US" sz="2800" dirty="0"/>
              <a:t> </a:t>
            </a:r>
            <a:r>
              <a:rPr lang="en-US" sz="2800" dirty="0" err="1"/>
              <a:t>chứng</a:t>
            </a:r>
            <a:r>
              <a:rPr lang="en-US" sz="2800" dirty="0"/>
              <a:t> </a:t>
            </a:r>
            <a:r>
              <a:rPr lang="en-US" sz="2800" dirty="0" err="1"/>
              <a:t>nhận</a:t>
            </a:r>
            <a:r>
              <a:rPr lang="en-US" sz="2800" dirty="0"/>
              <a:t> </a:t>
            </a:r>
            <a:r>
              <a:rPr lang="en-US" sz="2800" dirty="0" err="1"/>
              <a:t>cơ</a:t>
            </a:r>
            <a:r>
              <a:rPr lang="en-US" sz="2800" dirty="0"/>
              <a:t> </a:t>
            </a:r>
            <a:r>
              <a:rPr lang="en-US" sz="2800" dirty="0" err="1"/>
              <a:t>sở</a:t>
            </a:r>
            <a:r>
              <a:rPr lang="en-US" sz="2800" dirty="0"/>
              <a:t> </a:t>
            </a:r>
            <a:r>
              <a:rPr lang="en-US" sz="2800" dirty="0" err="1"/>
              <a:t>đủ</a:t>
            </a:r>
            <a:r>
              <a:rPr lang="en-US" sz="2800" dirty="0"/>
              <a:t> </a:t>
            </a:r>
            <a:r>
              <a:rPr lang="en-US" sz="2800" dirty="0" err="1"/>
              <a:t>điều</a:t>
            </a:r>
            <a:r>
              <a:rPr lang="en-US" sz="2800" dirty="0"/>
              <a:t> </a:t>
            </a:r>
            <a:r>
              <a:rPr lang="en-US" sz="2800" dirty="0" err="1"/>
              <a:t>kiện</a:t>
            </a:r>
            <a:r>
              <a:rPr lang="en-US" sz="2800" dirty="0"/>
              <a:t> an </a:t>
            </a:r>
            <a:r>
              <a:rPr lang="en-US" sz="2800" dirty="0" err="1"/>
              <a:t>toàn</a:t>
            </a:r>
            <a:r>
              <a:rPr lang="en-US" sz="2800" dirty="0"/>
              <a:t> </a:t>
            </a:r>
            <a:r>
              <a:rPr lang="en-US" sz="2800" dirty="0" err="1"/>
              <a:t>thực</a:t>
            </a:r>
            <a:r>
              <a:rPr lang="en-US" sz="2800" dirty="0"/>
              <a:t> </a:t>
            </a:r>
            <a:r>
              <a:rPr lang="en-US" sz="2800" dirty="0" err="1"/>
              <a:t>phẩm</a:t>
            </a:r>
            <a:r>
              <a:rPr lang="en-US" sz="2800" dirty="0"/>
              <a:t> </a:t>
            </a:r>
            <a:r>
              <a:rPr lang="en-US" sz="2800" dirty="0" err="1"/>
              <a:t>đạt</a:t>
            </a:r>
            <a:r>
              <a:rPr lang="en-US" sz="2800" dirty="0"/>
              <a:t> </a:t>
            </a:r>
            <a:r>
              <a:rPr lang="en-US" sz="2800" dirty="0" err="1"/>
              <a:t>yêu</a:t>
            </a:r>
            <a:r>
              <a:rPr lang="en-US" sz="2800" dirty="0"/>
              <a:t> </a:t>
            </a:r>
            <a:r>
              <a:rPr lang="en-US" sz="2800" dirty="0" err="1"/>
              <a:t>cầu</a:t>
            </a:r>
            <a:r>
              <a:rPr lang="en-US" sz="2800" dirty="0"/>
              <a:t> </a:t>
            </a:r>
            <a:r>
              <a:rPr lang="en-US" sz="2800" dirty="0" err="1"/>
              <a:t>Thực</a:t>
            </a:r>
            <a:r>
              <a:rPr lang="en-US" sz="2800" dirty="0"/>
              <a:t> </a:t>
            </a:r>
            <a:r>
              <a:rPr lang="en-US" sz="2800" dirty="0" err="1"/>
              <a:t>hành</a:t>
            </a:r>
            <a:r>
              <a:rPr lang="en-US" sz="2800" dirty="0"/>
              <a:t> </a:t>
            </a:r>
            <a:r>
              <a:rPr lang="en-US" sz="2800" dirty="0" err="1"/>
              <a:t>sản</a:t>
            </a:r>
            <a:r>
              <a:rPr lang="en-US" sz="2800" dirty="0"/>
              <a:t> </a:t>
            </a:r>
            <a:r>
              <a:rPr lang="en-US" sz="2800" dirty="0" err="1"/>
              <a:t>xuất</a:t>
            </a:r>
            <a:r>
              <a:rPr lang="en-US" sz="2800" dirty="0"/>
              <a:t> </a:t>
            </a:r>
            <a:r>
              <a:rPr lang="en-US" sz="2800" dirty="0" err="1"/>
              <a:t>tốt</a:t>
            </a:r>
            <a:r>
              <a:rPr lang="en-US" sz="2800" dirty="0"/>
              <a:t> (GMP</a:t>
            </a:r>
            <a:r>
              <a:rPr lang="en-US" sz="2800" dirty="0" smtClean="0"/>
              <a:t>)</a:t>
            </a:r>
            <a:endParaRPr lang="en-US" sz="2800" dirty="0"/>
          </a:p>
        </p:txBody>
      </p:sp>
    </p:spTree>
    <p:extLst>
      <p:ext uri="{BB962C8B-B14F-4D97-AF65-F5344CB8AC3E}">
        <p14:creationId xmlns:p14="http://schemas.microsoft.com/office/powerpoint/2010/main" val="350324584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61975" y="1524000"/>
            <a:ext cx="7924800" cy="3539430"/>
          </a:xfrm>
          <a:prstGeom prst="rect">
            <a:avLst/>
          </a:prstGeom>
        </p:spPr>
        <p:txBody>
          <a:bodyPr wrap="square">
            <a:spAutoFit/>
          </a:bodyPr>
          <a:lstStyle/>
          <a:p>
            <a:r>
              <a:rPr lang="en-US" sz="3200" dirty="0" err="1"/>
              <a:t>Cơ</a:t>
            </a:r>
            <a:r>
              <a:rPr lang="en-US" sz="3200" dirty="0"/>
              <a:t> </a:t>
            </a:r>
            <a:r>
              <a:rPr lang="en-US" sz="3200" dirty="0" err="1"/>
              <a:t>quan</a:t>
            </a:r>
            <a:r>
              <a:rPr lang="en-US" sz="3200" dirty="0"/>
              <a:t> </a:t>
            </a:r>
            <a:r>
              <a:rPr lang="en-US" sz="3200" dirty="0" err="1"/>
              <a:t>tiếp</a:t>
            </a:r>
            <a:r>
              <a:rPr lang="en-US" sz="3200" dirty="0"/>
              <a:t> </a:t>
            </a:r>
            <a:r>
              <a:rPr lang="en-US" sz="3200" dirty="0" err="1"/>
              <a:t>nhận</a:t>
            </a:r>
            <a:r>
              <a:rPr lang="en-US" sz="3200" dirty="0"/>
              <a:t> </a:t>
            </a:r>
            <a:r>
              <a:rPr lang="en-US" sz="3200" dirty="0" err="1"/>
              <a:t>hồ</a:t>
            </a:r>
            <a:r>
              <a:rPr lang="en-US" sz="3200" dirty="0"/>
              <a:t> </a:t>
            </a:r>
            <a:r>
              <a:rPr lang="en-US" sz="3200" dirty="0" err="1"/>
              <a:t>sơ</a:t>
            </a:r>
            <a:r>
              <a:rPr lang="en-US" sz="3200" dirty="0"/>
              <a:t> </a:t>
            </a:r>
            <a:r>
              <a:rPr lang="en-US" sz="3200" dirty="0" err="1"/>
              <a:t>đăng</a:t>
            </a:r>
            <a:r>
              <a:rPr lang="en-US" sz="3200" dirty="0"/>
              <a:t> </a:t>
            </a:r>
            <a:r>
              <a:rPr lang="en-US" sz="3200" dirty="0" err="1"/>
              <a:t>ký</a:t>
            </a:r>
            <a:r>
              <a:rPr lang="en-US" sz="3200" dirty="0"/>
              <a:t> </a:t>
            </a:r>
            <a:r>
              <a:rPr lang="en-US" sz="3200" dirty="0" err="1"/>
              <a:t>bản</a:t>
            </a:r>
            <a:r>
              <a:rPr lang="en-US" sz="3200" dirty="0"/>
              <a:t> </a:t>
            </a:r>
            <a:r>
              <a:rPr lang="en-US" sz="3200" dirty="0" err="1"/>
              <a:t>công</a:t>
            </a:r>
            <a:r>
              <a:rPr lang="en-US" sz="3200" dirty="0"/>
              <a:t> </a:t>
            </a:r>
            <a:r>
              <a:rPr lang="en-US" sz="3200" dirty="0" err="1"/>
              <a:t>bố</a:t>
            </a:r>
            <a:r>
              <a:rPr lang="en-US" sz="3200" dirty="0"/>
              <a:t> </a:t>
            </a:r>
            <a:r>
              <a:rPr lang="en-US" sz="3200" dirty="0" err="1"/>
              <a:t>sản</a:t>
            </a:r>
            <a:r>
              <a:rPr lang="en-US" sz="3200" dirty="0"/>
              <a:t> </a:t>
            </a:r>
            <a:r>
              <a:rPr lang="en-US" sz="3200" dirty="0" err="1"/>
              <a:t>phẩm</a:t>
            </a:r>
            <a:r>
              <a:rPr lang="en-US" sz="3200" dirty="0"/>
              <a:t> </a:t>
            </a:r>
            <a:r>
              <a:rPr lang="en-US" sz="3200" dirty="0" err="1"/>
              <a:t>có</a:t>
            </a:r>
            <a:r>
              <a:rPr lang="en-US" sz="3200" dirty="0"/>
              <a:t> </a:t>
            </a:r>
            <a:r>
              <a:rPr lang="en-US" sz="3200" dirty="0" err="1"/>
              <a:t>trách</a:t>
            </a:r>
            <a:r>
              <a:rPr lang="en-US" sz="3200" dirty="0"/>
              <a:t> </a:t>
            </a:r>
            <a:r>
              <a:rPr lang="en-US" sz="3200" dirty="0" err="1"/>
              <a:t>nhiệm</a:t>
            </a:r>
            <a:r>
              <a:rPr lang="en-US" sz="3200" dirty="0"/>
              <a:t> </a:t>
            </a:r>
            <a:r>
              <a:rPr lang="en-US" sz="3200" dirty="0" err="1"/>
              <a:t>thông</a:t>
            </a:r>
            <a:r>
              <a:rPr lang="en-US" sz="3200" dirty="0"/>
              <a:t> </a:t>
            </a:r>
            <a:r>
              <a:rPr lang="en-US" sz="3200" dirty="0" err="1"/>
              <a:t>báo</a:t>
            </a:r>
            <a:r>
              <a:rPr lang="en-US" sz="3200" dirty="0"/>
              <a:t> </a:t>
            </a:r>
            <a:r>
              <a:rPr lang="en-US" sz="3200" dirty="0" err="1"/>
              <a:t>công</a:t>
            </a:r>
            <a:r>
              <a:rPr lang="en-US" sz="3200" dirty="0"/>
              <a:t> </a:t>
            </a:r>
            <a:r>
              <a:rPr lang="en-US" sz="3200" dirty="0" err="1"/>
              <a:t>khai</a:t>
            </a:r>
            <a:r>
              <a:rPr lang="en-US" sz="3200" dirty="0"/>
              <a:t> </a:t>
            </a:r>
            <a:r>
              <a:rPr lang="en-US" sz="3200" dirty="0" err="1"/>
              <a:t>tên</a:t>
            </a:r>
            <a:r>
              <a:rPr lang="en-US" sz="3200" dirty="0"/>
              <a:t>, </a:t>
            </a:r>
            <a:r>
              <a:rPr lang="en-US" sz="3200" dirty="0" err="1"/>
              <a:t>sản</a:t>
            </a:r>
            <a:r>
              <a:rPr lang="en-US" sz="3200" dirty="0"/>
              <a:t> </a:t>
            </a:r>
            <a:r>
              <a:rPr lang="en-US" sz="3200" dirty="0" err="1"/>
              <a:t>phẩm</a:t>
            </a:r>
            <a:r>
              <a:rPr lang="en-US" sz="3200" dirty="0"/>
              <a:t> </a:t>
            </a:r>
            <a:r>
              <a:rPr lang="en-US" sz="3200" dirty="0" err="1"/>
              <a:t>của</a:t>
            </a:r>
            <a:r>
              <a:rPr lang="en-US" sz="3200" dirty="0"/>
              <a:t> </a:t>
            </a:r>
            <a:r>
              <a:rPr lang="en-US" sz="3200" dirty="0" err="1"/>
              <a:t>tổ</a:t>
            </a:r>
            <a:r>
              <a:rPr lang="en-US" sz="3200" dirty="0"/>
              <a:t> </a:t>
            </a:r>
            <a:r>
              <a:rPr lang="en-US" sz="3200" dirty="0" err="1"/>
              <a:t>chức</a:t>
            </a:r>
            <a:r>
              <a:rPr lang="en-US" sz="3200" dirty="0"/>
              <a:t>, </a:t>
            </a:r>
            <a:r>
              <a:rPr lang="en-US" sz="3200" dirty="0" err="1"/>
              <a:t>cá</a:t>
            </a:r>
            <a:r>
              <a:rPr lang="en-US" sz="3200" dirty="0"/>
              <a:t> </a:t>
            </a:r>
            <a:r>
              <a:rPr lang="en-US" sz="3200" dirty="0" err="1"/>
              <a:t>nhân</a:t>
            </a:r>
            <a:r>
              <a:rPr lang="en-US" sz="3200" dirty="0"/>
              <a:t> </a:t>
            </a:r>
            <a:r>
              <a:rPr lang="en-US" sz="3200" dirty="0" err="1"/>
              <a:t>đã</a:t>
            </a:r>
            <a:r>
              <a:rPr lang="en-US" sz="3200" dirty="0"/>
              <a:t> </a:t>
            </a:r>
            <a:r>
              <a:rPr lang="en-US" sz="3200" dirty="0" err="1"/>
              <a:t>được</a:t>
            </a:r>
            <a:r>
              <a:rPr lang="en-US" sz="3200" dirty="0"/>
              <a:t> </a:t>
            </a:r>
            <a:r>
              <a:rPr lang="en-US" sz="3200" dirty="0" err="1"/>
              <a:t>tiếp</a:t>
            </a:r>
            <a:r>
              <a:rPr lang="en-US" sz="3200" dirty="0"/>
              <a:t> </a:t>
            </a:r>
            <a:r>
              <a:rPr lang="en-US" sz="3200" dirty="0" err="1"/>
              <a:t>nhận</a:t>
            </a:r>
            <a:r>
              <a:rPr lang="en-US" sz="3200" dirty="0"/>
              <a:t> </a:t>
            </a:r>
            <a:r>
              <a:rPr lang="en-US" sz="3200" dirty="0" err="1"/>
              <a:t>đăng</a:t>
            </a:r>
            <a:r>
              <a:rPr lang="en-US" sz="3200" dirty="0"/>
              <a:t> </a:t>
            </a:r>
            <a:r>
              <a:rPr lang="en-US" sz="3200" dirty="0" err="1"/>
              <a:t>ký</a:t>
            </a:r>
            <a:r>
              <a:rPr lang="en-US" sz="3200" dirty="0"/>
              <a:t> </a:t>
            </a:r>
            <a:r>
              <a:rPr lang="en-US" sz="3200" dirty="0" err="1"/>
              <a:t>bản</a:t>
            </a:r>
            <a:r>
              <a:rPr lang="en-US" sz="3200" dirty="0"/>
              <a:t> </a:t>
            </a:r>
            <a:r>
              <a:rPr lang="en-US" sz="3200" dirty="0" err="1"/>
              <a:t>công</a:t>
            </a:r>
            <a:r>
              <a:rPr lang="en-US" sz="3200" dirty="0"/>
              <a:t> </a:t>
            </a:r>
            <a:r>
              <a:rPr lang="en-US" sz="3200" dirty="0" err="1"/>
              <a:t>bố</a:t>
            </a:r>
            <a:r>
              <a:rPr lang="en-US" sz="3200" dirty="0"/>
              <a:t> </a:t>
            </a:r>
            <a:r>
              <a:rPr lang="en-US" sz="3200" dirty="0" err="1"/>
              <a:t>sản</a:t>
            </a:r>
            <a:r>
              <a:rPr lang="en-US" sz="3200" dirty="0"/>
              <a:t> </a:t>
            </a:r>
            <a:r>
              <a:rPr lang="en-US" sz="3200" dirty="0" err="1"/>
              <a:t>phẩm</a:t>
            </a:r>
            <a:r>
              <a:rPr lang="en-US" sz="3200" dirty="0"/>
              <a:t> </a:t>
            </a:r>
            <a:r>
              <a:rPr lang="en-US" sz="3200" dirty="0" err="1"/>
              <a:t>trên</a:t>
            </a:r>
            <a:r>
              <a:rPr lang="en-US" sz="3200" dirty="0"/>
              <a:t> </a:t>
            </a:r>
            <a:r>
              <a:rPr lang="en-US" sz="3200" dirty="0" err="1"/>
              <a:t>trang</a:t>
            </a:r>
            <a:r>
              <a:rPr lang="en-US" sz="3200" dirty="0"/>
              <a:t> </a:t>
            </a:r>
            <a:r>
              <a:rPr lang="en-US" sz="3200" dirty="0" err="1"/>
              <a:t>thông</a:t>
            </a:r>
            <a:r>
              <a:rPr lang="en-US" sz="3200" dirty="0"/>
              <a:t> tin </a:t>
            </a:r>
            <a:r>
              <a:rPr lang="en-US" sz="3200" dirty="0" err="1"/>
              <a:t>điện</a:t>
            </a:r>
            <a:r>
              <a:rPr lang="en-US" sz="3200" dirty="0"/>
              <a:t> </a:t>
            </a:r>
            <a:r>
              <a:rPr lang="en-US" sz="3200" dirty="0" err="1"/>
              <a:t>tử</a:t>
            </a:r>
            <a:r>
              <a:rPr lang="en-US" sz="3200" dirty="0"/>
              <a:t> </a:t>
            </a:r>
            <a:r>
              <a:rPr lang="en-US" sz="3200" dirty="0">
                <a:solidFill>
                  <a:srgbClr val="FF0000"/>
                </a:solidFill>
              </a:rPr>
              <a:t>(website) </a:t>
            </a:r>
            <a:r>
              <a:rPr lang="en-US" sz="3200" dirty="0" err="1">
                <a:solidFill>
                  <a:srgbClr val="FF0000"/>
                </a:solidFill>
              </a:rPr>
              <a:t>của</a:t>
            </a:r>
            <a:r>
              <a:rPr lang="en-US" sz="3200" dirty="0">
                <a:solidFill>
                  <a:srgbClr val="FF0000"/>
                </a:solidFill>
              </a:rPr>
              <a:t> </a:t>
            </a:r>
            <a:r>
              <a:rPr lang="en-US" sz="3200" dirty="0" err="1">
                <a:solidFill>
                  <a:srgbClr val="FF0000"/>
                </a:solidFill>
              </a:rPr>
              <a:t>mình</a:t>
            </a:r>
            <a:r>
              <a:rPr lang="en-US" sz="3200" dirty="0">
                <a:solidFill>
                  <a:srgbClr val="FF0000"/>
                </a:solidFill>
              </a:rPr>
              <a:t> </a:t>
            </a:r>
            <a:r>
              <a:rPr lang="en-US" sz="3200" dirty="0" err="1"/>
              <a:t>và</a:t>
            </a:r>
            <a:r>
              <a:rPr lang="en-US" sz="3200" dirty="0"/>
              <a:t> </a:t>
            </a:r>
            <a:r>
              <a:rPr lang="en-US" sz="3200" dirty="0" err="1"/>
              <a:t>cơ</a:t>
            </a:r>
            <a:r>
              <a:rPr lang="en-US" sz="3200" dirty="0"/>
              <a:t> </a:t>
            </a:r>
            <a:r>
              <a:rPr lang="en-US" sz="3200" dirty="0" err="1"/>
              <a:t>sở</a:t>
            </a:r>
            <a:r>
              <a:rPr lang="en-US" sz="3200" dirty="0"/>
              <a:t> </a:t>
            </a:r>
            <a:r>
              <a:rPr lang="en-US" sz="3200" dirty="0" err="1"/>
              <a:t>dữ</a:t>
            </a:r>
            <a:r>
              <a:rPr lang="en-US" sz="3200" dirty="0"/>
              <a:t> </a:t>
            </a:r>
            <a:r>
              <a:rPr lang="en-US" sz="3200" dirty="0" err="1"/>
              <a:t>liệu</a:t>
            </a:r>
            <a:r>
              <a:rPr lang="en-US" sz="3200" dirty="0"/>
              <a:t> </a:t>
            </a:r>
            <a:r>
              <a:rPr lang="en-US" sz="3200" dirty="0" err="1"/>
              <a:t>về</a:t>
            </a:r>
            <a:r>
              <a:rPr lang="en-US" sz="3200" dirty="0"/>
              <a:t> an </a:t>
            </a:r>
            <a:r>
              <a:rPr lang="en-US" sz="3200" dirty="0" err="1"/>
              <a:t>toàn</a:t>
            </a:r>
            <a:r>
              <a:rPr lang="en-US" sz="3200" dirty="0"/>
              <a:t> </a:t>
            </a:r>
            <a:r>
              <a:rPr lang="en-US" sz="3200" dirty="0" err="1"/>
              <a:t>thực</a:t>
            </a:r>
            <a:r>
              <a:rPr lang="en-US" sz="3200" dirty="0"/>
              <a:t> </a:t>
            </a:r>
            <a:r>
              <a:rPr lang="en-US" sz="3200" dirty="0" err="1"/>
              <a:t>phẩm</a:t>
            </a:r>
            <a:r>
              <a:rPr lang="en-US" sz="3200" dirty="0" smtClean="0"/>
              <a:t>.</a:t>
            </a:r>
          </a:p>
          <a:p>
            <a:r>
              <a:rPr lang="en-US" sz="3200" dirty="0" smtClean="0"/>
              <a:t>- </a:t>
            </a:r>
            <a:r>
              <a:rPr lang="en-US" sz="3200" dirty="0" err="1" smtClean="0"/>
              <a:t>Phải</a:t>
            </a:r>
            <a:r>
              <a:rPr lang="en-US" sz="3200" dirty="0" smtClean="0"/>
              <a:t> </a:t>
            </a:r>
            <a:r>
              <a:rPr lang="en-US" sz="3200" dirty="0" err="1" smtClean="0">
                <a:solidFill>
                  <a:srgbClr val="FF0000"/>
                </a:solidFill>
              </a:rPr>
              <a:t>ghi</a:t>
            </a:r>
            <a:r>
              <a:rPr lang="en-US" sz="3200" dirty="0" smtClean="0">
                <a:solidFill>
                  <a:srgbClr val="FF0000"/>
                </a:solidFill>
              </a:rPr>
              <a:t> </a:t>
            </a:r>
            <a:r>
              <a:rPr lang="en-US" sz="3200" dirty="0" err="1" smtClean="0">
                <a:solidFill>
                  <a:srgbClr val="FF0000"/>
                </a:solidFill>
              </a:rPr>
              <a:t>đường</a:t>
            </a:r>
            <a:r>
              <a:rPr lang="en-US" sz="3200" dirty="0" smtClean="0">
                <a:solidFill>
                  <a:srgbClr val="FF0000"/>
                </a:solidFill>
              </a:rPr>
              <a:t> link </a:t>
            </a:r>
            <a:r>
              <a:rPr lang="en-US" sz="3200" dirty="0" err="1" smtClean="0"/>
              <a:t>dẫn</a:t>
            </a:r>
            <a:r>
              <a:rPr lang="en-US" sz="3200" dirty="0" smtClean="0"/>
              <a:t> </a:t>
            </a:r>
            <a:r>
              <a:rPr lang="en-US" sz="3200" dirty="0" err="1" smtClean="0"/>
              <a:t>đến</a:t>
            </a:r>
            <a:r>
              <a:rPr lang="en-US" sz="3200" dirty="0" smtClean="0"/>
              <a:t> </a:t>
            </a:r>
            <a:r>
              <a:rPr lang="en-US" sz="3200" dirty="0" err="1" smtClean="0"/>
              <a:t>trang</a:t>
            </a:r>
            <a:r>
              <a:rPr lang="en-US" sz="3200" dirty="0" smtClean="0"/>
              <a:t> Web</a:t>
            </a:r>
            <a:endParaRPr lang="en-US" sz="3200" dirty="0"/>
          </a:p>
        </p:txBody>
      </p:sp>
    </p:spTree>
    <p:extLst>
      <p:ext uri="{BB962C8B-B14F-4D97-AF65-F5344CB8AC3E}">
        <p14:creationId xmlns:p14="http://schemas.microsoft.com/office/powerpoint/2010/main" val="540453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09550" y="1676400"/>
            <a:ext cx="8458200" cy="3108543"/>
          </a:xfrm>
          <a:prstGeom prst="rect">
            <a:avLst/>
          </a:prstGeom>
        </p:spPr>
        <p:txBody>
          <a:bodyPr wrap="square">
            <a:spAutoFit/>
          </a:bodyPr>
          <a:lstStyle/>
          <a:p>
            <a:r>
              <a:rPr lang="en-US" sz="2800" b="1" dirty="0" err="1"/>
              <a:t>Các</a:t>
            </a:r>
            <a:r>
              <a:rPr lang="en-US" sz="2800" b="1" dirty="0"/>
              <a:t> </a:t>
            </a:r>
            <a:r>
              <a:rPr lang="en-US" sz="2800" b="1" dirty="0" err="1"/>
              <a:t>thực</a:t>
            </a:r>
            <a:r>
              <a:rPr lang="en-US" sz="2800" b="1" dirty="0"/>
              <a:t> </a:t>
            </a:r>
            <a:r>
              <a:rPr lang="en-US" sz="2800" b="1" dirty="0" err="1"/>
              <a:t>phẩm</a:t>
            </a:r>
            <a:r>
              <a:rPr lang="en-US" sz="2800" b="1" dirty="0"/>
              <a:t> </a:t>
            </a:r>
            <a:r>
              <a:rPr lang="en-US" sz="2800" b="1" dirty="0" err="1"/>
              <a:t>phải</a:t>
            </a:r>
            <a:r>
              <a:rPr lang="en-US" sz="2800" b="1" dirty="0"/>
              <a:t> </a:t>
            </a:r>
            <a:r>
              <a:rPr lang="en-US" sz="2800" b="1" dirty="0" err="1">
                <a:solidFill>
                  <a:srgbClr val="FF0000"/>
                </a:solidFill>
              </a:rPr>
              <a:t>đăng</a:t>
            </a:r>
            <a:r>
              <a:rPr lang="en-US" sz="2800" b="1" dirty="0">
                <a:solidFill>
                  <a:srgbClr val="FF0000"/>
                </a:solidFill>
              </a:rPr>
              <a:t> </a:t>
            </a:r>
            <a:r>
              <a:rPr lang="en-US" sz="2800" b="1" dirty="0" err="1">
                <a:solidFill>
                  <a:srgbClr val="FF0000"/>
                </a:solidFill>
              </a:rPr>
              <a:t>ký</a:t>
            </a:r>
            <a:r>
              <a:rPr lang="en-US" sz="2800" b="1" dirty="0">
                <a:solidFill>
                  <a:srgbClr val="FF0000"/>
                </a:solidFill>
              </a:rPr>
              <a:t> </a:t>
            </a:r>
            <a:r>
              <a:rPr lang="en-US" sz="2800" b="1" dirty="0" err="1">
                <a:solidFill>
                  <a:srgbClr val="FF0000"/>
                </a:solidFill>
              </a:rPr>
              <a:t>nội</a:t>
            </a:r>
            <a:r>
              <a:rPr lang="en-US" sz="2800" b="1" dirty="0">
                <a:solidFill>
                  <a:srgbClr val="FF0000"/>
                </a:solidFill>
              </a:rPr>
              <a:t> dung </a:t>
            </a:r>
            <a:r>
              <a:rPr lang="en-US" sz="2800" b="1" dirty="0" err="1"/>
              <a:t>trước</a:t>
            </a:r>
            <a:r>
              <a:rPr lang="en-US" sz="2800" b="1" dirty="0"/>
              <a:t> </a:t>
            </a:r>
            <a:r>
              <a:rPr lang="en-US" sz="2800" b="1" dirty="0" err="1"/>
              <a:t>khi</a:t>
            </a:r>
            <a:r>
              <a:rPr lang="en-US" sz="2800" b="1" dirty="0"/>
              <a:t> </a:t>
            </a:r>
            <a:r>
              <a:rPr lang="en-US" sz="2800" b="1" dirty="0" err="1"/>
              <a:t>quảng</a:t>
            </a:r>
            <a:r>
              <a:rPr lang="en-US" sz="2800" b="1" dirty="0"/>
              <a:t> </a:t>
            </a:r>
            <a:r>
              <a:rPr lang="en-US" sz="2800" b="1" dirty="0" err="1"/>
              <a:t>cáo</a:t>
            </a:r>
            <a:endParaRPr lang="en-US" sz="2800" dirty="0"/>
          </a:p>
          <a:p>
            <a:r>
              <a:rPr lang="en-US" sz="2800" dirty="0"/>
              <a:t>1. </a:t>
            </a:r>
            <a:r>
              <a:rPr lang="en-US" sz="2800" dirty="0" err="1"/>
              <a:t>Thực</a:t>
            </a:r>
            <a:r>
              <a:rPr lang="en-US" sz="2800" dirty="0"/>
              <a:t> </a:t>
            </a:r>
            <a:r>
              <a:rPr lang="en-US" sz="2800" dirty="0" err="1"/>
              <a:t>phẩm</a:t>
            </a:r>
            <a:r>
              <a:rPr lang="en-US" sz="2800" dirty="0"/>
              <a:t> </a:t>
            </a:r>
            <a:r>
              <a:rPr lang="en-US" sz="2800" dirty="0" err="1">
                <a:solidFill>
                  <a:srgbClr val="FF0000"/>
                </a:solidFill>
              </a:rPr>
              <a:t>bảo</a:t>
            </a:r>
            <a:r>
              <a:rPr lang="en-US" sz="2800" dirty="0">
                <a:solidFill>
                  <a:srgbClr val="FF0000"/>
                </a:solidFill>
              </a:rPr>
              <a:t> </a:t>
            </a:r>
            <a:r>
              <a:rPr lang="en-US" sz="2800" dirty="0" err="1">
                <a:solidFill>
                  <a:srgbClr val="FF0000"/>
                </a:solidFill>
              </a:rPr>
              <a:t>vệ</a:t>
            </a:r>
            <a:r>
              <a:rPr lang="en-US" sz="2800" dirty="0">
                <a:solidFill>
                  <a:srgbClr val="FF0000"/>
                </a:solidFill>
              </a:rPr>
              <a:t> </a:t>
            </a:r>
            <a:r>
              <a:rPr lang="en-US" sz="2800" dirty="0" err="1">
                <a:solidFill>
                  <a:srgbClr val="FF0000"/>
                </a:solidFill>
              </a:rPr>
              <a:t>sức</a:t>
            </a:r>
            <a:r>
              <a:rPr lang="en-US" sz="2800" dirty="0">
                <a:solidFill>
                  <a:srgbClr val="FF0000"/>
                </a:solidFill>
              </a:rPr>
              <a:t> </a:t>
            </a:r>
            <a:r>
              <a:rPr lang="en-US" sz="2800" dirty="0" err="1">
                <a:solidFill>
                  <a:srgbClr val="FF0000"/>
                </a:solidFill>
              </a:rPr>
              <a:t>khỏe</a:t>
            </a:r>
            <a:r>
              <a:rPr lang="en-US" sz="2800" dirty="0"/>
              <a:t>, </a:t>
            </a:r>
            <a:r>
              <a:rPr lang="en-US" sz="2800" dirty="0" err="1"/>
              <a:t>thực</a:t>
            </a:r>
            <a:r>
              <a:rPr lang="en-US" sz="2800" dirty="0"/>
              <a:t> </a:t>
            </a:r>
            <a:r>
              <a:rPr lang="en-US" sz="2800" dirty="0" err="1"/>
              <a:t>phẩm</a:t>
            </a:r>
            <a:r>
              <a:rPr lang="en-US" sz="2800" dirty="0"/>
              <a:t> </a:t>
            </a:r>
            <a:r>
              <a:rPr lang="en-US" sz="2800" dirty="0" err="1">
                <a:solidFill>
                  <a:srgbClr val="FF0000"/>
                </a:solidFill>
              </a:rPr>
              <a:t>dinh</a:t>
            </a:r>
            <a:r>
              <a:rPr lang="en-US" sz="2800" dirty="0">
                <a:solidFill>
                  <a:srgbClr val="FF0000"/>
                </a:solidFill>
              </a:rPr>
              <a:t> </a:t>
            </a:r>
            <a:r>
              <a:rPr lang="en-US" sz="2800" dirty="0" err="1">
                <a:solidFill>
                  <a:srgbClr val="FF0000"/>
                </a:solidFill>
              </a:rPr>
              <a:t>dưỡng</a:t>
            </a:r>
            <a:r>
              <a:rPr lang="en-US" sz="2800" dirty="0">
                <a:solidFill>
                  <a:srgbClr val="FF0000"/>
                </a:solidFill>
              </a:rPr>
              <a:t> y </a:t>
            </a:r>
            <a:r>
              <a:rPr lang="en-US" sz="2800" dirty="0" err="1">
                <a:solidFill>
                  <a:srgbClr val="FF0000"/>
                </a:solidFill>
              </a:rPr>
              <a:t>học</a:t>
            </a:r>
            <a:r>
              <a:rPr lang="en-US" sz="2800" dirty="0"/>
              <a:t>, </a:t>
            </a:r>
            <a:r>
              <a:rPr lang="en-US" sz="2800" dirty="0" err="1"/>
              <a:t>thực</a:t>
            </a:r>
            <a:r>
              <a:rPr lang="en-US" sz="2800" dirty="0"/>
              <a:t> </a:t>
            </a:r>
            <a:r>
              <a:rPr lang="en-US" sz="2800" dirty="0" err="1"/>
              <a:t>phẩm</a:t>
            </a:r>
            <a:r>
              <a:rPr lang="en-US" sz="2800" dirty="0"/>
              <a:t> </a:t>
            </a:r>
            <a:r>
              <a:rPr lang="en-US" sz="2800" dirty="0" err="1"/>
              <a:t>dùng</a:t>
            </a:r>
            <a:r>
              <a:rPr lang="en-US" sz="2800" dirty="0"/>
              <a:t> </a:t>
            </a:r>
            <a:r>
              <a:rPr lang="en-US" sz="2800" dirty="0" err="1"/>
              <a:t>cho</a:t>
            </a:r>
            <a:r>
              <a:rPr lang="en-US" sz="2800" dirty="0"/>
              <a:t> </a:t>
            </a:r>
            <a:r>
              <a:rPr lang="en-US" sz="2800" dirty="0" err="1"/>
              <a:t>chế</a:t>
            </a:r>
            <a:r>
              <a:rPr lang="en-US" sz="2800" dirty="0"/>
              <a:t> </a:t>
            </a:r>
            <a:r>
              <a:rPr lang="en-US" sz="2800" dirty="0" err="1"/>
              <a:t>độ</a:t>
            </a:r>
            <a:r>
              <a:rPr lang="en-US" sz="2800" dirty="0"/>
              <a:t> </a:t>
            </a:r>
            <a:r>
              <a:rPr lang="en-US" sz="2800" dirty="0" err="1"/>
              <a:t>ăn</a:t>
            </a:r>
            <a:r>
              <a:rPr lang="en-US" sz="2800" dirty="0"/>
              <a:t> </a:t>
            </a:r>
            <a:r>
              <a:rPr lang="en-US" sz="2800" dirty="0" err="1"/>
              <a:t>đặc</a:t>
            </a:r>
            <a:r>
              <a:rPr lang="en-US" sz="2800" dirty="0"/>
              <a:t> </a:t>
            </a:r>
            <a:r>
              <a:rPr lang="en-US" sz="2800" dirty="0" err="1"/>
              <a:t>biệt</a:t>
            </a:r>
            <a:r>
              <a:rPr lang="en-US" sz="2800" dirty="0"/>
              <a:t>.</a:t>
            </a:r>
          </a:p>
          <a:p>
            <a:r>
              <a:rPr lang="en-US" sz="2800" dirty="0"/>
              <a:t>2. </a:t>
            </a:r>
            <a:r>
              <a:rPr lang="en-US" sz="2800" dirty="0" err="1"/>
              <a:t>Sản</a:t>
            </a:r>
            <a:r>
              <a:rPr lang="en-US" sz="2800" dirty="0"/>
              <a:t> </a:t>
            </a:r>
            <a:r>
              <a:rPr lang="en-US" sz="2800" dirty="0" err="1"/>
              <a:t>phẩm</a:t>
            </a:r>
            <a:r>
              <a:rPr lang="en-US" sz="2800" dirty="0"/>
              <a:t> </a:t>
            </a:r>
            <a:r>
              <a:rPr lang="en-US" sz="2800" dirty="0" err="1"/>
              <a:t>dinh</a:t>
            </a:r>
            <a:r>
              <a:rPr lang="en-US" sz="2800" dirty="0"/>
              <a:t> </a:t>
            </a:r>
            <a:r>
              <a:rPr lang="en-US" sz="2800" dirty="0" err="1"/>
              <a:t>dưỡng</a:t>
            </a:r>
            <a:r>
              <a:rPr lang="en-US" sz="2800" dirty="0"/>
              <a:t> </a:t>
            </a:r>
            <a:r>
              <a:rPr lang="en-US" sz="2800" dirty="0" err="1"/>
              <a:t>dùng</a:t>
            </a:r>
            <a:r>
              <a:rPr lang="en-US" sz="2800" dirty="0"/>
              <a:t> </a:t>
            </a:r>
            <a:r>
              <a:rPr lang="en-US" sz="2800" dirty="0" err="1"/>
              <a:t>cho</a:t>
            </a:r>
            <a:r>
              <a:rPr lang="en-US" sz="2800" dirty="0"/>
              <a:t> </a:t>
            </a:r>
            <a:r>
              <a:rPr lang="en-US" sz="2800" dirty="0" err="1"/>
              <a:t>trẻ</a:t>
            </a:r>
            <a:r>
              <a:rPr lang="en-US" sz="2800" dirty="0"/>
              <a:t> </a:t>
            </a:r>
            <a:r>
              <a:rPr lang="en-US" sz="2800" dirty="0" err="1"/>
              <a:t>đến</a:t>
            </a:r>
            <a:r>
              <a:rPr lang="en-US" sz="2800" dirty="0"/>
              <a:t> 36 </a:t>
            </a:r>
            <a:r>
              <a:rPr lang="en-US" sz="2800" dirty="0" err="1"/>
              <a:t>tháng</a:t>
            </a:r>
            <a:r>
              <a:rPr lang="en-US" sz="2800" dirty="0"/>
              <a:t> </a:t>
            </a:r>
            <a:r>
              <a:rPr lang="en-US" sz="2800" dirty="0" err="1"/>
              <a:t>tuổi</a:t>
            </a:r>
            <a:r>
              <a:rPr lang="en-US" sz="2800" dirty="0"/>
              <a:t> </a:t>
            </a:r>
            <a:r>
              <a:rPr lang="en-US" sz="2800" dirty="0" err="1"/>
              <a:t>không</a:t>
            </a:r>
            <a:r>
              <a:rPr lang="en-US" sz="2800" dirty="0"/>
              <a:t> </a:t>
            </a:r>
            <a:r>
              <a:rPr lang="en-US" sz="2800" dirty="0" err="1"/>
              <a:t>thuộc</a:t>
            </a:r>
            <a:r>
              <a:rPr lang="en-US" sz="2800" dirty="0"/>
              <a:t> </a:t>
            </a:r>
            <a:r>
              <a:rPr lang="en-US" sz="2800" dirty="0" err="1"/>
              <a:t>trường</a:t>
            </a:r>
            <a:r>
              <a:rPr lang="en-US" sz="2800" dirty="0"/>
              <a:t> </a:t>
            </a:r>
            <a:r>
              <a:rPr lang="en-US" sz="2800" dirty="0" err="1"/>
              <a:t>hợp</a:t>
            </a:r>
            <a:r>
              <a:rPr lang="en-US" sz="2800" dirty="0"/>
              <a:t> </a:t>
            </a:r>
            <a:r>
              <a:rPr lang="en-US" sz="2800" dirty="0" err="1"/>
              <a:t>cấm</a:t>
            </a:r>
            <a:r>
              <a:rPr lang="en-US" sz="2800" dirty="0"/>
              <a:t> </a:t>
            </a:r>
            <a:r>
              <a:rPr lang="en-US" sz="2800" dirty="0" err="1"/>
              <a:t>quảng</a:t>
            </a:r>
            <a:r>
              <a:rPr lang="en-US" sz="2800" dirty="0"/>
              <a:t> </a:t>
            </a:r>
            <a:r>
              <a:rPr lang="en-US" sz="2800" dirty="0" err="1"/>
              <a:t>cáo</a:t>
            </a:r>
            <a:r>
              <a:rPr lang="en-US" sz="2800" dirty="0"/>
              <a:t> </a:t>
            </a:r>
            <a:r>
              <a:rPr lang="en-US" sz="2800" dirty="0" err="1"/>
              <a:t>quy</a:t>
            </a:r>
            <a:r>
              <a:rPr lang="en-US" sz="2800" dirty="0"/>
              <a:t> </a:t>
            </a:r>
            <a:r>
              <a:rPr lang="en-US" sz="2800" dirty="0" err="1"/>
              <a:t>định</a:t>
            </a:r>
            <a:r>
              <a:rPr lang="en-US" sz="2800" dirty="0"/>
              <a:t> </a:t>
            </a:r>
            <a:r>
              <a:rPr lang="en-US" sz="2800" dirty="0" err="1"/>
              <a:t>tại</a:t>
            </a:r>
            <a:r>
              <a:rPr lang="en-US" sz="2800" dirty="0"/>
              <a:t> </a:t>
            </a:r>
            <a:r>
              <a:rPr lang="en-US" sz="2800" dirty="0" err="1"/>
              <a:t>Điều</a:t>
            </a:r>
            <a:r>
              <a:rPr lang="en-US" sz="2800" dirty="0"/>
              <a:t> 7 </a:t>
            </a:r>
            <a:r>
              <a:rPr lang="en-US" sz="2800" dirty="0" err="1"/>
              <a:t>của</a:t>
            </a:r>
            <a:r>
              <a:rPr lang="en-US" sz="2800" dirty="0"/>
              <a:t> </a:t>
            </a:r>
            <a:r>
              <a:rPr lang="en-US" sz="2800" dirty="0" err="1"/>
              <a:t>Luật</a:t>
            </a:r>
            <a:r>
              <a:rPr lang="en-US" sz="2800" dirty="0"/>
              <a:t> </a:t>
            </a:r>
            <a:r>
              <a:rPr lang="en-US" sz="2800" dirty="0" err="1"/>
              <a:t>quảng</a:t>
            </a:r>
            <a:r>
              <a:rPr lang="en-US" sz="2800" dirty="0"/>
              <a:t> </a:t>
            </a:r>
            <a:r>
              <a:rPr lang="en-US" sz="2800" dirty="0" err="1"/>
              <a:t>cáo</a:t>
            </a:r>
            <a:r>
              <a:rPr lang="en-US" sz="2800" dirty="0"/>
              <a:t>.</a:t>
            </a:r>
          </a:p>
        </p:txBody>
      </p:sp>
    </p:spTree>
    <p:extLst>
      <p:ext uri="{BB962C8B-B14F-4D97-AF65-F5344CB8AC3E}">
        <p14:creationId xmlns:p14="http://schemas.microsoft.com/office/powerpoint/2010/main" val="306064634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36871"/>
            <a:ext cx="8991600" cy="5755422"/>
          </a:xfrm>
          <a:prstGeom prst="rect">
            <a:avLst/>
          </a:prstGeom>
        </p:spPr>
        <p:txBody>
          <a:bodyPr wrap="square">
            <a:spAutoFit/>
          </a:bodyPr>
          <a:lstStyle/>
          <a:p>
            <a:r>
              <a:rPr lang="en-US" sz="2800" b="1" dirty="0" err="1">
                <a:solidFill>
                  <a:srgbClr val="FF0000"/>
                </a:solidFill>
              </a:rPr>
              <a:t>Truy</a:t>
            </a:r>
            <a:r>
              <a:rPr lang="en-US" sz="2800" b="1" dirty="0">
                <a:solidFill>
                  <a:srgbClr val="FF0000"/>
                </a:solidFill>
              </a:rPr>
              <a:t> </a:t>
            </a:r>
            <a:r>
              <a:rPr lang="en-US" sz="2800" b="1" dirty="0" err="1">
                <a:solidFill>
                  <a:srgbClr val="FF0000"/>
                </a:solidFill>
              </a:rPr>
              <a:t>xuất</a:t>
            </a:r>
            <a:r>
              <a:rPr lang="en-US" sz="2800" b="1" dirty="0">
                <a:solidFill>
                  <a:srgbClr val="FF0000"/>
                </a:solidFill>
              </a:rPr>
              <a:t> </a:t>
            </a:r>
            <a:r>
              <a:rPr lang="en-US" sz="2800" b="1" dirty="0" err="1"/>
              <a:t>nguồn</a:t>
            </a:r>
            <a:r>
              <a:rPr lang="en-US" sz="2800" b="1" dirty="0"/>
              <a:t> </a:t>
            </a:r>
            <a:r>
              <a:rPr lang="en-US" sz="2800" b="1" dirty="0" err="1"/>
              <a:t>gốc</a:t>
            </a:r>
            <a:r>
              <a:rPr lang="en-US" sz="2800" b="1" dirty="0"/>
              <a:t> </a:t>
            </a:r>
            <a:r>
              <a:rPr lang="en-US" sz="2800" b="1" dirty="0" err="1"/>
              <a:t>đối</a:t>
            </a:r>
            <a:r>
              <a:rPr lang="en-US" sz="2800" b="1" dirty="0"/>
              <a:t> </a:t>
            </a:r>
            <a:r>
              <a:rPr lang="en-US" sz="2800" b="1" dirty="0" err="1"/>
              <a:t>với</a:t>
            </a:r>
            <a:r>
              <a:rPr lang="en-US" sz="2800" b="1" dirty="0"/>
              <a:t> </a:t>
            </a:r>
            <a:r>
              <a:rPr lang="en-US" sz="2800" b="1" dirty="0" err="1"/>
              <a:t>sản</a:t>
            </a:r>
            <a:r>
              <a:rPr lang="en-US" sz="2800" b="1" dirty="0"/>
              <a:t> </a:t>
            </a:r>
            <a:r>
              <a:rPr lang="en-US" sz="2800" b="1" dirty="0" err="1"/>
              <a:t>phẩm</a:t>
            </a:r>
            <a:r>
              <a:rPr lang="en-US" sz="2800" b="1" dirty="0"/>
              <a:t> </a:t>
            </a:r>
            <a:r>
              <a:rPr lang="en-US" sz="2800" b="1" dirty="0" err="1"/>
              <a:t>không</a:t>
            </a:r>
            <a:r>
              <a:rPr lang="en-US" sz="2800" b="1" dirty="0"/>
              <a:t> </a:t>
            </a:r>
            <a:r>
              <a:rPr lang="en-US" sz="2800" b="1" dirty="0" err="1"/>
              <a:t>bảo</a:t>
            </a:r>
            <a:r>
              <a:rPr lang="en-US" sz="2800" b="1" dirty="0"/>
              <a:t> </a:t>
            </a:r>
            <a:r>
              <a:rPr lang="en-US" sz="2800" b="1" dirty="0" err="1"/>
              <a:t>đảm</a:t>
            </a:r>
            <a:r>
              <a:rPr lang="en-US" sz="2800" b="1" dirty="0"/>
              <a:t> an </a:t>
            </a:r>
            <a:r>
              <a:rPr lang="en-US" sz="2800" b="1" dirty="0" err="1"/>
              <a:t>toàn</a:t>
            </a:r>
            <a:endParaRPr lang="en-US" sz="2800" dirty="0"/>
          </a:p>
          <a:p>
            <a:r>
              <a:rPr lang="en-US" sz="2400" dirty="0" smtClean="0"/>
              <a:t>1</a:t>
            </a:r>
            <a:r>
              <a:rPr lang="en-US" sz="2400" dirty="0"/>
              <a:t>. </a:t>
            </a:r>
            <a:r>
              <a:rPr lang="en-US" sz="2400" dirty="0" err="1"/>
              <a:t>Tổ</a:t>
            </a:r>
            <a:r>
              <a:rPr lang="en-US" sz="2400" dirty="0"/>
              <a:t> </a:t>
            </a:r>
            <a:r>
              <a:rPr lang="en-US" sz="2400" dirty="0" err="1"/>
              <a:t>chức</a:t>
            </a:r>
            <a:r>
              <a:rPr lang="en-US" sz="2400" dirty="0"/>
              <a:t>, </a:t>
            </a:r>
            <a:r>
              <a:rPr lang="en-US" sz="2400" dirty="0" err="1"/>
              <a:t>cá</a:t>
            </a:r>
            <a:r>
              <a:rPr lang="en-US" sz="2400" dirty="0"/>
              <a:t> </a:t>
            </a:r>
            <a:r>
              <a:rPr lang="en-US" sz="2400" dirty="0" err="1"/>
              <a:t>nhân</a:t>
            </a:r>
            <a:r>
              <a:rPr lang="en-US" sz="2400" dirty="0"/>
              <a:t> </a:t>
            </a:r>
            <a:r>
              <a:rPr lang="en-US" sz="2400" dirty="0" err="1"/>
              <a:t>sản</a:t>
            </a:r>
            <a:r>
              <a:rPr lang="en-US" sz="2400" dirty="0"/>
              <a:t> </a:t>
            </a:r>
            <a:r>
              <a:rPr lang="en-US" sz="2400" dirty="0" err="1"/>
              <a:t>xuất</a:t>
            </a:r>
            <a:r>
              <a:rPr lang="en-US" sz="2400" dirty="0"/>
              <a:t>, </a:t>
            </a:r>
            <a:r>
              <a:rPr lang="en-US" sz="2400" dirty="0" err="1">
                <a:solidFill>
                  <a:srgbClr val="FF0000"/>
                </a:solidFill>
              </a:rPr>
              <a:t>kinh</a:t>
            </a:r>
            <a:r>
              <a:rPr lang="en-US" sz="2400" dirty="0">
                <a:solidFill>
                  <a:srgbClr val="FF0000"/>
                </a:solidFill>
              </a:rPr>
              <a:t> </a:t>
            </a:r>
            <a:r>
              <a:rPr lang="en-US" sz="2400" dirty="0" err="1">
                <a:solidFill>
                  <a:srgbClr val="FF0000"/>
                </a:solidFill>
              </a:rPr>
              <a:t>doanh</a:t>
            </a:r>
            <a:r>
              <a:rPr lang="en-US" sz="2400" dirty="0">
                <a:solidFill>
                  <a:srgbClr val="FF0000"/>
                </a:solidFill>
              </a:rPr>
              <a:t> </a:t>
            </a:r>
            <a:r>
              <a:rPr lang="en-US" sz="2400" dirty="0" err="1"/>
              <a:t>sản</a:t>
            </a:r>
            <a:r>
              <a:rPr lang="en-US" sz="2400" dirty="0"/>
              <a:t> </a:t>
            </a:r>
            <a:r>
              <a:rPr lang="en-US" sz="2400" dirty="0" err="1"/>
              <a:t>phẩm</a:t>
            </a:r>
            <a:r>
              <a:rPr lang="en-US" sz="2400" dirty="0"/>
              <a:t> </a:t>
            </a:r>
            <a:r>
              <a:rPr lang="en-US" sz="2400" dirty="0" err="1"/>
              <a:t>phải</a:t>
            </a:r>
            <a:r>
              <a:rPr lang="en-US" sz="2400" dirty="0"/>
              <a:t> </a:t>
            </a:r>
            <a:r>
              <a:rPr lang="en-US" sz="2400" dirty="0" err="1">
                <a:solidFill>
                  <a:srgbClr val="FF0000"/>
                </a:solidFill>
              </a:rPr>
              <a:t>lưu</a:t>
            </a:r>
            <a:r>
              <a:rPr lang="en-US" sz="2400" dirty="0">
                <a:solidFill>
                  <a:srgbClr val="FF0000"/>
                </a:solidFill>
              </a:rPr>
              <a:t> </a:t>
            </a:r>
            <a:r>
              <a:rPr lang="en-US" sz="2400" dirty="0" err="1">
                <a:solidFill>
                  <a:srgbClr val="FF0000"/>
                </a:solidFill>
              </a:rPr>
              <a:t>trữ</a:t>
            </a:r>
            <a:r>
              <a:rPr lang="en-US" sz="2400" dirty="0">
                <a:solidFill>
                  <a:srgbClr val="FF0000"/>
                </a:solidFill>
              </a:rPr>
              <a:t> </a:t>
            </a:r>
            <a:r>
              <a:rPr lang="en-US" sz="2400" dirty="0" err="1">
                <a:solidFill>
                  <a:srgbClr val="FF0000"/>
                </a:solidFill>
              </a:rPr>
              <a:t>các</a:t>
            </a:r>
            <a:r>
              <a:rPr lang="en-US" sz="2400" dirty="0">
                <a:solidFill>
                  <a:srgbClr val="FF0000"/>
                </a:solidFill>
              </a:rPr>
              <a:t> </a:t>
            </a:r>
            <a:r>
              <a:rPr lang="en-US" sz="2400" dirty="0" err="1">
                <a:solidFill>
                  <a:srgbClr val="FF0000"/>
                </a:solidFill>
              </a:rPr>
              <a:t>thông</a:t>
            </a:r>
            <a:r>
              <a:rPr lang="en-US" sz="2400" dirty="0">
                <a:solidFill>
                  <a:srgbClr val="FF0000"/>
                </a:solidFill>
              </a:rPr>
              <a:t> tin </a:t>
            </a:r>
            <a:r>
              <a:rPr lang="en-US" sz="2400" dirty="0" err="1"/>
              <a:t>liên</a:t>
            </a:r>
            <a:r>
              <a:rPr lang="en-US" sz="2400" dirty="0"/>
              <a:t> </a:t>
            </a:r>
            <a:r>
              <a:rPr lang="en-US" sz="2400" dirty="0" err="1"/>
              <a:t>quan</a:t>
            </a:r>
            <a:r>
              <a:rPr lang="en-US" sz="2400" dirty="0"/>
              <a:t> </a:t>
            </a:r>
            <a:r>
              <a:rPr lang="en-US" sz="2400" dirty="0" err="1"/>
              <a:t>đến</a:t>
            </a:r>
            <a:r>
              <a:rPr lang="en-US" sz="2400" dirty="0"/>
              <a:t> </a:t>
            </a:r>
            <a:r>
              <a:rPr lang="en-US" sz="2400" dirty="0" err="1"/>
              <a:t>nhà</a:t>
            </a:r>
            <a:r>
              <a:rPr lang="en-US" sz="2400" dirty="0"/>
              <a:t> </a:t>
            </a:r>
            <a:r>
              <a:rPr lang="en-US" sz="2400" dirty="0" err="1"/>
              <a:t>sản</a:t>
            </a:r>
            <a:r>
              <a:rPr lang="en-US" sz="2400" dirty="0"/>
              <a:t> </a:t>
            </a:r>
            <a:r>
              <a:rPr lang="en-US" sz="2400" dirty="0" err="1"/>
              <a:t>xuất</a:t>
            </a:r>
            <a:r>
              <a:rPr lang="en-US" sz="2400" dirty="0"/>
              <a:t>, </a:t>
            </a:r>
            <a:r>
              <a:rPr lang="en-US" sz="2400" dirty="0" err="1"/>
              <a:t>cung</a:t>
            </a:r>
            <a:r>
              <a:rPr lang="en-US" sz="2400" dirty="0"/>
              <a:t> </a:t>
            </a:r>
            <a:r>
              <a:rPr lang="en-US" sz="2400" dirty="0" err="1"/>
              <a:t>cấp</a:t>
            </a:r>
            <a:r>
              <a:rPr lang="en-US" sz="2400" dirty="0"/>
              <a:t> </a:t>
            </a:r>
            <a:r>
              <a:rPr lang="en-US" sz="2400" dirty="0" err="1"/>
              <a:t>sản</a:t>
            </a:r>
            <a:r>
              <a:rPr lang="en-US" sz="2400" dirty="0"/>
              <a:t> </a:t>
            </a:r>
            <a:r>
              <a:rPr lang="en-US" sz="2400" dirty="0" err="1"/>
              <a:t>phẩm</a:t>
            </a:r>
            <a:r>
              <a:rPr lang="en-US" sz="2400" dirty="0"/>
              <a:t> </a:t>
            </a:r>
            <a:r>
              <a:rPr lang="en-US" sz="2400" dirty="0" err="1"/>
              <a:t>và</a:t>
            </a:r>
            <a:r>
              <a:rPr lang="en-US" sz="2400" dirty="0"/>
              <a:t> </a:t>
            </a:r>
            <a:r>
              <a:rPr lang="en-US" sz="2400" dirty="0" err="1"/>
              <a:t>khách</a:t>
            </a:r>
            <a:r>
              <a:rPr lang="en-US" sz="2400" dirty="0"/>
              <a:t> </a:t>
            </a:r>
            <a:r>
              <a:rPr lang="en-US" sz="2400" dirty="0" err="1"/>
              <a:t>hàng</a:t>
            </a:r>
            <a:r>
              <a:rPr lang="en-US" sz="2400" dirty="0"/>
              <a:t> </a:t>
            </a:r>
            <a:r>
              <a:rPr lang="en-US" sz="2400" dirty="0" err="1"/>
              <a:t>trong</a:t>
            </a:r>
            <a:r>
              <a:rPr lang="en-US" sz="2400" dirty="0"/>
              <a:t> </a:t>
            </a:r>
            <a:r>
              <a:rPr lang="en-US" sz="2400" dirty="0" err="1"/>
              <a:t>trường</a:t>
            </a:r>
            <a:r>
              <a:rPr lang="en-US" sz="2400" dirty="0"/>
              <a:t> </a:t>
            </a:r>
            <a:r>
              <a:rPr lang="en-US" sz="2400" dirty="0" err="1"/>
              <a:t>hợp</a:t>
            </a:r>
            <a:r>
              <a:rPr lang="en-US" sz="2400" dirty="0"/>
              <a:t> </a:t>
            </a:r>
            <a:r>
              <a:rPr lang="en-US" sz="2400" dirty="0" err="1"/>
              <a:t>khách</a:t>
            </a:r>
            <a:r>
              <a:rPr lang="en-US" sz="2400" dirty="0"/>
              <a:t> </a:t>
            </a:r>
            <a:r>
              <a:rPr lang="en-US" sz="2400" dirty="0" err="1"/>
              <a:t>hàng</a:t>
            </a:r>
            <a:r>
              <a:rPr lang="en-US" sz="2400" dirty="0"/>
              <a:t> </a:t>
            </a:r>
            <a:r>
              <a:rPr lang="en-US" sz="2400" dirty="0" err="1"/>
              <a:t>đã</a:t>
            </a:r>
            <a:r>
              <a:rPr lang="en-US" sz="2400" dirty="0"/>
              <a:t> </a:t>
            </a:r>
            <a:r>
              <a:rPr lang="en-US" sz="2400" dirty="0" err="1"/>
              <a:t>mua</a:t>
            </a:r>
            <a:r>
              <a:rPr lang="en-US" sz="2400" dirty="0"/>
              <a:t> </a:t>
            </a:r>
            <a:r>
              <a:rPr lang="en-US" sz="2400" dirty="0" err="1"/>
              <a:t>sản</a:t>
            </a:r>
            <a:r>
              <a:rPr lang="en-US" sz="2400" dirty="0"/>
              <a:t> </a:t>
            </a:r>
            <a:r>
              <a:rPr lang="en-US" sz="2400" dirty="0" err="1"/>
              <a:t>phẩm</a:t>
            </a:r>
            <a:r>
              <a:rPr lang="en-US" sz="2400" dirty="0"/>
              <a:t> </a:t>
            </a:r>
            <a:r>
              <a:rPr lang="en-US" sz="2400" dirty="0" err="1"/>
              <a:t>đó</a:t>
            </a:r>
            <a:r>
              <a:rPr lang="en-US" sz="2400" dirty="0"/>
              <a:t> </a:t>
            </a:r>
            <a:r>
              <a:rPr lang="en-US" sz="2400" dirty="0" err="1"/>
              <a:t>thông</a:t>
            </a:r>
            <a:r>
              <a:rPr lang="en-US" sz="2400" dirty="0"/>
              <a:t> qua </a:t>
            </a:r>
            <a:r>
              <a:rPr lang="en-US" sz="2400" dirty="0" err="1">
                <a:solidFill>
                  <a:srgbClr val="FF0000"/>
                </a:solidFill>
              </a:rPr>
              <a:t>hợp</a:t>
            </a:r>
            <a:r>
              <a:rPr lang="en-US" sz="2400" dirty="0">
                <a:solidFill>
                  <a:srgbClr val="FF0000"/>
                </a:solidFill>
              </a:rPr>
              <a:t> </a:t>
            </a:r>
            <a:r>
              <a:rPr lang="en-US" sz="2400" dirty="0" err="1">
                <a:solidFill>
                  <a:srgbClr val="FF0000"/>
                </a:solidFill>
              </a:rPr>
              <a:t>đồng</a:t>
            </a:r>
            <a:r>
              <a:rPr lang="en-US" sz="2400" dirty="0"/>
              <a:t>, </a:t>
            </a:r>
            <a:r>
              <a:rPr lang="en-US" sz="2400" dirty="0" err="1">
                <a:solidFill>
                  <a:srgbClr val="FF0000"/>
                </a:solidFill>
              </a:rPr>
              <a:t>sổ</a:t>
            </a:r>
            <a:r>
              <a:rPr lang="en-US" sz="2400" dirty="0">
                <a:solidFill>
                  <a:srgbClr val="FF0000"/>
                </a:solidFill>
              </a:rPr>
              <a:t> </a:t>
            </a:r>
            <a:r>
              <a:rPr lang="en-US" sz="2400" dirty="0" err="1">
                <a:solidFill>
                  <a:srgbClr val="FF0000"/>
                </a:solidFill>
              </a:rPr>
              <a:t>sách</a:t>
            </a:r>
            <a:r>
              <a:rPr lang="en-US" sz="2400" dirty="0">
                <a:solidFill>
                  <a:srgbClr val="FF0000"/>
                </a:solidFill>
              </a:rPr>
              <a:t> </a:t>
            </a:r>
            <a:r>
              <a:rPr lang="en-US" sz="2400" dirty="0" err="1"/>
              <a:t>ghi</a:t>
            </a:r>
            <a:r>
              <a:rPr lang="en-US" sz="2400" dirty="0"/>
              <a:t> </a:t>
            </a:r>
            <a:r>
              <a:rPr lang="en-US" sz="2400" dirty="0" err="1"/>
              <a:t>chép</a:t>
            </a:r>
            <a:r>
              <a:rPr lang="en-US" sz="2400" dirty="0"/>
              <a:t> </a:t>
            </a:r>
            <a:r>
              <a:rPr lang="en-US" sz="2400" dirty="0" err="1"/>
              <a:t>hoặc</a:t>
            </a:r>
            <a:r>
              <a:rPr lang="en-US" sz="2400" dirty="0"/>
              <a:t> </a:t>
            </a:r>
            <a:r>
              <a:rPr lang="en-US" sz="2400" dirty="0" err="1"/>
              <a:t>các</a:t>
            </a:r>
            <a:r>
              <a:rPr lang="en-US" sz="2400" dirty="0"/>
              <a:t> </a:t>
            </a:r>
            <a:r>
              <a:rPr lang="en-US" sz="2400" dirty="0" err="1"/>
              <a:t>phương</a:t>
            </a:r>
            <a:r>
              <a:rPr lang="en-US" sz="2400" dirty="0"/>
              <a:t> </a:t>
            </a:r>
            <a:r>
              <a:rPr lang="en-US" sz="2400" dirty="0" err="1"/>
              <a:t>thức</a:t>
            </a:r>
            <a:r>
              <a:rPr lang="en-US" sz="2400" dirty="0"/>
              <a:t> </a:t>
            </a:r>
            <a:r>
              <a:rPr lang="en-US" sz="2400" dirty="0" err="1"/>
              <a:t>khác</a:t>
            </a:r>
            <a:r>
              <a:rPr lang="en-US" sz="2400" dirty="0"/>
              <a:t> </a:t>
            </a:r>
            <a:r>
              <a:rPr lang="en-US" sz="2400" dirty="0" err="1"/>
              <a:t>để</a:t>
            </a:r>
            <a:r>
              <a:rPr lang="en-US" sz="2400" dirty="0"/>
              <a:t> </a:t>
            </a:r>
            <a:r>
              <a:rPr lang="en-US" sz="2400" dirty="0" err="1"/>
              <a:t>phục</a:t>
            </a:r>
            <a:r>
              <a:rPr lang="en-US" sz="2400" dirty="0"/>
              <a:t> </a:t>
            </a:r>
            <a:r>
              <a:rPr lang="en-US" sz="2400" dirty="0" err="1"/>
              <a:t>vụ</a:t>
            </a:r>
            <a:r>
              <a:rPr lang="en-US" sz="2400" dirty="0"/>
              <a:t> </a:t>
            </a:r>
            <a:r>
              <a:rPr lang="en-US" sz="2400" dirty="0" err="1"/>
              <a:t>việc</a:t>
            </a:r>
            <a:r>
              <a:rPr lang="en-US" sz="2400" dirty="0"/>
              <a:t> </a:t>
            </a:r>
            <a:r>
              <a:rPr lang="en-US" sz="2400" dirty="0" err="1"/>
              <a:t>truy</a:t>
            </a:r>
            <a:r>
              <a:rPr lang="en-US" sz="2400" dirty="0"/>
              <a:t> </a:t>
            </a:r>
            <a:r>
              <a:rPr lang="en-US" sz="2400" dirty="0" err="1"/>
              <a:t>xuất</a:t>
            </a:r>
            <a:r>
              <a:rPr lang="en-US" sz="2400" dirty="0"/>
              <a:t> </a:t>
            </a:r>
            <a:r>
              <a:rPr lang="en-US" sz="2400" dirty="0" err="1"/>
              <a:t>nguồn</a:t>
            </a:r>
            <a:r>
              <a:rPr lang="en-US" sz="2400" dirty="0"/>
              <a:t> </a:t>
            </a:r>
            <a:r>
              <a:rPr lang="en-US" sz="2400" dirty="0" err="1"/>
              <a:t>gốc</a:t>
            </a:r>
            <a:r>
              <a:rPr lang="en-US" sz="2400" dirty="0"/>
              <a:t>. </a:t>
            </a:r>
            <a:r>
              <a:rPr lang="en-US" sz="2400" dirty="0" err="1"/>
              <a:t>Các</a:t>
            </a:r>
            <a:r>
              <a:rPr lang="en-US" sz="2400" dirty="0"/>
              <a:t> </a:t>
            </a:r>
            <a:r>
              <a:rPr lang="en-US" sz="2400" dirty="0" err="1"/>
              <a:t>thông</a:t>
            </a:r>
            <a:r>
              <a:rPr lang="en-US" sz="2400" dirty="0"/>
              <a:t> tin </a:t>
            </a:r>
            <a:r>
              <a:rPr lang="en-US" sz="2400" dirty="0" err="1"/>
              <a:t>phục</a:t>
            </a:r>
            <a:r>
              <a:rPr lang="en-US" sz="2400" dirty="0"/>
              <a:t> </a:t>
            </a:r>
            <a:r>
              <a:rPr lang="en-US" sz="2400" dirty="0" err="1"/>
              <a:t>vụ</a:t>
            </a:r>
            <a:r>
              <a:rPr lang="en-US" sz="2400" dirty="0"/>
              <a:t> </a:t>
            </a:r>
            <a:r>
              <a:rPr lang="en-US" sz="2400" dirty="0" err="1"/>
              <a:t>truy</a:t>
            </a:r>
            <a:r>
              <a:rPr lang="en-US" sz="2400" dirty="0"/>
              <a:t> </a:t>
            </a:r>
            <a:r>
              <a:rPr lang="en-US" sz="2400" dirty="0" err="1"/>
              <a:t>xuất</a:t>
            </a:r>
            <a:r>
              <a:rPr lang="en-US" sz="2400" dirty="0"/>
              <a:t> </a:t>
            </a:r>
            <a:r>
              <a:rPr lang="en-US" sz="2400" dirty="0" err="1"/>
              <a:t>nguồn</a:t>
            </a:r>
            <a:r>
              <a:rPr lang="en-US" sz="2400" dirty="0"/>
              <a:t> </a:t>
            </a:r>
            <a:r>
              <a:rPr lang="en-US" sz="2400" dirty="0" err="1"/>
              <a:t>gốc</a:t>
            </a:r>
            <a:r>
              <a:rPr lang="en-US" sz="2400" dirty="0"/>
              <a:t> </a:t>
            </a:r>
            <a:r>
              <a:rPr lang="en-US" sz="2400" dirty="0" err="1"/>
              <a:t>bao</a:t>
            </a:r>
            <a:r>
              <a:rPr lang="en-US" sz="2400" dirty="0"/>
              <a:t> </a:t>
            </a:r>
            <a:r>
              <a:rPr lang="en-US" sz="2400" dirty="0" err="1"/>
              <a:t>gồm</a:t>
            </a:r>
            <a:r>
              <a:rPr lang="en-US" sz="2400" dirty="0"/>
              <a:t>:</a:t>
            </a:r>
          </a:p>
          <a:p>
            <a:r>
              <a:rPr lang="en-US" sz="2400" dirty="0"/>
              <a:t>a) </a:t>
            </a:r>
            <a:r>
              <a:rPr lang="en-US" sz="2400" dirty="0" err="1"/>
              <a:t>Tên</a:t>
            </a:r>
            <a:r>
              <a:rPr lang="en-US" sz="2400" dirty="0"/>
              <a:t>, </a:t>
            </a:r>
            <a:r>
              <a:rPr lang="en-US" sz="2400" dirty="0" err="1"/>
              <a:t>chủng</a:t>
            </a:r>
            <a:r>
              <a:rPr lang="en-US" sz="2400" dirty="0"/>
              <a:t> </a:t>
            </a:r>
            <a:r>
              <a:rPr lang="en-US" sz="2400" dirty="0" err="1"/>
              <a:t>loại</a:t>
            </a:r>
            <a:r>
              <a:rPr lang="en-US" sz="2400" dirty="0"/>
              <a:t> </a:t>
            </a:r>
            <a:r>
              <a:rPr lang="en-US" sz="2400" dirty="0" err="1"/>
              <a:t>sản</a:t>
            </a:r>
            <a:r>
              <a:rPr lang="en-US" sz="2400" dirty="0"/>
              <a:t> </a:t>
            </a:r>
            <a:r>
              <a:rPr lang="en-US" sz="2400" dirty="0" err="1"/>
              <a:t>phẩm</a:t>
            </a:r>
            <a:r>
              <a:rPr lang="en-US" sz="2400" dirty="0"/>
              <a:t> </a:t>
            </a:r>
            <a:r>
              <a:rPr lang="en-US" sz="2400" dirty="0" err="1"/>
              <a:t>đã</a:t>
            </a:r>
            <a:r>
              <a:rPr lang="en-US" sz="2400" dirty="0"/>
              <a:t> </a:t>
            </a:r>
            <a:r>
              <a:rPr lang="en-US" sz="2400" dirty="0" err="1"/>
              <a:t>mua</a:t>
            </a:r>
            <a:r>
              <a:rPr lang="en-US" sz="2400" dirty="0"/>
              <a:t>, </a:t>
            </a:r>
            <a:r>
              <a:rPr lang="en-US" sz="2400" dirty="0" err="1"/>
              <a:t>đã</a:t>
            </a:r>
            <a:r>
              <a:rPr lang="en-US" sz="2400" dirty="0"/>
              <a:t> </a:t>
            </a:r>
            <a:r>
              <a:rPr lang="en-US" sz="2400" dirty="0" err="1"/>
              <a:t>bán</a:t>
            </a:r>
            <a:r>
              <a:rPr lang="en-US" sz="2400" dirty="0"/>
              <a:t>;</a:t>
            </a:r>
          </a:p>
          <a:p>
            <a:r>
              <a:rPr lang="en-US" sz="2400" dirty="0"/>
              <a:t>b) </a:t>
            </a:r>
            <a:r>
              <a:rPr lang="en-US" sz="2400" dirty="0" err="1"/>
              <a:t>Ngày</a:t>
            </a:r>
            <a:r>
              <a:rPr lang="en-US" sz="2400" dirty="0"/>
              <a:t>, </a:t>
            </a:r>
            <a:r>
              <a:rPr lang="en-US" sz="2400" dirty="0" err="1"/>
              <a:t>tháng</a:t>
            </a:r>
            <a:r>
              <a:rPr lang="en-US" sz="2400" dirty="0"/>
              <a:t>, </a:t>
            </a:r>
            <a:r>
              <a:rPr lang="en-US" sz="2400" dirty="0" err="1"/>
              <a:t>năm</a:t>
            </a:r>
            <a:r>
              <a:rPr lang="en-US" sz="2400" dirty="0"/>
              <a:t>, </a:t>
            </a:r>
            <a:r>
              <a:rPr lang="en-US" sz="2400" dirty="0" err="1"/>
              <a:t>số</a:t>
            </a:r>
            <a:r>
              <a:rPr lang="en-US" sz="2400" dirty="0"/>
              <a:t> </a:t>
            </a:r>
            <a:r>
              <a:rPr lang="en-US" sz="2400" dirty="0" err="1"/>
              <a:t>lượng</a:t>
            </a:r>
            <a:r>
              <a:rPr lang="en-US" sz="2400" dirty="0"/>
              <a:t>, </a:t>
            </a:r>
            <a:r>
              <a:rPr lang="en-US" sz="2400" dirty="0" err="1"/>
              <a:t>khối</a:t>
            </a:r>
            <a:r>
              <a:rPr lang="en-US" sz="2400" dirty="0"/>
              <a:t> </a:t>
            </a:r>
            <a:r>
              <a:rPr lang="en-US" sz="2400" dirty="0" err="1"/>
              <a:t>lượng</a:t>
            </a:r>
            <a:r>
              <a:rPr lang="en-US" sz="2400" dirty="0"/>
              <a:t>, </a:t>
            </a:r>
            <a:r>
              <a:rPr lang="en-US" sz="2400" dirty="0" err="1"/>
              <a:t>số</a:t>
            </a:r>
            <a:r>
              <a:rPr lang="en-US" sz="2400" dirty="0"/>
              <a:t> </a:t>
            </a:r>
            <a:r>
              <a:rPr lang="en-US" sz="2400" dirty="0" err="1"/>
              <a:t>lô</a:t>
            </a:r>
            <a:r>
              <a:rPr lang="en-US" sz="2400" dirty="0"/>
              <a:t>, </a:t>
            </a:r>
            <a:r>
              <a:rPr lang="en-US" sz="2400" dirty="0" err="1"/>
              <a:t>số</a:t>
            </a:r>
            <a:r>
              <a:rPr lang="en-US" sz="2400" dirty="0"/>
              <a:t> </a:t>
            </a:r>
            <a:r>
              <a:rPr lang="en-US" sz="2400" dirty="0" err="1"/>
              <a:t>mẻ</a:t>
            </a:r>
            <a:r>
              <a:rPr lang="en-US" sz="2400" dirty="0"/>
              <a:t> </a:t>
            </a:r>
            <a:r>
              <a:rPr lang="en-US" sz="2400" dirty="0" err="1"/>
              <a:t>của</a:t>
            </a:r>
            <a:r>
              <a:rPr lang="en-US" sz="2400" dirty="0"/>
              <a:t> </a:t>
            </a:r>
            <a:r>
              <a:rPr lang="en-US" sz="2400" dirty="0" err="1"/>
              <a:t>sản</a:t>
            </a:r>
            <a:r>
              <a:rPr lang="en-US" sz="2400" dirty="0"/>
              <a:t> </a:t>
            </a:r>
            <a:r>
              <a:rPr lang="en-US" sz="2400" dirty="0" err="1"/>
              <a:t>phẩm</a:t>
            </a:r>
            <a:r>
              <a:rPr lang="en-US" sz="2400" dirty="0"/>
              <a:t> (</a:t>
            </a:r>
            <a:r>
              <a:rPr lang="en-US" sz="2400" dirty="0" err="1"/>
              <a:t>nếu</a:t>
            </a:r>
            <a:r>
              <a:rPr lang="en-US" sz="2400" dirty="0"/>
              <a:t> </a:t>
            </a:r>
            <a:r>
              <a:rPr lang="en-US" sz="2400" dirty="0" err="1"/>
              <a:t>có</a:t>
            </a:r>
            <a:r>
              <a:rPr lang="en-US" sz="2400" dirty="0"/>
              <a:t>) </a:t>
            </a:r>
            <a:r>
              <a:rPr lang="en-US" sz="2400" dirty="0" err="1"/>
              <a:t>đã</a:t>
            </a:r>
            <a:r>
              <a:rPr lang="en-US" sz="2400" dirty="0"/>
              <a:t> </a:t>
            </a:r>
            <a:r>
              <a:rPr lang="en-US" sz="2400" dirty="0" err="1"/>
              <a:t>mua</a:t>
            </a:r>
            <a:r>
              <a:rPr lang="en-US" sz="2400" dirty="0"/>
              <a:t>, </a:t>
            </a:r>
            <a:r>
              <a:rPr lang="en-US" sz="2400" dirty="0" err="1"/>
              <a:t>bán</a:t>
            </a:r>
            <a:r>
              <a:rPr lang="en-US" sz="2400" dirty="0"/>
              <a:t>.</a:t>
            </a:r>
          </a:p>
          <a:p>
            <a:r>
              <a:rPr lang="en-US" sz="2400" dirty="0"/>
              <a:t>2. </a:t>
            </a:r>
            <a:r>
              <a:rPr lang="en-US" sz="2400" dirty="0" err="1"/>
              <a:t>Bộ</a:t>
            </a:r>
            <a:r>
              <a:rPr lang="en-US" sz="2400" dirty="0"/>
              <a:t> </a:t>
            </a:r>
            <a:r>
              <a:rPr lang="en-US" sz="2400" dirty="0" err="1"/>
              <a:t>trưởng</a:t>
            </a:r>
            <a:r>
              <a:rPr lang="en-US" sz="2400" dirty="0"/>
              <a:t> </a:t>
            </a:r>
            <a:r>
              <a:rPr lang="en-US" sz="2400" dirty="0" err="1">
                <a:solidFill>
                  <a:srgbClr val="FF0000"/>
                </a:solidFill>
              </a:rPr>
              <a:t>Bộ</a:t>
            </a:r>
            <a:r>
              <a:rPr lang="en-US" sz="2400" dirty="0">
                <a:solidFill>
                  <a:srgbClr val="FF0000"/>
                </a:solidFill>
              </a:rPr>
              <a:t> Y </a:t>
            </a:r>
            <a:r>
              <a:rPr lang="en-US" sz="2400" dirty="0" err="1">
                <a:solidFill>
                  <a:srgbClr val="FF0000"/>
                </a:solidFill>
              </a:rPr>
              <a:t>tế</a:t>
            </a:r>
            <a:r>
              <a:rPr lang="en-US" sz="2400" dirty="0"/>
              <a:t>, </a:t>
            </a:r>
            <a:r>
              <a:rPr lang="en-US" sz="2400" dirty="0" err="1"/>
              <a:t>Bộ</a:t>
            </a:r>
            <a:r>
              <a:rPr lang="en-US" sz="2400" dirty="0"/>
              <a:t> </a:t>
            </a:r>
            <a:r>
              <a:rPr lang="en-US" sz="2400" dirty="0" err="1"/>
              <a:t>trưởng</a:t>
            </a:r>
            <a:r>
              <a:rPr lang="en-US" sz="2400" dirty="0"/>
              <a:t> </a:t>
            </a:r>
            <a:r>
              <a:rPr lang="en-US" sz="2400" dirty="0" err="1"/>
              <a:t>Bộ</a:t>
            </a:r>
            <a:r>
              <a:rPr lang="en-US" sz="2400" dirty="0"/>
              <a:t> </a:t>
            </a:r>
            <a:r>
              <a:rPr lang="en-US" sz="2400" dirty="0" err="1"/>
              <a:t>Nông</a:t>
            </a:r>
            <a:r>
              <a:rPr lang="en-US" sz="2400" dirty="0"/>
              <a:t> </a:t>
            </a:r>
            <a:r>
              <a:rPr lang="en-US" sz="2400" dirty="0" err="1"/>
              <a:t>nghiệp</a:t>
            </a:r>
            <a:r>
              <a:rPr lang="en-US" sz="2400" dirty="0"/>
              <a:t> </a:t>
            </a:r>
            <a:r>
              <a:rPr lang="en-US" sz="2400" dirty="0" err="1"/>
              <a:t>và</a:t>
            </a:r>
            <a:r>
              <a:rPr lang="en-US" sz="2400" dirty="0"/>
              <a:t> </a:t>
            </a:r>
            <a:r>
              <a:rPr lang="en-US" sz="2400" dirty="0" err="1"/>
              <a:t>Phát</a:t>
            </a:r>
            <a:r>
              <a:rPr lang="en-US" sz="2400" dirty="0"/>
              <a:t> </a:t>
            </a:r>
            <a:r>
              <a:rPr lang="en-US" sz="2400" dirty="0" err="1"/>
              <a:t>triển</a:t>
            </a:r>
            <a:r>
              <a:rPr lang="en-US" sz="2400" dirty="0"/>
              <a:t> </a:t>
            </a:r>
            <a:r>
              <a:rPr lang="en-US" sz="2400" dirty="0" err="1"/>
              <a:t>nông</a:t>
            </a:r>
            <a:r>
              <a:rPr lang="en-US" sz="2400" dirty="0"/>
              <a:t> </a:t>
            </a:r>
            <a:r>
              <a:rPr lang="en-US" sz="2400" dirty="0" err="1"/>
              <a:t>thôn</a:t>
            </a:r>
            <a:r>
              <a:rPr lang="en-US" sz="2400" dirty="0"/>
              <a:t>, </a:t>
            </a:r>
            <a:r>
              <a:rPr lang="en-US" sz="2400" dirty="0" err="1"/>
              <a:t>Bộ</a:t>
            </a:r>
            <a:r>
              <a:rPr lang="en-US" sz="2400" dirty="0"/>
              <a:t> </a:t>
            </a:r>
            <a:r>
              <a:rPr lang="en-US" sz="2400" dirty="0" err="1"/>
              <a:t>trưởng</a:t>
            </a:r>
            <a:r>
              <a:rPr lang="en-US" sz="2400" dirty="0"/>
              <a:t> </a:t>
            </a:r>
            <a:r>
              <a:rPr lang="en-US" sz="2400" dirty="0" err="1"/>
              <a:t>Bộ</a:t>
            </a:r>
            <a:r>
              <a:rPr lang="en-US" sz="2400" dirty="0"/>
              <a:t> </a:t>
            </a:r>
            <a:r>
              <a:rPr lang="en-US" sz="2400" dirty="0" err="1"/>
              <a:t>Công</a:t>
            </a:r>
            <a:r>
              <a:rPr lang="en-US" sz="2400" dirty="0"/>
              <a:t> </a:t>
            </a:r>
            <a:r>
              <a:rPr lang="en-US" sz="2400" dirty="0" err="1"/>
              <a:t>Thương</a:t>
            </a:r>
            <a:r>
              <a:rPr lang="en-US" sz="2400" dirty="0"/>
              <a:t> </a:t>
            </a:r>
            <a:r>
              <a:rPr lang="en-US" sz="2400" dirty="0" err="1">
                <a:solidFill>
                  <a:srgbClr val="FF0000"/>
                </a:solidFill>
              </a:rPr>
              <a:t>quy</a:t>
            </a:r>
            <a:r>
              <a:rPr lang="en-US" sz="2400" dirty="0">
                <a:solidFill>
                  <a:srgbClr val="FF0000"/>
                </a:solidFill>
              </a:rPr>
              <a:t> </a:t>
            </a:r>
            <a:r>
              <a:rPr lang="en-US" sz="2400" dirty="0" err="1">
                <a:solidFill>
                  <a:srgbClr val="FF0000"/>
                </a:solidFill>
              </a:rPr>
              <a:t>định</a:t>
            </a:r>
            <a:r>
              <a:rPr lang="en-US" sz="2400" dirty="0">
                <a:solidFill>
                  <a:srgbClr val="FF0000"/>
                </a:solidFill>
              </a:rPr>
              <a:t> </a:t>
            </a:r>
            <a:r>
              <a:rPr lang="en-US" sz="2400" dirty="0" err="1">
                <a:solidFill>
                  <a:srgbClr val="FF0000"/>
                </a:solidFill>
              </a:rPr>
              <a:t>cụ</a:t>
            </a:r>
            <a:r>
              <a:rPr lang="en-US" sz="2400" dirty="0">
                <a:solidFill>
                  <a:srgbClr val="FF0000"/>
                </a:solidFill>
              </a:rPr>
              <a:t> </a:t>
            </a:r>
            <a:r>
              <a:rPr lang="en-US" sz="2400" dirty="0" err="1">
                <a:solidFill>
                  <a:srgbClr val="FF0000"/>
                </a:solidFill>
              </a:rPr>
              <a:t>thể</a:t>
            </a:r>
            <a:r>
              <a:rPr lang="en-US" sz="2400" dirty="0">
                <a:solidFill>
                  <a:srgbClr val="FF0000"/>
                </a:solidFill>
              </a:rPr>
              <a:t> </a:t>
            </a:r>
            <a:r>
              <a:rPr lang="en-US" sz="2400" dirty="0" err="1"/>
              <a:t>việc</a:t>
            </a:r>
            <a:r>
              <a:rPr lang="en-US" sz="2400" dirty="0"/>
              <a:t> </a:t>
            </a:r>
            <a:r>
              <a:rPr lang="en-US" sz="2400" dirty="0" err="1"/>
              <a:t>truy</a:t>
            </a:r>
            <a:r>
              <a:rPr lang="en-US" sz="2400" dirty="0"/>
              <a:t> </a:t>
            </a:r>
            <a:r>
              <a:rPr lang="en-US" sz="2400" dirty="0" err="1"/>
              <a:t>xuất</a:t>
            </a:r>
            <a:r>
              <a:rPr lang="en-US" sz="2400" dirty="0"/>
              <a:t> </a:t>
            </a:r>
            <a:r>
              <a:rPr lang="en-US" sz="2400" dirty="0" err="1"/>
              <a:t>nguồn</a:t>
            </a:r>
            <a:r>
              <a:rPr lang="en-US" sz="2400" dirty="0"/>
              <a:t> </a:t>
            </a:r>
            <a:r>
              <a:rPr lang="en-US" sz="2400" dirty="0" err="1"/>
              <a:t>gốc</a:t>
            </a:r>
            <a:r>
              <a:rPr lang="en-US" sz="2400" dirty="0"/>
              <a:t> </a:t>
            </a:r>
            <a:r>
              <a:rPr lang="en-US" sz="2400" dirty="0" err="1"/>
              <a:t>sản</a:t>
            </a:r>
            <a:r>
              <a:rPr lang="en-US" sz="2400" dirty="0"/>
              <a:t> </a:t>
            </a:r>
            <a:r>
              <a:rPr lang="en-US" sz="2400" dirty="0" err="1"/>
              <a:t>phẩm</a:t>
            </a:r>
            <a:r>
              <a:rPr lang="en-US" sz="2400" dirty="0"/>
              <a:t> </a:t>
            </a:r>
            <a:r>
              <a:rPr lang="en-US" sz="2400" dirty="0" err="1"/>
              <a:t>đối</a:t>
            </a:r>
            <a:r>
              <a:rPr lang="en-US" sz="2400" dirty="0"/>
              <a:t> </a:t>
            </a:r>
            <a:r>
              <a:rPr lang="en-US" sz="2400" dirty="0" err="1"/>
              <a:t>với</a:t>
            </a:r>
            <a:r>
              <a:rPr lang="en-US" sz="2400" dirty="0"/>
              <a:t> </a:t>
            </a:r>
            <a:r>
              <a:rPr lang="en-US" sz="2400" dirty="0" err="1"/>
              <a:t>các</a:t>
            </a:r>
            <a:r>
              <a:rPr lang="en-US" sz="2400" dirty="0"/>
              <a:t> </a:t>
            </a:r>
            <a:r>
              <a:rPr lang="en-US" sz="2400" dirty="0" err="1"/>
              <a:t>sản</a:t>
            </a:r>
            <a:r>
              <a:rPr lang="en-US" sz="2400" dirty="0"/>
              <a:t> </a:t>
            </a:r>
            <a:r>
              <a:rPr lang="en-US" sz="2400" dirty="0" err="1"/>
              <a:t>phẩm</a:t>
            </a:r>
            <a:r>
              <a:rPr lang="en-US" sz="2400" dirty="0"/>
              <a:t> </a:t>
            </a:r>
            <a:r>
              <a:rPr lang="en-US" sz="2400" dirty="0" err="1"/>
              <a:t>thuộc</a:t>
            </a:r>
            <a:r>
              <a:rPr lang="en-US" sz="2400" dirty="0"/>
              <a:t> </a:t>
            </a:r>
            <a:r>
              <a:rPr lang="en-US" sz="2400" dirty="0" err="1"/>
              <a:t>lĩnh</a:t>
            </a:r>
            <a:r>
              <a:rPr lang="en-US" sz="2400" dirty="0"/>
              <a:t> </a:t>
            </a:r>
            <a:r>
              <a:rPr lang="en-US" sz="2400" dirty="0" err="1"/>
              <a:t>vực</a:t>
            </a:r>
            <a:r>
              <a:rPr lang="en-US" sz="2400" dirty="0"/>
              <a:t> </a:t>
            </a:r>
            <a:r>
              <a:rPr lang="en-US" sz="2400" dirty="0" err="1"/>
              <a:t>được</a:t>
            </a:r>
            <a:r>
              <a:rPr lang="en-US" sz="2400" dirty="0"/>
              <a:t> </a:t>
            </a:r>
            <a:r>
              <a:rPr lang="en-US" sz="2400" dirty="0" err="1"/>
              <a:t>phân</a:t>
            </a:r>
            <a:r>
              <a:rPr lang="en-US" sz="2400" dirty="0"/>
              <a:t> </a:t>
            </a:r>
            <a:r>
              <a:rPr lang="en-US" sz="2400" dirty="0" err="1"/>
              <a:t>công</a:t>
            </a:r>
            <a:r>
              <a:rPr lang="en-US" sz="2400" dirty="0"/>
              <a:t> </a:t>
            </a:r>
            <a:r>
              <a:rPr lang="en-US" sz="2400" dirty="0" err="1"/>
              <a:t>quản</a:t>
            </a:r>
            <a:r>
              <a:rPr lang="en-US" sz="2400" dirty="0"/>
              <a:t> </a:t>
            </a:r>
            <a:r>
              <a:rPr lang="en-US" sz="2400" dirty="0" err="1"/>
              <a:t>lý</a:t>
            </a:r>
            <a:r>
              <a:rPr lang="en-US" sz="2400" dirty="0"/>
              <a:t>.</a:t>
            </a:r>
          </a:p>
        </p:txBody>
      </p:sp>
    </p:spTree>
    <p:extLst>
      <p:ext uri="{BB962C8B-B14F-4D97-AF65-F5344CB8AC3E}">
        <p14:creationId xmlns:p14="http://schemas.microsoft.com/office/powerpoint/2010/main" val="187543099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80975" y="1371600"/>
            <a:ext cx="8534400" cy="3539430"/>
          </a:xfrm>
          <a:prstGeom prst="rect">
            <a:avLst/>
          </a:prstGeom>
        </p:spPr>
        <p:txBody>
          <a:bodyPr wrap="square">
            <a:spAutoFit/>
          </a:bodyPr>
          <a:lstStyle/>
          <a:p>
            <a:r>
              <a:rPr lang="en-US" sz="3200" b="1" dirty="0" err="1"/>
              <a:t>Điều</a:t>
            </a:r>
            <a:r>
              <a:rPr lang="en-US" sz="3200" b="1" dirty="0"/>
              <a:t> </a:t>
            </a:r>
            <a:r>
              <a:rPr lang="en-US" sz="3200" b="1" dirty="0" err="1"/>
              <a:t>khoản</a:t>
            </a:r>
            <a:r>
              <a:rPr lang="en-US" sz="3200" b="1" dirty="0"/>
              <a:t> </a:t>
            </a:r>
            <a:r>
              <a:rPr lang="en-US" sz="3200" b="1" dirty="0" err="1"/>
              <a:t>chuyển</a:t>
            </a:r>
            <a:r>
              <a:rPr lang="en-US" sz="3200" b="1" dirty="0"/>
              <a:t> </a:t>
            </a:r>
            <a:r>
              <a:rPr lang="en-US" sz="3200" b="1" dirty="0" err="1"/>
              <a:t>tiếp</a:t>
            </a:r>
            <a:endParaRPr lang="en-US" sz="3200" dirty="0"/>
          </a:p>
          <a:p>
            <a:r>
              <a:rPr lang="en-US" sz="3200" dirty="0"/>
              <a:t>1. </a:t>
            </a:r>
            <a:r>
              <a:rPr lang="en-US" sz="3200" dirty="0" err="1"/>
              <a:t>Các</a:t>
            </a:r>
            <a:r>
              <a:rPr lang="en-US" sz="3200" dirty="0"/>
              <a:t> </a:t>
            </a:r>
            <a:r>
              <a:rPr lang="en-US" sz="3200" dirty="0" err="1"/>
              <a:t>sản</a:t>
            </a:r>
            <a:r>
              <a:rPr lang="en-US" sz="3200" dirty="0"/>
              <a:t> </a:t>
            </a:r>
            <a:r>
              <a:rPr lang="en-US" sz="3200" dirty="0" err="1"/>
              <a:t>phẩm</a:t>
            </a:r>
            <a:r>
              <a:rPr lang="en-US" sz="3200" dirty="0"/>
              <a:t> </a:t>
            </a:r>
            <a:r>
              <a:rPr lang="en-US" sz="3200" dirty="0" err="1"/>
              <a:t>đã</a:t>
            </a:r>
            <a:r>
              <a:rPr lang="en-US" sz="3200" dirty="0"/>
              <a:t> </a:t>
            </a:r>
            <a:r>
              <a:rPr lang="en-US" sz="3200" dirty="0" err="1"/>
              <a:t>được</a:t>
            </a:r>
            <a:r>
              <a:rPr lang="en-US" sz="3200" dirty="0"/>
              <a:t> </a:t>
            </a:r>
            <a:r>
              <a:rPr lang="en-US" sz="3200" dirty="0" err="1"/>
              <a:t>cấp</a:t>
            </a:r>
            <a:r>
              <a:rPr lang="en-US" sz="3200" dirty="0"/>
              <a:t> </a:t>
            </a:r>
            <a:r>
              <a:rPr lang="en-US" sz="3200" dirty="0" err="1"/>
              <a:t>Giấy</a:t>
            </a:r>
            <a:r>
              <a:rPr lang="en-US" sz="3200" dirty="0"/>
              <a:t> </a:t>
            </a:r>
            <a:r>
              <a:rPr lang="en-US" sz="3200" dirty="0" err="1"/>
              <a:t>tiếp</a:t>
            </a:r>
            <a:r>
              <a:rPr lang="en-US" sz="3200" dirty="0"/>
              <a:t> </a:t>
            </a:r>
            <a:r>
              <a:rPr lang="en-US" sz="3200" dirty="0" err="1"/>
              <a:t>nhận</a:t>
            </a:r>
            <a:r>
              <a:rPr lang="en-US" sz="3200" dirty="0"/>
              <a:t> </a:t>
            </a:r>
            <a:r>
              <a:rPr lang="en-US" sz="3200" dirty="0" err="1"/>
              <a:t>bản</a:t>
            </a:r>
            <a:r>
              <a:rPr lang="en-US" sz="3200" dirty="0"/>
              <a:t> </a:t>
            </a:r>
            <a:r>
              <a:rPr lang="en-US" sz="3200" dirty="0" err="1">
                <a:solidFill>
                  <a:srgbClr val="FF0000"/>
                </a:solidFill>
              </a:rPr>
              <a:t>công</a:t>
            </a:r>
            <a:r>
              <a:rPr lang="en-US" sz="3200" dirty="0">
                <a:solidFill>
                  <a:srgbClr val="FF0000"/>
                </a:solidFill>
              </a:rPr>
              <a:t> </a:t>
            </a:r>
            <a:r>
              <a:rPr lang="en-US" sz="3200" dirty="0" err="1">
                <a:solidFill>
                  <a:srgbClr val="FF0000"/>
                </a:solidFill>
              </a:rPr>
              <a:t>bố</a:t>
            </a:r>
            <a:r>
              <a:rPr lang="en-US" sz="3200" dirty="0">
                <a:solidFill>
                  <a:srgbClr val="FF0000"/>
                </a:solidFill>
              </a:rPr>
              <a:t> </a:t>
            </a:r>
            <a:r>
              <a:rPr lang="en-US" sz="3200" dirty="0" err="1">
                <a:solidFill>
                  <a:srgbClr val="FF0000"/>
                </a:solidFill>
              </a:rPr>
              <a:t>hợp</a:t>
            </a:r>
            <a:r>
              <a:rPr lang="en-US" sz="3200" dirty="0">
                <a:solidFill>
                  <a:srgbClr val="FF0000"/>
                </a:solidFill>
              </a:rPr>
              <a:t> </a:t>
            </a:r>
            <a:r>
              <a:rPr lang="en-US" sz="3200" dirty="0" err="1">
                <a:solidFill>
                  <a:srgbClr val="FF0000"/>
                </a:solidFill>
              </a:rPr>
              <a:t>quy</a:t>
            </a:r>
            <a:r>
              <a:rPr lang="en-US" sz="3200" dirty="0">
                <a:solidFill>
                  <a:srgbClr val="FF0000"/>
                </a:solidFill>
              </a:rPr>
              <a:t> </a:t>
            </a:r>
            <a:r>
              <a:rPr lang="en-US" sz="3200" dirty="0" err="1"/>
              <a:t>và</a:t>
            </a:r>
            <a:r>
              <a:rPr lang="en-US" sz="3200" dirty="0"/>
              <a:t> </a:t>
            </a:r>
            <a:r>
              <a:rPr lang="en-US" sz="3200" dirty="0" err="1"/>
              <a:t>Giấy</a:t>
            </a:r>
            <a:r>
              <a:rPr lang="en-US" sz="3200" dirty="0"/>
              <a:t> </a:t>
            </a:r>
            <a:r>
              <a:rPr lang="en-US" sz="3200" dirty="0" err="1"/>
              <a:t>xác</a:t>
            </a:r>
            <a:r>
              <a:rPr lang="en-US" sz="3200" dirty="0"/>
              <a:t> </a:t>
            </a:r>
            <a:r>
              <a:rPr lang="en-US" sz="3200" dirty="0" err="1"/>
              <a:t>nhận</a:t>
            </a:r>
            <a:r>
              <a:rPr lang="en-US" sz="3200" dirty="0"/>
              <a:t> </a:t>
            </a:r>
            <a:r>
              <a:rPr lang="en-US" sz="3200" dirty="0" err="1"/>
              <a:t>công</a:t>
            </a:r>
            <a:r>
              <a:rPr lang="en-US" sz="3200" dirty="0"/>
              <a:t> </a:t>
            </a:r>
            <a:r>
              <a:rPr lang="en-US" sz="3200" dirty="0" err="1"/>
              <a:t>bố</a:t>
            </a:r>
            <a:r>
              <a:rPr lang="en-US" sz="3200" dirty="0"/>
              <a:t> </a:t>
            </a:r>
            <a:r>
              <a:rPr lang="en-US" sz="3200" dirty="0" err="1">
                <a:solidFill>
                  <a:srgbClr val="FF0000"/>
                </a:solidFill>
              </a:rPr>
              <a:t>phù</a:t>
            </a:r>
            <a:r>
              <a:rPr lang="en-US" sz="3200" dirty="0">
                <a:solidFill>
                  <a:srgbClr val="FF0000"/>
                </a:solidFill>
              </a:rPr>
              <a:t> </a:t>
            </a:r>
            <a:r>
              <a:rPr lang="en-US" sz="3200" dirty="0" err="1">
                <a:solidFill>
                  <a:srgbClr val="FF0000"/>
                </a:solidFill>
              </a:rPr>
              <a:t>hợp</a:t>
            </a:r>
            <a:r>
              <a:rPr lang="en-US" sz="3200" dirty="0">
                <a:solidFill>
                  <a:srgbClr val="FF0000"/>
                </a:solidFill>
              </a:rPr>
              <a:t> </a:t>
            </a:r>
            <a:r>
              <a:rPr lang="en-US" sz="3200" dirty="0" err="1"/>
              <a:t>quy</a:t>
            </a:r>
            <a:r>
              <a:rPr lang="en-US" sz="3200" dirty="0"/>
              <a:t> </a:t>
            </a:r>
            <a:r>
              <a:rPr lang="en-US" sz="3200" dirty="0" err="1"/>
              <a:t>định</a:t>
            </a:r>
            <a:r>
              <a:rPr lang="en-US" sz="3200" dirty="0"/>
              <a:t> an </a:t>
            </a:r>
            <a:r>
              <a:rPr lang="en-US" sz="3200" dirty="0" err="1"/>
              <a:t>toàn</a:t>
            </a:r>
            <a:r>
              <a:rPr lang="en-US" sz="3200" dirty="0"/>
              <a:t> </a:t>
            </a:r>
            <a:r>
              <a:rPr lang="en-US" sz="3200" dirty="0" err="1"/>
              <a:t>thực</a:t>
            </a:r>
            <a:r>
              <a:rPr lang="en-US" sz="3200" dirty="0"/>
              <a:t> </a:t>
            </a:r>
            <a:r>
              <a:rPr lang="en-US" sz="3200" dirty="0" err="1"/>
              <a:t>phẩm</a:t>
            </a:r>
            <a:r>
              <a:rPr lang="en-US" sz="3200" dirty="0"/>
              <a:t> </a:t>
            </a:r>
            <a:r>
              <a:rPr lang="en-US" sz="3200" dirty="0" err="1"/>
              <a:t>trước</a:t>
            </a:r>
            <a:r>
              <a:rPr lang="en-US" sz="3200" dirty="0"/>
              <a:t> </a:t>
            </a:r>
            <a:r>
              <a:rPr lang="en-US" sz="3200" dirty="0" err="1"/>
              <a:t>ngày</a:t>
            </a:r>
            <a:r>
              <a:rPr lang="en-US" sz="3200" dirty="0"/>
              <a:t> </a:t>
            </a:r>
            <a:r>
              <a:rPr lang="en-US" sz="3200" dirty="0" err="1"/>
              <a:t>Nghị</a:t>
            </a:r>
            <a:r>
              <a:rPr lang="en-US" sz="3200" dirty="0"/>
              <a:t> </a:t>
            </a:r>
            <a:r>
              <a:rPr lang="en-US" sz="3200" dirty="0" err="1"/>
              <a:t>định</a:t>
            </a:r>
            <a:r>
              <a:rPr lang="en-US" sz="3200" dirty="0"/>
              <a:t> </a:t>
            </a:r>
            <a:r>
              <a:rPr lang="en-US" sz="3200" dirty="0" err="1"/>
              <a:t>này</a:t>
            </a:r>
            <a:r>
              <a:rPr lang="en-US" sz="3200" dirty="0"/>
              <a:t> </a:t>
            </a:r>
            <a:r>
              <a:rPr lang="en-US" sz="3200" dirty="0" err="1"/>
              <a:t>có</a:t>
            </a:r>
            <a:r>
              <a:rPr lang="en-US" sz="3200" dirty="0"/>
              <a:t> </a:t>
            </a:r>
            <a:r>
              <a:rPr lang="en-US" sz="3200" dirty="0" err="1"/>
              <a:t>hiệu</a:t>
            </a:r>
            <a:r>
              <a:rPr lang="en-US" sz="3200" dirty="0"/>
              <a:t> </a:t>
            </a:r>
            <a:r>
              <a:rPr lang="en-US" sz="3200" dirty="0" err="1"/>
              <a:t>lực</a:t>
            </a:r>
            <a:r>
              <a:rPr lang="en-US" sz="3200" dirty="0"/>
              <a:t> </a:t>
            </a:r>
            <a:r>
              <a:rPr lang="en-US" sz="3200" dirty="0" err="1"/>
              <a:t>được</a:t>
            </a:r>
            <a:r>
              <a:rPr lang="en-US" sz="3200" dirty="0"/>
              <a:t> </a:t>
            </a:r>
            <a:r>
              <a:rPr lang="en-US" sz="3200" dirty="0" err="1"/>
              <a:t>tiếp</a:t>
            </a:r>
            <a:r>
              <a:rPr lang="en-US" sz="3200" dirty="0"/>
              <a:t> </a:t>
            </a:r>
            <a:r>
              <a:rPr lang="en-US" sz="3200" dirty="0" err="1"/>
              <a:t>tục</a:t>
            </a:r>
            <a:r>
              <a:rPr lang="en-US" sz="3200" dirty="0"/>
              <a:t> </a:t>
            </a:r>
            <a:r>
              <a:rPr lang="en-US" sz="3200" dirty="0" err="1"/>
              <a:t>sử</a:t>
            </a:r>
            <a:r>
              <a:rPr lang="en-US" sz="3200" dirty="0"/>
              <a:t> </a:t>
            </a:r>
            <a:r>
              <a:rPr lang="en-US" sz="3200" dirty="0" err="1"/>
              <a:t>dụng</a:t>
            </a:r>
            <a:r>
              <a:rPr lang="en-US" sz="3200" dirty="0"/>
              <a:t> </a:t>
            </a:r>
            <a:r>
              <a:rPr lang="en-US" sz="3200" dirty="0" err="1"/>
              <a:t>đến</a:t>
            </a:r>
            <a:r>
              <a:rPr lang="en-US" sz="3200" dirty="0"/>
              <a:t> </a:t>
            </a:r>
            <a:r>
              <a:rPr lang="en-US" sz="3200" dirty="0" err="1"/>
              <a:t>khi</a:t>
            </a:r>
            <a:r>
              <a:rPr lang="en-US" sz="3200" dirty="0"/>
              <a:t> </a:t>
            </a:r>
            <a:r>
              <a:rPr lang="en-US" sz="3200" dirty="0" err="1"/>
              <a:t>hết</a:t>
            </a:r>
            <a:r>
              <a:rPr lang="en-US" sz="3200" dirty="0"/>
              <a:t> </a:t>
            </a:r>
            <a:r>
              <a:rPr lang="en-US" sz="3200" dirty="0" err="1"/>
              <a:t>thời</a:t>
            </a:r>
            <a:r>
              <a:rPr lang="en-US" sz="3200" dirty="0"/>
              <a:t> </a:t>
            </a:r>
            <a:r>
              <a:rPr lang="en-US" sz="3200" dirty="0" err="1"/>
              <a:t>hạn</a:t>
            </a:r>
            <a:r>
              <a:rPr lang="en-US" sz="3200" dirty="0"/>
              <a:t> </a:t>
            </a:r>
            <a:r>
              <a:rPr lang="en-US" sz="3200" dirty="0" err="1"/>
              <a:t>ghi</a:t>
            </a:r>
            <a:r>
              <a:rPr lang="en-US" sz="3200" dirty="0"/>
              <a:t> </a:t>
            </a:r>
            <a:r>
              <a:rPr lang="en-US" sz="3200" dirty="0" err="1"/>
              <a:t>trên</a:t>
            </a:r>
            <a:r>
              <a:rPr lang="en-US" sz="3200" dirty="0"/>
              <a:t> </a:t>
            </a:r>
            <a:r>
              <a:rPr lang="en-US" sz="3200" dirty="0" err="1"/>
              <a:t>giấy</a:t>
            </a:r>
            <a:r>
              <a:rPr lang="en-US" sz="3200" dirty="0"/>
              <a:t> </a:t>
            </a:r>
            <a:r>
              <a:rPr lang="en-US" sz="3200" dirty="0" err="1"/>
              <a:t>và</a:t>
            </a:r>
            <a:r>
              <a:rPr lang="en-US" sz="3200" dirty="0"/>
              <a:t> </a:t>
            </a:r>
            <a:r>
              <a:rPr lang="en-US" sz="3200" dirty="0" err="1"/>
              <a:t>hết</a:t>
            </a:r>
            <a:r>
              <a:rPr lang="en-US" sz="3200" dirty="0"/>
              <a:t> </a:t>
            </a:r>
            <a:r>
              <a:rPr lang="en-US" sz="3200" dirty="0" err="1"/>
              <a:t>thời</a:t>
            </a:r>
            <a:r>
              <a:rPr lang="en-US" sz="3200" dirty="0"/>
              <a:t> </a:t>
            </a:r>
            <a:r>
              <a:rPr lang="en-US" sz="3200" dirty="0" err="1"/>
              <a:t>hạn</a:t>
            </a:r>
            <a:r>
              <a:rPr lang="en-US" sz="3200" dirty="0"/>
              <a:t> </a:t>
            </a:r>
            <a:r>
              <a:rPr lang="en-US" sz="3200" dirty="0" err="1"/>
              <a:t>sử</a:t>
            </a:r>
            <a:r>
              <a:rPr lang="en-US" sz="3200" dirty="0"/>
              <a:t> </a:t>
            </a:r>
            <a:r>
              <a:rPr lang="en-US" sz="3200" dirty="0" err="1"/>
              <a:t>dụng</a:t>
            </a:r>
            <a:r>
              <a:rPr lang="en-US" sz="3200" dirty="0"/>
              <a:t> </a:t>
            </a:r>
            <a:r>
              <a:rPr lang="en-US" sz="3200" dirty="0" err="1"/>
              <a:t>của</a:t>
            </a:r>
            <a:r>
              <a:rPr lang="en-US" sz="3200" dirty="0"/>
              <a:t> </a:t>
            </a:r>
            <a:r>
              <a:rPr lang="en-US" sz="3200" dirty="0" err="1"/>
              <a:t>sản</a:t>
            </a:r>
            <a:r>
              <a:rPr lang="en-US" sz="3200" dirty="0"/>
              <a:t> </a:t>
            </a:r>
            <a:r>
              <a:rPr lang="en-US" sz="3200" dirty="0" err="1"/>
              <a:t>phẩm</a:t>
            </a:r>
            <a:r>
              <a:rPr lang="en-US" sz="3200" dirty="0"/>
              <a:t>.</a:t>
            </a:r>
          </a:p>
        </p:txBody>
      </p:sp>
    </p:spTree>
    <p:extLst>
      <p:ext uri="{BB962C8B-B14F-4D97-AF65-F5344CB8AC3E}">
        <p14:creationId xmlns:p14="http://schemas.microsoft.com/office/powerpoint/2010/main" val="214537061"/>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9100" y="152400"/>
            <a:ext cx="8229600" cy="609600"/>
          </a:xfrm>
        </p:spPr>
        <p:txBody>
          <a:bodyPr>
            <a:normAutofit fontScale="90000"/>
          </a:bodyPr>
          <a:lstStyle/>
          <a:p>
            <a:r>
              <a:rPr lang="en-US" sz="3600" dirty="0" smtClean="0">
                <a:solidFill>
                  <a:srgbClr val="FF0000"/>
                </a:solidFill>
              </a:rPr>
              <a:t>TT 43/2014/BYT</a:t>
            </a:r>
            <a:endParaRPr lang="en-US" sz="3600" dirty="0">
              <a:solidFill>
                <a:srgbClr val="FF0000"/>
              </a:solidFill>
            </a:endParaRPr>
          </a:p>
        </p:txBody>
      </p:sp>
      <p:sp>
        <p:nvSpPr>
          <p:cNvPr id="3" name="Rectangle 2"/>
          <p:cNvSpPr/>
          <p:nvPr/>
        </p:nvSpPr>
        <p:spPr>
          <a:xfrm>
            <a:off x="228600" y="762000"/>
            <a:ext cx="8610600" cy="4524315"/>
          </a:xfrm>
          <a:prstGeom prst="rect">
            <a:avLst/>
          </a:prstGeom>
        </p:spPr>
        <p:txBody>
          <a:bodyPr wrap="square">
            <a:spAutoFit/>
          </a:bodyPr>
          <a:lstStyle/>
          <a:p>
            <a:r>
              <a:rPr lang="en-US" dirty="0"/>
              <a:t>N</a:t>
            </a:r>
            <a:r>
              <a:rPr lang="vi-VN" dirty="0" smtClean="0"/>
              <a:t>hãn </a:t>
            </a:r>
            <a:r>
              <a:rPr lang="vi-VN" dirty="0"/>
              <a:t>thực phẩm bảo vệ sức khỏe phải đáp ứng các quy định sau đây:</a:t>
            </a:r>
            <a:endParaRPr lang="en-US" dirty="0"/>
          </a:p>
          <a:p>
            <a:r>
              <a:rPr lang="vi-VN" dirty="0"/>
              <a:t>1. Ghi cụm từ thể hiện tên nhóm thực phẩm: </a:t>
            </a:r>
            <a:r>
              <a:rPr lang="vi-VN" dirty="0">
                <a:solidFill>
                  <a:srgbClr val="FF0000"/>
                </a:solidFill>
              </a:rPr>
              <a:t>“Thực phẩm bảo vệ sức khỏe” </a:t>
            </a:r>
            <a:r>
              <a:rPr lang="vi-VN" dirty="0"/>
              <a:t>trên phần chính của nhãn để phân biệt với thực phẩm thông thường và thuốc.</a:t>
            </a:r>
            <a:endParaRPr lang="en-US" dirty="0"/>
          </a:p>
          <a:p>
            <a:r>
              <a:rPr lang="vi-VN" dirty="0"/>
              <a:t>2. Khi lấy thành phần chính tạo nên công dụng của sản phẩm làm tên sản phẩm thì phải ghi rõ ở bên cạnh hoặc dưới tên sản phẩm trên phần nhãn chính và trong thành phần cấu tạo ở nhãn sản phẩm nội dung sau:</a:t>
            </a:r>
            <a:endParaRPr lang="en-US" dirty="0"/>
          </a:p>
          <a:p>
            <a:r>
              <a:rPr lang="vi-VN" dirty="0"/>
              <a:t>a) Hàm lượng hoạt chất trong thành phần đó nếu định lượng được; hoặc</a:t>
            </a:r>
            <a:endParaRPr lang="en-US" dirty="0"/>
          </a:p>
          <a:p>
            <a:r>
              <a:rPr lang="vi-VN" dirty="0"/>
              <a:t>b) Hàm lượng thành phần đó nếu không định lượng được hoạt chất trong thành phần.</a:t>
            </a:r>
            <a:endParaRPr lang="en-US" dirty="0"/>
          </a:p>
          <a:p>
            <a:r>
              <a:rPr lang="vi-VN" dirty="0"/>
              <a:t>3. Không ghi cơ chế tác dụng trên nhãn sản phẩm.</a:t>
            </a:r>
            <a:endParaRPr lang="en-US" dirty="0"/>
          </a:p>
          <a:p>
            <a:r>
              <a:rPr lang="vi-VN" dirty="0"/>
              <a:t>4. </a:t>
            </a:r>
            <a:r>
              <a:rPr lang="en-US" dirty="0" err="1"/>
              <a:t>Phải</a:t>
            </a:r>
            <a:r>
              <a:rPr lang="en-US" dirty="0"/>
              <a:t> </a:t>
            </a:r>
            <a:r>
              <a:rPr lang="en-US" dirty="0" err="1"/>
              <a:t>ghi</a:t>
            </a:r>
            <a:r>
              <a:rPr lang="en-US" dirty="0"/>
              <a:t> </a:t>
            </a:r>
            <a:r>
              <a:rPr lang="en-US" dirty="0" err="1"/>
              <a:t>cụm</a:t>
            </a:r>
            <a:r>
              <a:rPr lang="en-US" dirty="0"/>
              <a:t> </a:t>
            </a:r>
            <a:r>
              <a:rPr lang="en-US" dirty="0" err="1"/>
              <a:t>từ</a:t>
            </a:r>
            <a:r>
              <a:rPr lang="en-US" dirty="0"/>
              <a:t> “</a:t>
            </a:r>
            <a:r>
              <a:rPr lang="en-US" dirty="0" err="1">
                <a:solidFill>
                  <a:srgbClr val="FF0000"/>
                </a:solidFill>
              </a:rPr>
              <a:t>Thực</a:t>
            </a:r>
            <a:r>
              <a:rPr lang="en-US" dirty="0">
                <a:solidFill>
                  <a:srgbClr val="FF0000"/>
                </a:solidFill>
              </a:rPr>
              <a:t> </a:t>
            </a:r>
            <a:r>
              <a:rPr lang="en-US" dirty="0" err="1">
                <a:solidFill>
                  <a:srgbClr val="FF0000"/>
                </a:solidFill>
              </a:rPr>
              <a:t>phẩm</a:t>
            </a:r>
            <a:r>
              <a:rPr lang="en-US" dirty="0">
                <a:solidFill>
                  <a:srgbClr val="FF0000"/>
                </a:solidFill>
              </a:rPr>
              <a:t> </a:t>
            </a:r>
            <a:r>
              <a:rPr lang="en-US" dirty="0" err="1">
                <a:solidFill>
                  <a:srgbClr val="FF0000"/>
                </a:solidFill>
              </a:rPr>
              <a:t>này</a:t>
            </a:r>
            <a:r>
              <a:rPr lang="en-US" dirty="0">
                <a:solidFill>
                  <a:srgbClr val="FF0000"/>
                </a:solidFill>
              </a:rPr>
              <a:t> </a:t>
            </a:r>
            <a:r>
              <a:rPr lang="en-US" dirty="0" err="1"/>
              <a:t>không</a:t>
            </a:r>
            <a:r>
              <a:rPr lang="en-US" dirty="0"/>
              <a:t> </a:t>
            </a:r>
            <a:r>
              <a:rPr lang="en-US" dirty="0" err="1"/>
              <a:t>phải</a:t>
            </a:r>
            <a:r>
              <a:rPr lang="en-US" dirty="0"/>
              <a:t> </a:t>
            </a:r>
            <a:r>
              <a:rPr lang="en-US" dirty="0" err="1"/>
              <a:t>là</a:t>
            </a:r>
            <a:r>
              <a:rPr lang="en-US" dirty="0"/>
              <a:t> </a:t>
            </a:r>
            <a:r>
              <a:rPr lang="en-US" dirty="0" err="1"/>
              <a:t>thuốc</a:t>
            </a:r>
            <a:r>
              <a:rPr lang="en-US" dirty="0"/>
              <a:t> </a:t>
            </a:r>
            <a:r>
              <a:rPr lang="en-US" dirty="0" err="1"/>
              <a:t>và</a:t>
            </a:r>
            <a:r>
              <a:rPr lang="en-US" dirty="0"/>
              <a:t> </a:t>
            </a:r>
            <a:r>
              <a:rPr lang="en-US" dirty="0" err="1"/>
              <a:t>không</a:t>
            </a:r>
            <a:r>
              <a:rPr lang="en-US" dirty="0"/>
              <a:t> </a:t>
            </a:r>
            <a:r>
              <a:rPr lang="en-US" dirty="0" err="1"/>
              <a:t>có</a:t>
            </a:r>
            <a:r>
              <a:rPr lang="en-US" dirty="0"/>
              <a:t> </a:t>
            </a:r>
            <a:r>
              <a:rPr lang="en-US" dirty="0" err="1"/>
              <a:t>tác</a:t>
            </a:r>
            <a:r>
              <a:rPr lang="en-US" dirty="0"/>
              <a:t> </a:t>
            </a:r>
            <a:r>
              <a:rPr lang="en-US" dirty="0" err="1"/>
              <a:t>dụng</a:t>
            </a:r>
            <a:r>
              <a:rPr lang="en-US" dirty="0"/>
              <a:t> </a:t>
            </a:r>
            <a:r>
              <a:rPr lang="en-US" dirty="0" err="1"/>
              <a:t>thay</a:t>
            </a:r>
            <a:r>
              <a:rPr lang="en-US" dirty="0"/>
              <a:t> </a:t>
            </a:r>
            <a:r>
              <a:rPr lang="en-US" dirty="0" err="1"/>
              <a:t>thế</a:t>
            </a:r>
            <a:r>
              <a:rPr lang="en-US" dirty="0"/>
              <a:t> </a:t>
            </a:r>
            <a:r>
              <a:rPr lang="en-US" dirty="0" err="1"/>
              <a:t>thuốc</a:t>
            </a:r>
            <a:r>
              <a:rPr lang="en-US" dirty="0"/>
              <a:t> </a:t>
            </a:r>
            <a:r>
              <a:rPr lang="en-US" dirty="0" err="1"/>
              <a:t>chữa</a:t>
            </a:r>
            <a:r>
              <a:rPr lang="en-US" dirty="0"/>
              <a:t> </a:t>
            </a:r>
            <a:r>
              <a:rPr lang="en-US" dirty="0" err="1"/>
              <a:t>bệnh</a:t>
            </a:r>
            <a:r>
              <a:rPr lang="en-US" dirty="0"/>
              <a:t>” </a:t>
            </a:r>
            <a:r>
              <a:rPr lang="en-US" dirty="0" err="1"/>
              <a:t>ngay</a:t>
            </a:r>
            <a:r>
              <a:rPr lang="en-US" dirty="0"/>
              <a:t> </a:t>
            </a:r>
            <a:r>
              <a:rPr lang="en-US" dirty="0" err="1"/>
              <a:t>sau</a:t>
            </a:r>
            <a:r>
              <a:rPr lang="en-US" dirty="0"/>
              <a:t> </a:t>
            </a:r>
            <a:r>
              <a:rPr lang="en-US" dirty="0" err="1"/>
              <a:t>phần</a:t>
            </a:r>
            <a:r>
              <a:rPr lang="en-US" dirty="0"/>
              <a:t> </a:t>
            </a:r>
            <a:r>
              <a:rPr lang="en-US" dirty="0" err="1"/>
              <a:t>ghi</a:t>
            </a:r>
            <a:r>
              <a:rPr lang="en-US" dirty="0"/>
              <a:t> </a:t>
            </a:r>
            <a:r>
              <a:rPr lang="en-US" dirty="0" err="1"/>
              <a:t>nhãn</a:t>
            </a:r>
            <a:r>
              <a:rPr lang="en-US" dirty="0"/>
              <a:t> </a:t>
            </a:r>
            <a:r>
              <a:rPr lang="en-US" dirty="0" err="1"/>
              <a:t>về</a:t>
            </a:r>
            <a:r>
              <a:rPr lang="en-US" dirty="0"/>
              <a:t> </a:t>
            </a:r>
            <a:r>
              <a:rPr lang="en-US" dirty="0" err="1"/>
              <a:t>công</a:t>
            </a:r>
            <a:r>
              <a:rPr lang="en-US" dirty="0"/>
              <a:t> </a:t>
            </a:r>
            <a:r>
              <a:rPr lang="en-US" dirty="0" err="1"/>
              <a:t>dụng</a:t>
            </a:r>
            <a:r>
              <a:rPr lang="en-US" dirty="0"/>
              <a:t> </a:t>
            </a:r>
            <a:r>
              <a:rPr lang="en-US" dirty="0" err="1"/>
              <a:t>của</a:t>
            </a:r>
            <a:r>
              <a:rPr lang="en-US" dirty="0"/>
              <a:t> </a:t>
            </a:r>
            <a:r>
              <a:rPr lang="en-US" dirty="0" err="1"/>
              <a:t>sản</a:t>
            </a:r>
            <a:r>
              <a:rPr lang="en-US" dirty="0"/>
              <a:t> </a:t>
            </a:r>
            <a:r>
              <a:rPr lang="en-US" dirty="0" err="1"/>
              <a:t>phẩm</a:t>
            </a:r>
            <a:r>
              <a:rPr lang="en-US" dirty="0"/>
              <a:t> </a:t>
            </a:r>
            <a:r>
              <a:rPr lang="en-US" dirty="0" err="1"/>
              <a:t>hoặc</a:t>
            </a:r>
            <a:r>
              <a:rPr lang="en-US" dirty="0"/>
              <a:t> </a:t>
            </a:r>
            <a:r>
              <a:rPr lang="en-US" dirty="0" err="1"/>
              <a:t>cùng</a:t>
            </a:r>
            <a:r>
              <a:rPr lang="en-US" dirty="0"/>
              <a:t> </a:t>
            </a:r>
            <a:r>
              <a:rPr lang="en-US" dirty="0" err="1"/>
              <a:t>chỗ</a:t>
            </a:r>
            <a:r>
              <a:rPr lang="en-US" dirty="0"/>
              <a:t> </a:t>
            </a:r>
            <a:r>
              <a:rPr lang="en-US" dirty="0" err="1"/>
              <a:t>với</a:t>
            </a:r>
            <a:r>
              <a:rPr lang="en-US" dirty="0"/>
              <a:t> </a:t>
            </a:r>
            <a:r>
              <a:rPr lang="en-US" dirty="0" err="1"/>
              <a:t>các</a:t>
            </a:r>
            <a:r>
              <a:rPr lang="en-US" dirty="0"/>
              <a:t> </a:t>
            </a:r>
            <a:r>
              <a:rPr lang="en-US" dirty="0" err="1"/>
              <a:t>khuyến</a:t>
            </a:r>
            <a:r>
              <a:rPr lang="en-US" dirty="0"/>
              <a:t> </a:t>
            </a:r>
            <a:r>
              <a:rPr lang="en-US" dirty="0" err="1"/>
              <a:t>cáo</a:t>
            </a:r>
            <a:r>
              <a:rPr lang="en-US" dirty="0"/>
              <a:t> </a:t>
            </a:r>
            <a:r>
              <a:rPr lang="en-US" dirty="0" err="1"/>
              <a:t>khác</a:t>
            </a:r>
            <a:r>
              <a:rPr lang="en-US" dirty="0"/>
              <a:t> </a:t>
            </a:r>
            <a:r>
              <a:rPr lang="en-US" dirty="0" err="1"/>
              <a:t>nếu</a:t>
            </a:r>
            <a:r>
              <a:rPr lang="en-US" dirty="0"/>
              <a:t> </a:t>
            </a:r>
            <a:r>
              <a:rPr lang="en-US" dirty="0" err="1"/>
              <a:t>có</a:t>
            </a:r>
            <a:r>
              <a:rPr lang="en-US" dirty="0"/>
              <a:t>.”</a:t>
            </a:r>
          </a:p>
          <a:p>
            <a:r>
              <a:rPr lang="vi-VN" dirty="0" smtClean="0"/>
              <a:t>.</a:t>
            </a:r>
            <a:r>
              <a:rPr lang="vi-VN" dirty="0"/>
              <a:t> Cụm từ này phải có màu tương phản với màu nền của nhãn và chiều cao chữ không được thấp hơn 1,2 mm, đối với trường hợp một mặt của bao gói dùng để ghi nhãn nhỏ hơn 80 cm</a:t>
            </a:r>
            <a:r>
              <a:rPr lang="vi-VN" baseline="30000" dirty="0"/>
              <a:t>2</a:t>
            </a:r>
            <a:r>
              <a:rPr lang="vi-VN" dirty="0"/>
              <a:t> thì chiều cao chữ không được thấp hơn 0,9 mm.</a:t>
            </a:r>
            <a:endParaRPr lang="en-US" dirty="0"/>
          </a:p>
        </p:txBody>
      </p:sp>
    </p:spTree>
    <p:extLst>
      <p:ext uri="{BB962C8B-B14F-4D97-AF65-F5344CB8AC3E}">
        <p14:creationId xmlns:p14="http://schemas.microsoft.com/office/powerpoint/2010/main" val="337321357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23825" y="990600"/>
            <a:ext cx="8991600" cy="4339650"/>
          </a:xfrm>
          <a:prstGeom prst="rect">
            <a:avLst/>
          </a:prstGeom>
        </p:spPr>
        <p:txBody>
          <a:bodyPr wrap="square">
            <a:spAutoFit/>
          </a:bodyPr>
          <a:lstStyle/>
          <a:p>
            <a:pPr>
              <a:lnSpc>
                <a:spcPct val="115000"/>
              </a:lnSpc>
              <a:spcAft>
                <a:spcPts val="0"/>
              </a:spcAft>
            </a:pPr>
            <a:r>
              <a:rPr lang="en-US" sz="2400" dirty="0" err="1" smtClean="0">
                <a:latin typeface="Arial" pitchFamily="34" charset="0"/>
                <a:ea typeface="Times New Roman"/>
                <a:cs typeface="Arial" pitchFamily="34" charset="0"/>
              </a:rPr>
              <a:t>Quảng</a:t>
            </a:r>
            <a:r>
              <a:rPr lang="en-US" sz="2400" dirty="0" smtClean="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cáo</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thực</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phẩm</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chức</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năng</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thường</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có</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quảng</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cáo</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gây</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hiểu</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lầm</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có</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tác</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dụng</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điều</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trị</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như</a:t>
            </a:r>
            <a:r>
              <a:rPr lang="en-US" sz="2400" dirty="0">
                <a:latin typeface="Arial" pitchFamily="34" charset="0"/>
                <a:ea typeface="Times New Roman"/>
                <a:cs typeface="Arial" pitchFamily="34" charset="0"/>
              </a:rPr>
              <a:t> "</a:t>
            </a:r>
            <a:r>
              <a:rPr lang="en-US" sz="2400" dirty="0" err="1">
                <a:solidFill>
                  <a:srgbClr val="FF0000"/>
                </a:solidFill>
                <a:latin typeface="Arial" pitchFamily="34" charset="0"/>
                <a:ea typeface="Times New Roman"/>
                <a:cs typeface="Arial" pitchFamily="34" charset="0"/>
              </a:rPr>
              <a:t>trị</a:t>
            </a:r>
            <a:r>
              <a:rPr lang="en-US" sz="2400" dirty="0">
                <a:solidFill>
                  <a:srgbClr val="FF0000"/>
                </a:solidFill>
                <a:latin typeface="Arial" pitchFamily="34" charset="0"/>
                <a:ea typeface="Times New Roman"/>
                <a:cs typeface="Arial" pitchFamily="34" charset="0"/>
              </a:rPr>
              <a:t> </a:t>
            </a:r>
            <a:r>
              <a:rPr lang="en-US" sz="2400" dirty="0" err="1">
                <a:solidFill>
                  <a:srgbClr val="FF0000"/>
                </a:solidFill>
                <a:latin typeface="Arial" pitchFamily="34" charset="0"/>
                <a:ea typeface="Times New Roman"/>
                <a:cs typeface="Arial" pitchFamily="34" charset="0"/>
              </a:rPr>
              <a:t>dứt</a:t>
            </a:r>
            <a:r>
              <a:rPr lang="en-US" sz="2400" dirty="0">
                <a:solidFill>
                  <a:srgbClr val="FF0000"/>
                </a:solidFill>
                <a:latin typeface="Arial" pitchFamily="34" charset="0"/>
                <a:ea typeface="Times New Roman"/>
                <a:cs typeface="Arial" pitchFamily="34" charset="0"/>
              </a:rPr>
              <a:t> </a:t>
            </a:r>
            <a:r>
              <a:rPr lang="en-US" sz="2400" dirty="0" err="1">
                <a:solidFill>
                  <a:srgbClr val="FF0000"/>
                </a:solidFill>
                <a:latin typeface="Arial" pitchFamily="34" charset="0"/>
                <a:ea typeface="Times New Roman"/>
                <a:cs typeface="Arial" pitchFamily="34" charset="0"/>
              </a:rPr>
              <a:t>điểm</a:t>
            </a:r>
            <a:r>
              <a:rPr lang="en-US" sz="2400" dirty="0">
                <a:solidFill>
                  <a:srgbClr val="FF0000"/>
                </a:solidFill>
                <a:latin typeface="Arial" pitchFamily="34" charset="0"/>
                <a:ea typeface="Times New Roman"/>
                <a:cs typeface="Arial" pitchFamily="34" charset="0"/>
              </a:rPr>
              <a:t>", "</a:t>
            </a:r>
            <a:r>
              <a:rPr lang="en-US" sz="2400" dirty="0" err="1">
                <a:solidFill>
                  <a:srgbClr val="FF0000"/>
                </a:solidFill>
                <a:latin typeface="Arial" pitchFamily="34" charset="0"/>
                <a:ea typeface="Times New Roman"/>
                <a:cs typeface="Arial" pitchFamily="34" charset="0"/>
              </a:rPr>
              <a:t>chữa</a:t>
            </a:r>
            <a:r>
              <a:rPr lang="en-US" sz="2400" dirty="0">
                <a:solidFill>
                  <a:srgbClr val="FF0000"/>
                </a:solidFill>
                <a:latin typeface="Arial" pitchFamily="34" charset="0"/>
                <a:ea typeface="Times New Roman"/>
                <a:cs typeface="Arial" pitchFamily="34" charset="0"/>
              </a:rPr>
              <a:t> </a:t>
            </a:r>
            <a:r>
              <a:rPr lang="en-US" sz="2400" dirty="0" err="1">
                <a:solidFill>
                  <a:srgbClr val="FF0000"/>
                </a:solidFill>
                <a:latin typeface="Arial" pitchFamily="34" charset="0"/>
                <a:ea typeface="Times New Roman"/>
                <a:cs typeface="Arial" pitchFamily="34" charset="0"/>
              </a:rPr>
              <a:t>khỏi</a:t>
            </a:r>
            <a:r>
              <a:rPr lang="en-US" sz="2400" dirty="0">
                <a:solidFill>
                  <a:srgbClr val="FF0000"/>
                </a:solidFill>
                <a:latin typeface="Arial" pitchFamily="34" charset="0"/>
                <a:ea typeface="Times New Roman"/>
                <a:cs typeface="Arial" pitchFamily="34" charset="0"/>
              </a:rPr>
              <a:t> </a:t>
            </a:r>
            <a:r>
              <a:rPr lang="en-US" sz="2400" dirty="0" err="1">
                <a:solidFill>
                  <a:srgbClr val="FF0000"/>
                </a:solidFill>
                <a:latin typeface="Arial" pitchFamily="34" charset="0"/>
                <a:ea typeface="Times New Roman"/>
                <a:cs typeface="Arial" pitchFamily="34" charset="0"/>
              </a:rPr>
              <a:t>bệnh</a:t>
            </a:r>
            <a:r>
              <a:rPr lang="en-US" sz="2400" dirty="0">
                <a:solidFill>
                  <a:srgbClr val="FF0000"/>
                </a:solidFill>
                <a:latin typeface="Arial" pitchFamily="34" charset="0"/>
                <a:ea typeface="Times New Roman"/>
                <a:cs typeface="Arial" pitchFamily="34" charset="0"/>
              </a:rPr>
              <a:t>", "</a:t>
            </a:r>
            <a:r>
              <a:rPr lang="en-US" sz="2400" dirty="0" err="1">
                <a:solidFill>
                  <a:srgbClr val="FF0000"/>
                </a:solidFill>
                <a:latin typeface="Arial" pitchFamily="34" charset="0"/>
                <a:ea typeface="Times New Roman"/>
                <a:cs typeface="Arial" pitchFamily="34" charset="0"/>
              </a:rPr>
              <a:t>chấm</a:t>
            </a:r>
            <a:r>
              <a:rPr lang="en-US" sz="2400" dirty="0">
                <a:solidFill>
                  <a:srgbClr val="FF0000"/>
                </a:solidFill>
                <a:latin typeface="Arial" pitchFamily="34" charset="0"/>
                <a:ea typeface="Times New Roman"/>
                <a:cs typeface="Arial" pitchFamily="34" charset="0"/>
              </a:rPr>
              <a:t> </a:t>
            </a:r>
            <a:r>
              <a:rPr lang="en-US" sz="2400" dirty="0" err="1">
                <a:solidFill>
                  <a:srgbClr val="FF0000"/>
                </a:solidFill>
                <a:latin typeface="Arial" pitchFamily="34" charset="0"/>
                <a:ea typeface="Times New Roman"/>
                <a:cs typeface="Arial" pitchFamily="34" charset="0"/>
              </a:rPr>
              <a:t>dứt</a:t>
            </a:r>
            <a:r>
              <a:rPr lang="en-US" sz="2400" dirty="0">
                <a:solidFill>
                  <a:srgbClr val="FF0000"/>
                </a:solidFill>
                <a:latin typeface="Arial" pitchFamily="34" charset="0"/>
                <a:ea typeface="Times New Roman"/>
                <a:cs typeface="Arial" pitchFamily="34" charset="0"/>
              </a:rPr>
              <a:t> </a:t>
            </a:r>
            <a:r>
              <a:rPr lang="en-US" sz="2400" dirty="0" err="1">
                <a:solidFill>
                  <a:srgbClr val="FF0000"/>
                </a:solidFill>
                <a:latin typeface="Arial" pitchFamily="34" charset="0"/>
                <a:ea typeface="Times New Roman"/>
                <a:cs typeface="Arial" pitchFamily="34" charset="0"/>
              </a:rPr>
              <a:t>bệnh</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Đây</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là</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nội</a:t>
            </a:r>
            <a:r>
              <a:rPr lang="en-US" sz="2400" dirty="0">
                <a:latin typeface="Arial" pitchFamily="34" charset="0"/>
                <a:ea typeface="Times New Roman"/>
                <a:cs typeface="Arial" pitchFamily="34" charset="0"/>
              </a:rPr>
              <a:t> dung </a:t>
            </a:r>
            <a:r>
              <a:rPr lang="en-US" sz="2400" dirty="0" err="1">
                <a:solidFill>
                  <a:srgbClr val="FF0000"/>
                </a:solidFill>
                <a:latin typeface="Arial" pitchFamily="34" charset="0"/>
                <a:ea typeface="Times New Roman"/>
                <a:cs typeface="Arial" pitchFamily="34" charset="0"/>
              </a:rPr>
              <a:t>không</a:t>
            </a:r>
            <a:r>
              <a:rPr lang="en-US" sz="2400" dirty="0">
                <a:solidFill>
                  <a:srgbClr val="FF0000"/>
                </a:solidFill>
                <a:latin typeface="Arial" pitchFamily="34" charset="0"/>
                <a:ea typeface="Times New Roman"/>
                <a:cs typeface="Arial" pitchFamily="34" charset="0"/>
              </a:rPr>
              <a:t> </a:t>
            </a:r>
            <a:r>
              <a:rPr lang="en-US" sz="2400" dirty="0" err="1">
                <a:solidFill>
                  <a:srgbClr val="FF0000"/>
                </a:solidFill>
                <a:latin typeface="Arial" pitchFamily="34" charset="0"/>
                <a:ea typeface="Times New Roman"/>
                <a:cs typeface="Arial" pitchFamily="34" charset="0"/>
              </a:rPr>
              <a:t>bao</a:t>
            </a:r>
            <a:r>
              <a:rPr lang="en-US" sz="2400" dirty="0">
                <a:solidFill>
                  <a:srgbClr val="FF0000"/>
                </a:solidFill>
                <a:latin typeface="Arial" pitchFamily="34" charset="0"/>
                <a:ea typeface="Times New Roman"/>
                <a:cs typeface="Arial" pitchFamily="34" charset="0"/>
              </a:rPr>
              <a:t> </a:t>
            </a:r>
            <a:r>
              <a:rPr lang="en-US" sz="2400" dirty="0" err="1">
                <a:solidFill>
                  <a:srgbClr val="FF0000"/>
                </a:solidFill>
                <a:latin typeface="Arial" pitchFamily="34" charset="0"/>
                <a:ea typeface="Times New Roman"/>
                <a:cs typeface="Arial" pitchFamily="34" charset="0"/>
              </a:rPr>
              <a:t>giờ</a:t>
            </a:r>
            <a:r>
              <a:rPr lang="en-US" sz="2400" dirty="0">
                <a:solidFill>
                  <a:srgbClr val="FF0000"/>
                </a:solidFill>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được</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cơ</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quan</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quản</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lý</a:t>
            </a:r>
            <a:r>
              <a:rPr lang="en-US" sz="2400" dirty="0">
                <a:latin typeface="Arial" pitchFamily="34" charset="0"/>
                <a:ea typeface="Times New Roman"/>
                <a:cs typeface="Arial" pitchFamily="34" charset="0"/>
              </a:rPr>
              <a:t> </a:t>
            </a:r>
            <a:r>
              <a:rPr lang="en-US" sz="2400" dirty="0" err="1">
                <a:solidFill>
                  <a:srgbClr val="FF0000"/>
                </a:solidFill>
                <a:latin typeface="Arial" pitchFamily="34" charset="0"/>
                <a:ea typeface="Times New Roman"/>
                <a:cs typeface="Arial" pitchFamily="34" charset="0"/>
              </a:rPr>
              <a:t>cấp</a:t>
            </a:r>
            <a:r>
              <a:rPr lang="en-US" sz="2400" dirty="0">
                <a:solidFill>
                  <a:srgbClr val="FF0000"/>
                </a:solidFill>
                <a:latin typeface="Arial" pitchFamily="34" charset="0"/>
                <a:ea typeface="Times New Roman"/>
                <a:cs typeface="Arial" pitchFamily="34" charset="0"/>
              </a:rPr>
              <a:t> </a:t>
            </a:r>
            <a:r>
              <a:rPr lang="en-US" sz="2400" dirty="0" err="1">
                <a:solidFill>
                  <a:srgbClr val="FF0000"/>
                </a:solidFill>
                <a:latin typeface="Arial" pitchFamily="34" charset="0"/>
                <a:ea typeface="Times New Roman"/>
                <a:cs typeface="Arial" pitchFamily="34" charset="0"/>
              </a:rPr>
              <a:t>phép</a:t>
            </a:r>
            <a:r>
              <a:rPr lang="en-US" sz="2400" dirty="0">
                <a:solidFill>
                  <a:srgbClr val="FF0000"/>
                </a:solidFill>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thẩm</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định</a:t>
            </a:r>
            <a:r>
              <a:rPr lang="en-US" sz="2400" dirty="0">
                <a:latin typeface="Arial" pitchFamily="34" charset="0"/>
                <a:ea typeface="Times New Roman"/>
                <a:cs typeface="Arial" pitchFamily="34" charset="0"/>
              </a:rPr>
              <a:t>".</a:t>
            </a:r>
            <a:endParaRPr lang="en-US" sz="2400" dirty="0">
              <a:latin typeface="Arial" pitchFamily="34" charset="0"/>
              <a:ea typeface="Calibri"/>
              <a:cs typeface="Arial" pitchFamily="34" charset="0"/>
            </a:endParaRPr>
          </a:p>
          <a:p>
            <a:pPr>
              <a:lnSpc>
                <a:spcPct val="115000"/>
              </a:lnSpc>
              <a:spcAft>
                <a:spcPts val="0"/>
              </a:spcAft>
            </a:pPr>
            <a:r>
              <a:rPr lang="en-US" sz="2400" dirty="0">
                <a:latin typeface="Arial" pitchFamily="34" charset="0"/>
                <a:ea typeface="Times New Roman"/>
                <a:cs typeface="Arial" pitchFamily="34" charset="0"/>
              </a:rPr>
              <a:t>"</a:t>
            </a:r>
            <a:r>
              <a:rPr lang="en-US" sz="2400" dirty="0" err="1">
                <a:latin typeface="Arial" pitchFamily="34" charset="0"/>
                <a:ea typeface="Times New Roman"/>
                <a:cs typeface="Arial" pitchFamily="34" charset="0"/>
              </a:rPr>
              <a:t>Người</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dùng</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cần</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biết</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thực</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phẩm</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chức</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năng</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thực</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phẩm</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bảo</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vệ</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sức</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khỏe</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là</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không</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chữa</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không</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có</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tác</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dụng</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điều</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trị</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Nếu</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quảng</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cáo</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như</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vậy</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là</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hành</a:t>
            </a:r>
            <a:r>
              <a:rPr lang="en-US" sz="2400" dirty="0">
                <a:latin typeface="Arial" pitchFamily="34" charset="0"/>
                <a:ea typeface="Times New Roman"/>
                <a:cs typeface="Arial" pitchFamily="34" charset="0"/>
              </a:rPr>
              <a:t> vi </a:t>
            </a:r>
            <a:r>
              <a:rPr lang="en-US" sz="2400" dirty="0" err="1">
                <a:latin typeface="Arial" pitchFamily="34" charset="0"/>
                <a:ea typeface="Times New Roman"/>
                <a:cs typeface="Arial" pitchFamily="34" charset="0"/>
              </a:rPr>
              <a:t>gian</a:t>
            </a:r>
            <a:r>
              <a:rPr lang="en-US" sz="2400" dirty="0">
                <a:latin typeface="Arial" pitchFamily="34" charset="0"/>
                <a:ea typeface="Times New Roman"/>
                <a:cs typeface="Arial" pitchFamily="34" charset="0"/>
              </a:rPr>
              <a:t> </a:t>
            </a:r>
            <a:r>
              <a:rPr lang="en-US" sz="2400" dirty="0" err="1" smtClean="0">
                <a:latin typeface="Arial" pitchFamily="34" charset="0"/>
                <a:ea typeface="Times New Roman"/>
                <a:cs typeface="Arial" pitchFamily="34" charset="0"/>
              </a:rPr>
              <a:t>dối</a:t>
            </a:r>
            <a:r>
              <a:rPr lang="en-US" sz="2400" dirty="0" smtClean="0">
                <a:latin typeface="Arial" pitchFamily="34" charset="0"/>
                <a:ea typeface="Times New Roman"/>
                <a:cs typeface="Arial" pitchFamily="34" charset="0"/>
              </a:rPr>
              <a:t>“. </a:t>
            </a:r>
            <a:r>
              <a:rPr lang="en-US" sz="2400" dirty="0" err="1" smtClean="0">
                <a:latin typeface="Arial" pitchFamily="34" charset="0"/>
                <a:ea typeface="Times New Roman"/>
                <a:cs typeface="Arial" pitchFamily="34" charset="0"/>
              </a:rPr>
              <a:t>Người</a:t>
            </a:r>
            <a:r>
              <a:rPr lang="en-US" sz="2400" dirty="0" smtClean="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có</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bệnh</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nếu</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mua</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sản</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phẩm</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quảng</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cáo</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gian</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dối</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đó</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sẽ</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không</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thể</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khỏi</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bệnh</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mà</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nếu</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mắc</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bệnh</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nặng</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như</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ung</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thư</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sẽ</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mất</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thời</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gian</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vàng</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điều</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trị</a:t>
            </a:r>
            <a:r>
              <a:rPr lang="en-US" sz="2400" dirty="0">
                <a:latin typeface="Arial" pitchFamily="34" charset="0"/>
                <a:ea typeface="Times New Roman"/>
                <a:cs typeface="Arial" pitchFamily="34" charset="0"/>
              </a:rPr>
              <a:t> </a:t>
            </a:r>
            <a:r>
              <a:rPr lang="en-US" sz="2400" dirty="0" err="1">
                <a:latin typeface="Arial" pitchFamily="34" charset="0"/>
                <a:ea typeface="Times New Roman"/>
                <a:cs typeface="Arial" pitchFamily="34" charset="0"/>
              </a:rPr>
              <a:t>bệnh</a:t>
            </a:r>
            <a:r>
              <a:rPr lang="en-US" sz="2400" dirty="0" smtClean="0">
                <a:latin typeface="Arial" pitchFamily="34" charset="0"/>
                <a:ea typeface="Times New Roman"/>
                <a:cs typeface="Arial" pitchFamily="34" charset="0"/>
              </a:rPr>
              <a:t>.</a:t>
            </a:r>
            <a:endParaRPr lang="en-US" sz="2400" dirty="0">
              <a:latin typeface="Arial" pitchFamily="34" charset="0"/>
              <a:ea typeface="Calibri"/>
              <a:cs typeface="Arial" pitchFamily="34" charset="0"/>
            </a:endParaRPr>
          </a:p>
        </p:txBody>
      </p:sp>
    </p:spTree>
    <p:extLst>
      <p:ext uri="{BB962C8B-B14F-4D97-AF65-F5344CB8AC3E}">
        <p14:creationId xmlns:p14="http://schemas.microsoft.com/office/powerpoint/2010/main" val="214654413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33400" y="1066800"/>
            <a:ext cx="8001000" cy="3785652"/>
          </a:xfrm>
          <a:prstGeom prst="rect">
            <a:avLst/>
          </a:prstGeom>
        </p:spPr>
        <p:txBody>
          <a:bodyPr wrap="square">
            <a:spAutoFit/>
          </a:bodyPr>
          <a:lstStyle/>
          <a:p>
            <a:r>
              <a:rPr lang="vi-VN" sz="2400" b="1" dirty="0"/>
              <a:t>Điều kiện đối với </a:t>
            </a:r>
            <a:r>
              <a:rPr lang="vi-VN" sz="2400" b="1" dirty="0">
                <a:solidFill>
                  <a:srgbClr val="FF0000"/>
                </a:solidFill>
              </a:rPr>
              <a:t>kinh doanh, bảo quản, vận chuyển </a:t>
            </a:r>
            <a:r>
              <a:rPr lang="vi-VN" sz="2400" b="1" dirty="0"/>
              <a:t>thực phẩm chức năng</a:t>
            </a:r>
            <a:endParaRPr lang="en-US" sz="2400" dirty="0"/>
          </a:p>
          <a:p>
            <a:r>
              <a:rPr lang="en-US" sz="2400" dirty="0" smtClean="0"/>
              <a:t>1. </a:t>
            </a:r>
            <a:r>
              <a:rPr lang="vi-VN" sz="2400" dirty="0" smtClean="0"/>
              <a:t>Cơ </a:t>
            </a:r>
            <a:r>
              <a:rPr lang="vi-VN" sz="2400" dirty="0"/>
              <a:t>sở vật chất, trang thiết bị, dụng cụ và người trực tiếp kinh doanh phải thực hiện theo quy định tại các điều 4, 5 và 6 Thông tư số 16/2012/TT-BYT ngày 22 tháng 10 năm 2012 của Bộ trưởng Bộ Y tế </a:t>
            </a:r>
            <a:endParaRPr lang="en-US" sz="2400" dirty="0" smtClean="0"/>
          </a:p>
          <a:p>
            <a:r>
              <a:rPr lang="vi-VN" sz="2400" dirty="0" smtClean="0"/>
              <a:t>2</a:t>
            </a:r>
            <a:r>
              <a:rPr lang="vi-VN" sz="2400" dirty="0"/>
              <a:t>. Thực phẩm bảo vệ sức khỏe phải được </a:t>
            </a:r>
            <a:r>
              <a:rPr lang="vi-VN" sz="2400" dirty="0">
                <a:solidFill>
                  <a:srgbClr val="FF0000"/>
                </a:solidFill>
              </a:rPr>
              <a:t>bày bán riêng biệt </a:t>
            </a:r>
            <a:r>
              <a:rPr lang="vi-VN" sz="2400" dirty="0"/>
              <a:t>với khu vực bày bán các loại </a:t>
            </a:r>
            <a:r>
              <a:rPr lang="vi-VN" sz="2400" dirty="0">
                <a:solidFill>
                  <a:srgbClr val="FF0000"/>
                </a:solidFill>
              </a:rPr>
              <a:t>thực phẩm khác</a:t>
            </a:r>
            <a:r>
              <a:rPr lang="vi-VN" sz="2400" dirty="0"/>
              <a:t>. Nhà thuốc phải có khu bày bán riêng cho sản phẩm thực phẩm chức năng.</a:t>
            </a:r>
            <a:endParaRPr lang="en-US" sz="2400" dirty="0"/>
          </a:p>
        </p:txBody>
      </p:sp>
    </p:spTree>
    <p:extLst>
      <p:ext uri="{BB962C8B-B14F-4D97-AF65-F5344CB8AC3E}">
        <p14:creationId xmlns:p14="http://schemas.microsoft.com/office/powerpoint/2010/main" val="197774183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71168" y="685800"/>
            <a:ext cx="8077200" cy="5262979"/>
          </a:xfrm>
          <a:prstGeom prst="rect">
            <a:avLst/>
          </a:prstGeom>
        </p:spPr>
        <p:txBody>
          <a:bodyPr wrap="square">
            <a:spAutoFit/>
          </a:bodyPr>
          <a:lstStyle/>
          <a:p>
            <a:r>
              <a:rPr lang="vi-VN" sz="2400" b="1" dirty="0" smtClean="0">
                <a:solidFill>
                  <a:srgbClr val="FF0000"/>
                </a:solidFill>
              </a:rPr>
              <a:t>Truy nguyên</a:t>
            </a:r>
            <a:r>
              <a:rPr lang="en-US" sz="2400" b="1" dirty="0" smtClean="0">
                <a:solidFill>
                  <a:srgbClr val="FF0000"/>
                </a:solidFill>
              </a:rPr>
              <a:t> </a:t>
            </a:r>
            <a:r>
              <a:rPr lang="vi-VN" sz="2400" b="1" dirty="0" smtClean="0"/>
              <a:t>nguồn </a:t>
            </a:r>
            <a:r>
              <a:rPr lang="vi-VN" sz="2400" b="1" dirty="0"/>
              <a:t>gốc sản phẩm vi phạm</a:t>
            </a:r>
            <a:endParaRPr lang="en-US" sz="2400" dirty="0"/>
          </a:p>
          <a:p>
            <a:r>
              <a:rPr lang="vi-VN" sz="2400" dirty="0"/>
              <a:t>1. Việc truy nguyên </a:t>
            </a:r>
            <a:r>
              <a:rPr lang="en-US" sz="2400" b="1" dirty="0">
                <a:solidFill>
                  <a:srgbClr val="FF0000"/>
                </a:solidFill>
              </a:rPr>
              <a:t>(</a:t>
            </a:r>
            <a:r>
              <a:rPr lang="en-US" sz="2400" b="1" dirty="0" err="1">
                <a:solidFill>
                  <a:srgbClr val="FF0000"/>
                </a:solidFill>
              </a:rPr>
              <a:t>khác</a:t>
            </a:r>
            <a:r>
              <a:rPr lang="en-US" sz="2400" b="1" dirty="0">
                <a:solidFill>
                  <a:srgbClr val="FF0000"/>
                </a:solidFill>
              </a:rPr>
              <a:t> </a:t>
            </a:r>
            <a:r>
              <a:rPr lang="en-US" sz="2400" b="1" dirty="0" err="1">
                <a:solidFill>
                  <a:srgbClr val="FF0000"/>
                </a:solidFill>
              </a:rPr>
              <a:t>truy</a:t>
            </a:r>
            <a:r>
              <a:rPr lang="en-US" sz="2400" b="1" dirty="0">
                <a:solidFill>
                  <a:srgbClr val="FF0000"/>
                </a:solidFill>
              </a:rPr>
              <a:t> </a:t>
            </a:r>
            <a:r>
              <a:rPr lang="en-US" sz="2400" b="1" dirty="0" err="1">
                <a:solidFill>
                  <a:srgbClr val="FF0000"/>
                </a:solidFill>
              </a:rPr>
              <a:t>xuất</a:t>
            </a:r>
            <a:r>
              <a:rPr lang="en-US" sz="2400" b="1" dirty="0">
                <a:solidFill>
                  <a:srgbClr val="FF0000"/>
                </a:solidFill>
              </a:rPr>
              <a:t>)</a:t>
            </a:r>
            <a:r>
              <a:rPr lang="vi-VN" sz="2400" b="1" dirty="0">
                <a:solidFill>
                  <a:srgbClr val="FF0000"/>
                </a:solidFill>
              </a:rPr>
              <a:t> </a:t>
            </a:r>
            <a:r>
              <a:rPr lang="vi-VN" sz="2400" dirty="0" smtClean="0"/>
              <a:t>nguồn </a:t>
            </a:r>
            <a:r>
              <a:rPr lang="vi-VN" sz="2400" dirty="0"/>
              <a:t>gốc được tiến hành tại nơi đóng gói cuối cùng của sản phẩm. Cơ sở </a:t>
            </a:r>
            <a:r>
              <a:rPr lang="vi-VN" sz="2400" dirty="0">
                <a:solidFill>
                  <a:srgbClr val="FF0000"/>
                </a:solidFill>
              </a:rPr>
              <a:t>sản xuất, kinh doanh</a:t>
            </a:r>
            <a:r>
              <a:rPr lang="vi-VN" sz="2400" dirty="0"/>
              <a:t> thực phẩm chức năng phải có trách nhiệm </a:t>
            </a:r>
            <a:r>
              <a:rPr lang="vi-VN" sz="2400" dirty="0">
                <a:solidFill>
                  <a:srgbClr val="FF0000"/>
                </a:solidFill>
              </a:rPr>
              <a:t>cung cấp đầy đủ thông tin về nguồn gốc</a:t>
            </a:r>
            <a:r>
              <a:rPr lang="vi-VN" sz="2400" dirty="0"/>
              <a:t>, chất lượng, an toàn nguyên liệu, quy trình sản xuất, chế biến, bảo quản cho cơ quan quản lý nhà nước có thẩm quyền khi thanh tra, </a:t>
            </a:r>
            <a:r>
              <a:rPr lang="vi-VN" sz="2400" dirty="0">
                <a:solidFill>
                  <a:srgbClr val="FF0000"/>
                </a:solidFill>
              </a:rPr>
              <a:t>kiểm tra</a:t>
            </a:r>
            <a:r>
              <a:rPr lang="vi-VN" sz="2400" dirty="0"/>
              <a:t>.</a:t>
            </a:r>
            <a:endParaRPr lang="en-US" sz="2400" dirty="0"/>
          </a:p>
          <a:p>
            <a:r>
              <a:rPr lang="vi-VN" sz="2400" dirty="0"/>
              <a:t>2. Việc truy nguyên nguồn gốc các nguyên liệu là nguyên nhân gây mất an toàn thực phẩm được điều tra tại cơ sở là xuất xứ của sản phẩm vi phạm và thông qua các nghiệp vụ </a:t>
            </a:r>
            <a:r>
              <a:rPr lang="vi-VN" sz="2400" dirty="0">
                <a:solidFill>
                  <a:srgbClr val="FF0000"/>
                </a:solidFill>
              </a:rPr>
              <a:t>thanh tra, kiểm tra </a:t>
            </a:r>
            <a:r>
              <a:rPr lang="vi-VN" sz="2400" dirty="0"/>
              <a:t>để </a:t>
            </a:r>
            <a:r>
              <a:rPr lang="vi-VN" sz="2400" dirty="0">
                <a:solidFill>
                  <a:srgbClr val="FF0000"/>
                </a:solidFill>
              </a:rPr>
              <a:t>truy nguyên đến tận cùng </a:t>
            </a:r>
            <a:r>
              <a:rPr lang="vi-VN" sz="2400" dirty="0"/>
              <a:t>cơ sở cung cấp nguyên liệu hoặc </a:t>
            </a:r>
            <a:r>
              <a:rPr lang="vi-VN" sz="2400" dirty="0">
                <a:solidFill>
                  <a:srgbClr val="FF0000"/>
                </a:solidFill>
              </a:rPr>
              <a:t>vùng sản xuất nguyên liệu.</a:t>
            </a:r>
            <a:endParaRPr lang="en-US" sz="2400" dirty="0">
              <a:solidFill>
                <a:srgbClr val="FF0000"/>
              </a:solidFill>
            </a:endParaRPr>
          </a:p>
        </p:txBody>
      </p:sp>
    </p:spTree>
    <p:extLst>
      <p:ext uri="{BB962C8B-B14F-4D97-AF65-F5344CB8AC3E}">
        <p14:creationId xmlns:p14="http://schemas.microsoft.com/office/powerpoint/2010/main" val="385921753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6200" y="1905000"/>
            <a:ext cx="9067800" cy="3416320"/>
          </a:xfrm>
          <a:prstGeom prst="rect">
            <a:avLst/>
          </a:prstGeom>
        </p:spPr>
        <p:txBody>
          <a:bodyPr wrap="square">
            <a:spAutoFit/>
          </a:bodyPr>
          <a:lstStyle/>
          <a:p>
            <a:r>
              <a:rPr lang="vi-VN" sz="2400" b="1" dirty="0" smtClean="0"/>
              <a:t>Tổ </a:t>
            </a:r>
            <a:r>
              <a:rPr lang="vi-VN" sz="2400" b="1" dirty="0"/>
              <a:t>chức thực hiện</a:t>
            </a:r>
            <a:endParaRPr lang="en-US" sz="2400" dirty="0"/>
          </a:p>
          <a:p>
            <a:r>
              <a:rPr lang="vi-VN" sz="2400" dirty="0"/>
              <a:t>1. </a:t>
            </a:r>
            <a:r>
              <a:rPr lang="vi-VN" sz="2400" dirty="0">
                <a:solidFill>
                  <a:srgbClr val="FF0000"/>
                </a:solidFill>
              </a:rPr>
              <a:t>Cục An toàn thực phẩm </a:t>
            </a:r>
            <a:r>
              <a:rPr lang="vi-VN" sz="2400" dirty="0"/>
              <a:t>- Bộ Y tế chủ trì phối hợp với các cơ quan chức năng của Bộ Công Thương, Bộ Công an trong phạm vi quyền hạn được giao tổ chức triển khai, chỉ đạo, kiểm tra và giám sát việc thực hiện Thông tư này.</a:t>
            </a:r>
            <a:endParaRPr lang="en-US" sz="2400" dirty="0"/>
          </a:p>
          <a:p>
            <a:r>
              <a:rPr lang="vi-VN" sz="2400" dirty="0"/>
              <a:t>2. Sở Y tế các tỉnh, thành phố trực thuộc trung ương có trách nhiệm tổ chức thực hiện, chỉ đạo </a:t>
            </a:r>
            <a:r>
              <a:rPr lang="vi-VN" sz="2400" dirty="0">
                <a:solidFill>
                  <a:srgbClr val="FF0000"/>
                </a:solidFill>
              </a:rPr>
              <a:t>các Chi cục </a:t>
            </a:r>
            <a:r>
              <a:rPr lang="vi-VN" sz="2400" dirty="0"/>
              <a:t>An toàn vệ sinh thực phẩm và các đơn vị liên quan </a:t>
            </a:r>
            <a:r>
              <a:rPr lang="vi-VN" sz="2400" dirty="0">
                <a:solidFill>
                  <a:srgbClr val="FF0000"/>
                </a:solidFill>
              </a:rPr>
              <a:t>kiểm tra </a:t>
            </a:r>
            <a:r>
              <a:rPr lang="vi-VN" sz="2400" dirty="0"/>
              <a:t>và giám sát các đơn vị sản xuất, kinh doanh thực phẩm chức năng </a:t>
            </a:r>
            <a:r>
              <a:rPr lang="vi-VN" sz="2400" dirty="0">
                <a:solidFill>
                  <a:srgbClr val="FF0000"/>
                </a:solidFill>
              </a:rPr>
              <a:t>tại địa phương.</a:t>
            </a:r>
            <a:endParaRPr lang="en-US" sz="2400" dirty="0">
              <a:solidFill>
                <a:srgbClr val="FF0000"/>
              </a:solidFill>
            </a:endParaRPr>
          </a:p>
        </p:txBody>
      </p:sp>
    </p:spTree>
    <p:extLst>
      <p:ext uri="{BB962C8B-B14F-4D97-AF65-F5344CB8AC3E}">
        <p14:creationId xmlns:p14="http://schemas.microsoft.com/office/powerpoint/2010/main" val="3993432337"/>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err="1" smtClean="0"/>
              <a:t>Cục</a:t>
            </a:r>
            <a:r>
              <a:rPr lang="en-US" sz="3200" dirty="0" smtClean="0"/>
              <a:t> ATTP- </a:t>
            </a:r>
            <a:r>
              <a:rPr lang="en-US" sz="3200" dirty="0" err="1" smtClean="0">
                <a:solidFill>
                  <a:srgbClr val="FF0000"/>
                </a:solidFill>
              </a:rPr>
              <a:t>Quản</a:t>
            </a:r>
            <a:r>
              <a:rPr lang="en-US" sz="3200" dirty="0" smtClean="0">
                <a:solidFill>
                  <a:srgbClr val="FF0000"/>
                </a:solidFill>
              </a:rPr>
              <a:t> </a:t>
            </a:r>
            <a:r>
              <a:rPr lang="en-US" sz="3200" dirty="0" err="1" smtClean="0">
                <a:solidFill>
                  <a:srgbClr val="FF0000"/>
                </a:solidFill>
              </a:rPr>
              <a:t>lý</a:t>
            </a:r>
            <a:r>
              <a:rPr lang="en-US" sz="3200" dirty="0" smtClean="0">
                <a:solidFill>
                  <a:srgbClr val="FF0000"/>
                </a:solidFill>
              </a:rPr>
              <a:t> </a:t>
            </a:r>
            <a:r>
              <a:rPr lang="en-US" sz="3200" dirty="0" err="1" smtClean="0">
                <a:solidFill>
                  <a:srgbClr val="FF0000"/>
                </a:solidFill>
              </a:rPr>
              <a:t>Thực</a:t>
            </a:r>
            <a:r>
              <a:rPr lang="en-US" sz="3200" dirty="0" smtClean="0">
                <a:solidFill>
                  <a:srgbClr val="FF0000"/>
                </a:solidFill>
              </a:rPr>
              <a:t> </a:t>
            </a:r>
            <a:r>
              <a:rPr lang="en-US" sz="3200" dirty="0" err="1" smtClean="0">
                <a:solidFill>
                  <a:srgbClr val="FF0000"/>
                </a:solidFill>
              </a:rPr>
              <a:t>phẩm</a:t>
            </a:r>
            <a:endParaRPr lang="en-US" sz="3200" dirty="0">
              <a:solidFill>
                <a:srgbClr val="FF0000"/>
              </a:solidFill>
            </a:endParaRPr>
          </a:p>
        </p:txBody>
      </p:sp>
      <p:pic>
        <p:nvPicPr>
          <p:cNvPr id="1026" name="Picture 2" descr="Dịch vụ công trực tuyế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371600"/>
            <a:ext cx="8610600" cy="411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134183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err="1" smtClean="0"/>
              <a:t>Cục</a:t>
            </a:r>
            <a:r>
              <a:rPr lang="en-US" sz="2800" dirty="0" smtClean="0"/>
              <a:t> QL </a:t>
            </a:r>
            <a:r>
              <a:rPr lang="en-US" sz="2800" dirty="0" err="1" smtClean="0"/>
              <a:t>Dược</a:t>
            </a:r>
            <a:r>
              <a:rPr lang="en-US" sz="2800" dirty="0" smtClean="0"/>
              <a:t>- </a:t>
            </a:r>
            <a:r>
              <a:rPr lang="en-US" sz="2800" dirty="0" smtClean="0">
                <a:solidFill>
                  <a:srgbClr val="FF0000"/>
                </a:solidFill>
              </a:rPr>
              <a:t>QL </a:t>
            </a:r>
            <a:r>
              <a:rPr lang="en-US" sz="2800" dirty="0" err="1" smtClean="0">
                <a:solidFill>
                  <a:srgbClr val="FF0000"/>
                </a:solidFill>
              </a:rPr>
              <a:t>Thuốc</a:t>
            </a:r>
            <a:r>
              <a:rPr lang="en-US" sz="2800" dirty="0" smtClean="0">
                <a:solidFill>
                  <a:srgbClr val="FF0000"/>
                </a:solidFill>
              </a:rPr>
              <a:t> </a:t>
            </a:r>
            <a:r>
              <a:rPr lang="en-US" sz="2800" dirty="0" err="1" smtClean="0">
                <a:solidFill>
                  <a:srgbClr val="FF0000"/>
                </a:solidFill>
              </a:rPr>
              <a:t>và</a:t>
            </a:r>
            <a:r>
              <a:rPr lang="en-US" sz="2800" dirty="0" smtClean="0">
                <a:solidFill>
                  <a:srgbClr val="FF0000"/>
                </a:solidFill>
              </a:rPr>
              <a:t> </a:t>
            </a:r>
            <a:r>
              <a:rPr lang="en-US" sz="2800" dirty="0" err="1" smtClean="0">
                <a:solidFill>
                  <a:srgbClr val="FF0000"/>
                </a:solidFill>
              </a:rPr>
              <a:t>Mỹ</a:t>
            </a:r>
            <a:r>
              <a:rPr lang="en-US" sz="2800" dirty="0" smtClean="0">
                <a:solidFill>
                  <a:srgbClr val="FF0000"/>
                </a:solidFill>
              </a:rPr>
              <a:t> </a:t>
            </a:r>
            <a:r>
              <a:rPr lang="en-US" sz="2800" dirty="0" err="1" smtClean="0">
                <a:solidFill>
                  <a:srgbClr val="FF0000"/>
                </a:solidFill>
              </a:rPr>
              <a:t>phẩm</a:t>
            </a:r>
            <a:endParaRPr lang="en-US" sz="2800" dirty="0">
              <a:solidFill>
                <a:srgbClr val="FF0000"/>
              </a:solidFill>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1524000"/>
            <a:ext cx="6477000" cy="487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4329895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685800"/>
          </a:xfrm>
        </p:spPr>
        <p:txBody>
          <a:bodyPr>
            <a:normAutofit/>
          </a:bodyPr>
          <a:lstStyle/>
          <a:p>
            <a:r>
              <a:rPr lang="en-US" sz="3200" dirty="0" smtClean="0">
                <a:solidFill>
                  <a:srgbClr val="FF0000"/>
                </a:solidFill>
              </a:rPr>
              <a:t>XỬ PHẠT- THEO NGHỊ ĐỊNH 115/2018</a:t>
            </a:r>
            <a:endParaRPr lang="en-US" sz="3200" dirty="0">
              <a:solidFill>
                <a:srgbClr val="FF0000"/>
              </a:solidFill>
            </a:endParaRPr>
          </a:p>
        </p:txBody>
      </p:sp>
      <p:sp>
        <p:nvSpPr>
          <p:cNvPr id="3" name="Rectangle 2"/>
          <p:cNvSpPr/>
          <p:nvPr/>
        </p:nvSpPr>
        <p:spPr>
          <a:xfrm>
            <a:off x="304800" y="914400"/>
            <a:ext cx="8610600" cy="5693866"/>
          </a:xfrm>
          <a:prstGeom prst="rect">
            <a:avLst/>
          </a:prstGeom>
        </p:spPr>
        <p:txBody>
          <a:bodyPr wrap="square">
            <a:spAutoFit/>
          </a:bodyPr>
          <a:lstStyle/>
          <a:p>
            <a:r>
              <a:rPr lang="vi-VN" sz="2800" dirty="0"/>
              <a:t>. Phạt tiền từ 10.000.000 đồng đến 15.000.000 đồng đối với một trong các hành vi sau đây:</a:t>
            </a:r>
          </a:p>
          <a:p>
            <a:r>
              <a:rPr lang="vi-VN" sz="2800" dirty="0"/>
              <a:t>a) Nơi sản xuất, chế biến, kinh doanh, bảo quản không cách biệt với nguồn </a:t>
            </a:r>
            <a:r>
              <a:rPr lang="vi-VN" sz="2800" dirty="0">
                <a:solidFill>
                  <a:srgbClr val="FF0000"/>
                </a:solidFill>
              </a:rPr>
              <a:t>ô nhiễm bụi</a:t>
            </a:r>
            <a:r>
              <a:rPr lang="vi-VN" sz="2800" dirty="0"/>
              <a:t>, hóa chất độc hại và các yếu tố gây hại khác;</a:t>
            </a:r>
          </a:p>
          <a:p>
            <a:r>
              <a:rPr lang="vi-VN" sz="2800" dirty="0"/>
              <a:t>b) </a:t>
            </a:r>
            <a:r>
              <a:rPr lang="vi-VN" sz="2800" dirty="0">
                <a:solidFill>
                  <a:srgbClr val="FF0000"/>
                </a:solidFill>
              </a:rPr>
              <a:t>Tường, trần, nền </a:t>
            </a:r>
            <a:r>
              <a:rPr lang="vi-VN" sz="2800" dirty="0"/>
              <a:t>nhà khu vực sản xuất, kinh doanh, kho bảo quản bị thấm nước, rạn nứt, ẩm mốc</a:t>
            </a:r>
            <a:r>
              <a:rPr lang="vi-VN" sz="2800" dirty="0" smtClean="0"/>
              <a:t>;</a:t>
            </a:r>
            <a:endParaRPr lang="en-US" sz="2800" dirty="0" smtClean="0"/>
          </a:p>
          <a:p>
            <a:r>
              <a:rPr lang="en-US" sz="2800" dirty="0" smtClean="0"/>
              <a:t>- </a:t>
            </a:r>
            <a:r>
              <a:rPr lang="vi-VN" sz="2800" dirty="0"/>
              <a:t>Phạt tiền từ 7.000.000 đồng đến 10.000.000 đồng đối với cơ sở </a:t>
            </a:r>
            <a:r>
              <a:rPr lang="vi-VN" sz="2800" dirty="0">
                <a:solidFill>
                  <a:srgbClr val="FF0000"/>
                </a:solidFill>
              </a:rPr>
              <a:t>có thiết lập và áp dụng </a:t>
            </a:r>
            <a:r>
              <a:rPr lang="vi-VN" sz="2800" dirty="0"/>
              <a:t>nhưng </a:t>
            </a:r>
            <a:r>
              <a:rPr lang="vi-VN" sz="2800" dirty="0">
                <a:solidFill>
                  <a:srgbClr val="FF0000"/>
                </a:solidFill>
              </a:rPr>
              <a:t>không đầy đủ</a:t>
            </a:r>
            <a:r>
              <a:rPr lang="vi-VN" sz="2800" dirty="0"/>
              <a:t> theo quy định hoặc không phù hợp thực tế hoạt động sản xuất, kinh doanh thực phẩm của cơ sở</a:t>
            </a:r>
          </a:p>
        </p:txBody>
      </p:sp>
    </p:spTree>
    <p:extLst>
      <p:ext uri="{BB962C8B-B14F-4D97-AF65-F5344CB8AC3E}">
        <p14:creationId xmlns:p14="http://schemas.microsoft.com/office/powerpoint/2010/main" val="45777790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81000" y="914400"/>
            <a:ext cx="8382000" cy="4401205"/>
          </a:xfrm>
          <a:prstGeom prst="rect">
            <a:avLst/>
          </a:prstGeom>
        </p:spPr>
        <p:txBody>
          <a:bodyPr wrap="square">
            <a:spAutoFit/>
          </a:bodyPr>
          <a:lstStyle/>
          <a:p>
            <a:r>
              <a:rPr lang="en-US" sz="2800" dirty="0" smtClean="0"/>
              <a:t>- </a:t>
            </a:r>
            <a:r>
              <a:rPr lang="vi-VN" sz="2800" dirty="0" smtClean="0"/>
              <a:t>Phạt </a:t>
            </a:r>
            <a:r>
              <a:rPr lang="vi-VN" sz="2800" dirty="0"/>
              <a:t>tiền từ 1.000.000 đồng đến 3.000.000 đồng đối với một trong </a:t>
            </a:r>
            <a:r>
              <a:rPr lang="vi-VN" sz="2800" dirty="0" smtClean="0"/>
              <a:t>hành </a:t>
            </a:r>
            <a:r>
              <a:rPr lang="vi-VN" sz="2800" dirty="0"/>
              <a:t>vi </a:t>
            </a:r>
            <a:r>
              <a:rPr lang="vi-VN" sz="2800" dirty="0" smtClean="0"/>
              <a:t>:Nơi </a:t>
            </a:r>
            <a:r>
              <a:rPr lang="vi-VN" sz="2800" dirty="0"/>
              <a:t>kinh doanh, bày bán, bảo quản thực phẩm bị </a:t>
            </a:r>
            <a:r>
              <a:rPr lang="vi-VN" sz="2800" dirty="0">
                <a:solidFill>
                  <a:srgbClr val="FF0000"/>
                </a:solidFill>
              </a:rPr>
              <a:t>côn trùng, động vật gây hại </a:t>
            </a:r>
            <a:r>
              <a:rPr lang="vi-VN" sz="2800" dirty="0"/>
              <a:t>xâm nhập;</a:t>
            </a:r>
          </a:p>
          <a:p>
            <a:r>
              <a:rPr lang="vi-VN" sz="2800" dirty="0"/>
              <a:t>- . Phạt tiền từ 20.000.000 đồng đến 30.000.000 đồng đối với </a:t>
            </a:r>
            <a:r>
              <a:rPr lang="vi-VN" sz="2800" dirty="0" smtClean="0"/>
              <a:t>hành </a:t>
            </a:r>
            <a:r>
              <a:rPr lang="vi-VN" sz="2800" dirty="0"/>
              <a:t>vi </a:t>
            </a:r>
            <a:r>
              <a:rPr lang="vi-VN" sz="2800" dirty="0" smtClean="0"/>
              <a:t>:</a:t>
            </a:r>
            <a:r>
              <a:rPr lang="en-US" sz="2800" dirty="0" smtClean="0"/>
              <a:t> </a:t>
            </a:r>
            <a:r>
              <a:rPr lang="vi-VN" sz="2800" dirty="0" smtClean="0"/>
              <a:t>Không </a:t>
            </a:r>
            <a:r>
              <a:rPr lang="vi-VN" sz="2800" dirty="0">
                <a:solidFill>
                  <a:srgbClr val="FF0000"/>
                </a:solidFill>
              </a:rPr>
              <a:t>tự công bố lại </a:t>
            </a:r>
            <a:r>
              <a:rPr lang="vi-VN" sz="2800" dirty="0"/>
              <a:t>sản phẩm, đăng ký lại </a:t>
            </a:r>
            <a:r>
              <a:rPr lang="vi-VN" sz="2800" dirty="0">
                <a:solidFill>
                  <a:srgbClr val="FF0000"/>
                </a:solidFill>
              </a:rPr>
              <a:t>bản công bố </a:t>
            </a:r>
            <a:r>
              <a:rPr lang="vi-VN" sz="2800" dirty="0"/>
              <a:t>sản phẩm theo quy định của pháp luật trong trường hợp sản phẩm có sự thay đổi về tên sản phẩm, xuất xứ, thành phần cấu tạo;</a:t>
            </a:r>
          </a:p>
        </p:txBody>
      </p:sp>
    </p:spTree>
    <p:extLst>
      <p:ext uri="{BB962C8B-B14F-4D97-AF65-F5344CB8AC3E}">
        <p14:creationId xmlns:p14="http://schemas.microsoft.com/office/powerpoint/2010/main" val="2195713598"/>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90500" y="457200"/>
            <a:ext cx="8839200" cy="5262979"/>
          </a:xfrm>
          <a:prstGeom prst="rect">
            <a:avLst/>
          </a:prstGeom>
        </p:spPr>
        <p:txBody>
          <a:bodyPr wrap="square">
            <a:spAutoFit/>
          </a:bodyPr>
          <a:lstStyle/>
          <a:p>
            <a:r>
              <a:rPr lang="vi-VN" sz="2800" dirty="0"/>
              <a:t>Phạt tiền từ 30.000.000 đồng đến 40.000.000 đồng đối với một trong các hành vi sau đây:</a:t>
            </a:r>
          </a:p>
          <a:p>
            <a:r>
              <a:rPr lang="vi-VN" sz="2800" dirty="0"/>
              <a:t>a) Sản xuất, nhập khẩu, </a:t>
            </a:r>
            <a:r>
              <a:rPr lang="vi-VN" sz="2800" dirty="0">
                <a:solidFill>
                  <a:srgbClr val="FF0000"/>
                </a:solidFill>
              </a:rPr>
              <a:t>buôn bán</a:t>
            </a:r>
            <a:r>
              <a:rPr lang="vi-VN" sz="2800" dirty="0"/>
              <a:t>, lưu thông trên thị trường thực phẩm, phụ gia thực phẩm, chất hỗ trợ chế biến thực phẩm, dụng cụ, vật liệu bao gói, chứa đựng tiếp xúc trực tiếp với thực phẩm </a:t>
            </a:r>
            <a:r>
              <a:rPr lang="vi-VN" sz="2800" dirty="0">
                <a:solidFill>
                  <a:srgbClr val="FF0000"/>
                </a:solidFill>
              </a:rPr>
              <a:t>không phù hợp</a:t>
            </a:r>
            <a:r>
              <a:rPr lang="vi-VN" sz="2800" dirty="0"/>
              <a:t> với </a:t>
            </a:r>
            <a:r>
              <a:rPr lang="vi-VN" sz="2800" dirty="0">
                <a:solidFill>
                  <a:srgbClr val="FF0000"/>
                </a:solidFill>
              </a:rPr>
              <a:t>thông tin về sản phẩm </a:t>
            </a:r>
            <a:r>
              <a:rPr lang="vi-VN" sz="2800" dirty="0"/>
              <a:t>đã </a:t>
            </a:r>
            <a:r>
              <a:rPr lang="vi-VN" sz="2800" dirty="0">
                <a:solidFill>
                  <a:srgbClr val="FF0000"/>
                </a:solidFill>
              </a:rPr>
              <a:t>công bố</a:t>
            </a:r>
          </a:p>
          <a:p>
            <a:r>
              <a:rPr lang="vi-VN" sz="2800" dirty="0"/>
              <a:t>- Phạt tiền từ 5.000.000 đồng đến 10.000.000 đồng đối với hành vi quảng cáo thực phẩm bảo vệ sức khỏe mà không có nội dung khuyến cáo “</a:t>
            </a:r>
            <a:r>
              <a:rPr lang="vi-VN" sz="2800" dirty="0">
                <a:solidFill>
                  <a:srgbClr val="FF0000"/>
                </a:solidFill>
              </a:rPr>
              <a:t>Thực phẩm này không phải là thuốc</a:t>
            </a:r>
            <a:r>
              <a:rPr lang="vi-VN" sz="2800" dirty="0"/>
              <a:t>, không có tác dụng thay thế thuốc chữa bệnh”.</a:t>
            </a:r>
          </a:p>
        </p:txBody>
      </p:sp>
    </p:spTree>
    <p:extLst>
      <p:ext uri="{BB962C8B-B14F-4D97-AF65-F5344CB8AC3E}">
        <p14:creationId xmlns:p14="http://schemas.microsoft.com/office/powerpoint/2010/main" val="3046835048"/>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52400" y="533400"/>
            <a:ext cx="8763000" cy="6186309"/>
          </a:xfrm>
          <a:prstGeom prst="rect">
            <a:avLst/>
          </a:prstGeom>
        </p:spPr>
        <p:txBody>
          <a:bodyPr wrap="square">
            <a:spAutoFit/>
          </a:bodyPr>
          <a:lstStyle/>
          <a:p>
            <a:r>
              <a:rPr lang="en-US" sz="2200" dirty="0" smtClean="0"/>
              <a:t>- </a:t>
            </a:r>
            <a:r>
              <a:rPr lang="vi-VN" sz="2200" dirty="0" smtClean="0"/>
              <a:t>Phạt </a:t>
            </a:r>
            <a:r>
              <a:rPr lang="vi-VN" sz="2200" dirty="0"/>
              <a:t>tiền từ 3.000.000 đồng đến 5.000.000 đồng đối với hành vi không thông báo với cơ quan nhà nước có thẩm quyền khi </a:t>
            </a:r>
            <a:r>
              <a:rPr lang="vi-VN" sz="2200" dirty="0">
                <a:solidFill>
                  <a:srgbClr val="FF0000"/>
                </a:solidFill>
              </a:rPr>
              <a:t>phát hiện sự cố</a:t>
            </a:r>
            <a:r>
              <a:rPr lang="vi-VN" sz="2200" dirty="0"/>
              <a:t> an toàn thực phẩm.</a:t>
            </a:r>
          </a:p>
          <a:p>
            <a:r>
              <a:rPr lang="vi-VN" sz="2200" dirty="0"/>
              <a:t>Phạt tiền từ 5.000.000 đồng đến 7.000.000 đồng đối với hành vi </a:t>
            </a:r>
            <a:r>
              <a:rPr lang="vi-VN" sz="2200" dirty="0">
                <a:solidFill>
                  <a:srgbClr val="FF0000"/>
                </a:solidFill>
              </a:rPr>
              <a:t>không lưu trữ thông tin </a:t>
            </a:r>
            <a:r>
              <a:rPr lang="vi-VN" sz="2200" dirty="0"/>
              <a:t>hoặc lưu trữ không đầy đủ thông tin để truy xuất nguồn gốc thực phẩm.</a:t>
            </a:r>
          </a:p>
          <a:p>
            <a:r>
              <a:rPr lang="en-US" sz="2200" dirty="0" smtClean="0"/>
              <a:t>- </a:t>
            </a:r>
            <a:r>
              <a:rPr lang="vi-VN" sz="2200" dirty="0" smtClean="0"/>
              <a:t>Phạt </a:t>
            </a:r>
            <a:r>
              <a:rPr lang="vi-VN" sz="2200" dirty="0"/>
              <a:t>tiền từ 7.000.000 đồng đến 10.000.000 đồng đối với một trong các hành vi </a:t>
            </a:r>
            <a:r>
              <a:rPr lang="vi-VN" sz="2200" dirty="0" smtClean="0">
                <a:solidFill>
                  <a:srgbClr val="FF0000"/>
                </a:solidFill>
              </a:rPr>
              <a:t>Không</a:t>
            </a:r>
            <a:r>
              <a:rPr lang="vi-VN" sz="2200" dirty="0" smtClean="0"/>
              <a:t> </a:t>
            </a:r>
            <a:r>
              <a:rPr lang="vi-VN" sz="2200" dirty="0"/>
              <a:t>thực hiện </a:t>
            </a:r>
            <a:r>
              <a:rPr lang="vi-VN" sz="2200" dirty="0">
                <a:solidFill>
                  <a:srgbClr val="FF0000"/>
                </a:solidFill>
              </a:rPr>
              <a:t>thông báo lô sản phẩm </a:t>
            </a:r>
            <a:r>
              <a:rPr lang="vi-VN" sz="2200" dirty="0"/>
              <a:t>không bảo đảm an toàn thực phẩm theo quy định của pháp luật;</a:t>
            </a:r>
          </a:p>
          <a:p>
            <a:r>
              <a:rPr lang="vi-VN" sz="2200" dirty="0"/>
              <a:t>- Phạt tiền từ 15.000.000 đồng đến 20.000.000 đồng đối với hành vi </a:t>
            </a:r>
            <a:r>
              <a:rPr lang="vi-VN" sz="2200" dirty="0">
                <a:solidFill>
                  <a:srgbClr val="FF0000"/>
                </a:solidFill>
              </a:rPr>
              <a:t>không</a:t>
            </a:r>
            <a:r>
              <a:rPr lang="vi-VN" sz="2200" dirty="0"/>
              <a:t> thực hiện các </a:t>
            </a:r>
            <a:r>
              <a:rPr lang="vi-VN" sz="2200" dirty="0">
                <a:solidFill>
                  <a:srgbClr val="FF0000"/>
                </a:solidFill>
              </a:rPr>
              <a:t>biện pháp ngăn chặn </a:t>
            </a:r>
            <a:r>
              <a:rPr lang="vi-VN" sz="2200" dirty="0"/>
              <a:t>kịp thời khi phát hiện sản phẩm của mình </a:t>
            </a:r>
            <a:r>
              <a:rPr lang="vi-VN" sz="2200" dirty="0">
                <a:solidFill>
                  <a:srgbClr val="FF0000"/>
                </a:solidFill>
              </a:rPr>
              <a:t>đang lưu thông </a:t>
            </a:r>
            <a:r>
              <a:rPr lang="vi-VN" sz="2200" dirty="0"/>
              <a:t>hoặc đã đưa vào sử dụng mà không bảo đảm an toàn thực phẩm theo quy định của pháp luật hoặc có chỉ tiêu an toàn thực phẩm không phù hợp với mức quy định tại quy chuẩn, tiêu chuẩn, quy định của pháp luật tương ứng hoặc mức công bố; sản phẩm thực phẩm </a:t>
            </a:r>
            <a:r>
              <a:rPr lang="vi-VN" sz="2200" dirty="0">
                <a:solidFill>
                  <a:srgbClr val="FF0000"/>
                </a:solidFill>
              </a:rPr>
              <a:t>bảo vệ sức khỏe </a:t>
            </a:r>
            <a:r>
              <a:rPr lang="vi-VN" sz="2200" dirty="0"/>
              <a:t>có </a:t>
            </a:r>
            <a:r>
              <a:rPr lang="vi-VN" sz="2200" dirty="0">
                <a:solidFill>
                  <a:srgbClr val="FF0000"/>
                </a:solidFill>
              </a:rPr>
              <a:t>ít nhất một </a:t>
            </a:r>
            <a:r>
              <a:rPr lang="vi-VN" sz="2200" dirty="0"/>
              <a:t>trong các chỉ tiêu chất lượng chủ yếu tạo nên công dụng của sản phẩm không phù hợp với mức công bố.</a:t>
            </a:r>
          </a:p>
        </p:txBody>
      </p:sp>
    </p:spTree>
    <p:extLst>
      <p:ext uri="{BB962C8B-B14F-4D97-AF65-F5344CB8AC3E}">
        <p14:creationId xmlns:p14="http://schemas.microsoft.com/office/powerpoint/2010/main" val="193407832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2" name="Content Placeholder 3" descr="down%20syndrome%20child.gif"/>
          <p:cNvPicPr>
            <a:picLocks noGrp="1" noChangeAspect="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1828165" y="0"/>
            <a:ext cx="6377940" cy="6858000"/>
          </a:xfrm>
        </p:spPr>
      </p:pic>
      <p:sp>
        <p:nvSpPr>
          <p:cNvPr id="92163" name="TextBox 4"/>
          <p:cNvSpPr txBox="1">
            <a:spLocks noChangeArrowheads="1"/>
          </p:cNvSpPr>
          <p:nvPr/>
        </p:nvSpPr>
        <p:spPr bwMode="auto">
          <a:xfrm>
            <a:off x="2000250" y="3786188"/>
            <a:ext cx="51435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sz="7200" dirty="0">
                <a:solidFill>
                  <a:srgbClr val="FFFF00"/>
                </a:solidFill>
                <a:latin typeface="Comic Sans MS" panose="030F0702030302020204" pitchFamily="66" charset="0"/>
              </a:rPr>
              <a:t>Thank you!</a:t>
            </a:r>
          </a:p>
        </p:txBody>
      </p:sp>
    </p:spTree>
    <p:extLst>
      <p:ext uri="{BB962C8B-B14F-4D97-AF65-F5344CB8AC3E}">
        <p14:creationId xmlns:p14="http://schemas.microsoft.com/office/powerpoint/2010/main" val="93380476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590800"/>
            <a:ext cx="8229600" cy="1143000"/>
          </a:xfrm>
        </p:spPr>
        <p:txBody>
          <a:bodyPr>
            <a:normAutofit fontScale="90000"/>
          </a:bodyPr>
          <a:lstStyle/>
          <a:p>
            <a:r>
              <a:rPr lang="en-US" sz="3600" dirty="0" smtClean="0">
                <a:solidFill>
                  <a:srgbClr val="FF0000"/>
                </a:solidFill>
                <a:latin typeface="Arial" pitchFamily="34" charset="0"/>
                <a:cs typeface="Arial" pitchFamily="34" charset="0"/>
              </a:rPr>
              <a:t>THỰC TRẠNG THỰC PHẨM CHỨC NĂNG HIỆN NAY</a:t>
            </a:r>
            <a:endParaRPr lang="en-US" sz="3600" dirty="0">
              <a:solidFill>
                <a:srgbClr val="FF0000"/>
              </a:solidFill>
              <a:latin typeface="Arial" pitchFamily="34" charset="0"/>
              <a:cs typeface="Arial" pitchFamily="34" charset="0"/>
            </a:endParaRPr>
          </a:p>
        </p:txBody>
      </p:sp>
    </p:spTree>
    <p:extLst>
      <p:ext uri="{BB962C8B-B14F-4D97-AF65-F5344CB8AC3E}">
        <p14:creationId xmlns:p14="http://schemas.microsoft.com/office/powerpoint/2010/main" val="73072612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57200" y="990600"/>
            <a:ext cx="8686800" cy="4401205"/>
          </a:xfrm>
          <a:prstGeom prst="rect">
            <a:avLst/>
          </a:prstGeom>
        </p:spPr>
        <p:txBody>
          <a:bodyPr wrap="square">
            <a:spAutoFit/>
          </a:bodyPr>
          <a:lstStyle/>
          <a:p>
            <a:r>
              <a:rPr lang="en-US" sz="2000" dirty="0" err="1">
                <a:latin typeface="Arial" pitchFamily="34" charset="0"/>
                <a:cs typeface="Arial" pitchFamily="34" charset="0"/>
              </a:rPr>
              <a:t>Quy</a:t>
            </a:r>
            <a:r>
              <a:rPr lang="en-US" sz="2000" dirty="0">
                <a:latin typeface="Arial" pitchFamily="34" charset="0"/>
                <a:cs typeface="Arial" pitchFamily="34" charset="0"/>
              </a:rPr>
              <a:t> </a:t>
            </a:r>
            <a:r>
              <a:rPr lang="en-US" sz="2000" dirty="0" err="1">
                <a:latin typeface="Arial" pitchFamily="34" charset="0"/>
                <a:cs typeface="Arial" pitchFamily="34" charset="0"/>
              </a:rPr>
              <a:t>mô</a:t>
            </a:r>
            <a:r>
              <a:rPr lang="en-US" sz="2000" dirty="0">
                <a:latin typeface="Arial" pitchFamily="34" charset="0"/>
                <a:cs typeface="Arial" pitchFamily="34" charset="0"/>
              </a:rPr>
              <a:t> </a:t>
            </a:r>
            <a:r>
              <a:rPr lang="en-US" sz="2000" dirty="0" err="1">
                <a:latin typeface="Arial" pitchFamily="34" charset="0"/>
                <a:cs typeface="Arial" pitchFamily="34" charset="0"/>
              </a:rPr>
              <a:t>Thị</a:t>
            </a:r>
            <a:r>
              <a:rPr lang="en-US" sz="2000" dirty="0">
                <a:latin typeface="Arial" pitchFamily="34" charset="0"/>
                <a:cs typeface="Arial" pitchFamily="34" charset="0"/>
              </a:rPr>
              <a:t> </a:t>
            </a:r>
            <a:r>
              <a:rPr lang="en-US" sz="2000" dirty="0" err="1">
                <a:latin typeface="Arial" pitchFamily="34" charset="0"/>
                <a:cs typeface="Arial" pitchFamily="34" charset="0"/>
              </a:rPr>
              <a:t>trường</a:t>
            </a:r>
            <a:r>
              <a:rPr lang="en-US" sz="2000" dirty="0">
                <a:latin typeface="Arial" pitchFamily="34" charset="0"/>
                <a:cs typeface="Arial" pitchFamily="34" charset="0"/>
              </a:rPr>
              <a:t> </a:t>
            </a:r>
            <a:r>
              <a:rPr lang="en-US" sz="2000" dirty="0" err="1">
                <a:latin typeface="Arial" pitchFamily="34" charset="0"/>
                <a:cs typeface="Arial" pitchFamily="34" charset="0"/>
              </a:rPr>
              <a:t>Thực</a:t>
            </a:r>
            <a:r>
              <a:rPr lang="en-US" sz="2000" dirty="0">
                <a:latin typeface="Arial" pitchFamily="34" charset="0"/>
                <a:cs typeface="Arial" pitchFamily="34" charset="0"/>
              </a:rPr>
              <a:t> </a:t>
            </a:r>
            <a:r>
              <a:rPr lang="en-US" sz="2000" dirty="0" err="1">
                <a:latin typeface="Arial" pitchFamily="34" charset="0"/>
                <a:cs typeface="Arial" pitchFamily="34" charset="0"/>
              </a:rPr>
              <a:t>phẩm</a:t>
            </a:r>
            <a:r>
              <a:rPr lang="en-US" sz="2000" dirty="0">
                <a:latin typeface="Arial" pitchFamily="34" charset="0"/>
                <a:cs typeface="Arial" pitchFamily="34" charset="0"/>
              </a:rPr>
              <a:t> </a:t>
            </a:r>
            <a:r>
              <a:rPr lang="en-US" sz="2000" dirty="0" err="1">
                <a:latin typeface="Arial" pitchFamily="34" charset="0"/>
                <a:cs typeface="Arial" pitchFamily="34" charset="0"/>
              </a:rPr>
              <a:t>Chức</a:t>
            </a:r>
            <a:r>
              <a:rPr lang="en-US" sz="2000" dirty="0">
                <a:latin typeface="Arial" pitchFamily="34" charset="0"/>
                <a:cs typeface="Arial" pitchFamily="34" charset="0"/>
              </a:rPr>
              <a:t> </a:t>
            </a:r>
            <a:r>
              <a:rPr lang="en-US" sz="2000" dirty="0" err="1">
                <a:latin typeface="Arial" pitchFamily="34" charset="0"/>
                <a:cs typeface="Arial" pitchFamily="34" charset="0"/>
              </a:rPr>
              <a:t>năng</a:t>
            </a:r>
            <a:r>
              <a:rPr lang="en-US" sz="2000" dirty="0">
                <a:latin typeface="Arial" pitchFamily="34" charset="0"/>
                <a:cs typeface="Arial" pitchFamily="34" charset="0"/>
              </a:rPr>
              <a:t> </a:t>
            </a:r>
            <a:r>
              <a:rPr lang="en-US" sz="2000" dirty="0" err="1">
                <a:latin typeface="Arial" pitchFamily="34" charset="0"/>
                <a:cs typeface="Arial" pitchFamily="34" charset="0"/>
              </a:rPr>
              <a:t>Toàn</a:t>
            </a:r>
            <a:r>
              <a:rPr lang="en-US" sz="2000" dirty="0">
                <a:latin typeface="Arial" pitchFamily="34" charset="0"/>
                <a:cs typeface="Arial" pitchFamily="34" charset="0"/>
              </a:rPr>
              <a:t> </a:t>
            </a:r>
            <a:r>
              <a:rPr lang="en-US" sz="2000" dirty="0" err="1">
                <a:latin typeface="Arial" pitchFamily="34" charset="0"/>
                <a:cs typeface="Arial" pitchFamily="34" charset="0"/>
              </a:rPr>
              <a:t>cầu</a:t>
            </a:r>
            <a:r>
              <a:rPr lang="en-US" sz="2000" dirty="0">
                <a:latin typeface="Arial" pitchFamily="34" charset="0"/>
                <a:cs typeface="Arial" pitchFamily="34" charset="0"/>
              </a:rPr>
              <a:t> </a:t>
            </a:r>
            <a:r>
              <a:rPr lang="en-US" sz="2000" dirty="0" err="1">
                <a:latin typeface="Arial" pitchFamily="34" charset="0"/>
                <a:cs typeface="Arial" pitchFamily="34" charset="0"/>
              </a:rPr>
              <a:t>dự</a:t>
            </a:r>
            <a:r>
              <a:rPr lang="en-US" sz="2000" dirty="0">
                <a:latin typeface="Arial" pitchFamily="34" charset="0"/>
                <a:cs typeface="Arial" pitchFamily="34" charset="0"/>
              </a:rPr>
              <a:t> </a:t>
            </a:r>
            <a:r>
              <a:rPr lang="en-US" sz="2000" dirty="0" err="1">
                <a:latin typeface="Arial" pitchFamily="34" charset="0"/>
                <a:cs typeface="Arial" pitchFamily="34" charset="0"/>
              </a:rPr>
              <a:t>kiến</a:t>
            </a:r>
            <a:r>
              <a:rPr lang="en-US" sz="2000" dirty="0">
                <a:latin typeface="Arial" pitchFamily="34" charset="0"/>
                <a:cs typeface="Arial" pitchFamily="34" charset="0"/>
              </a:rPr>
              <a:t> </a:t>
            </a:r>
            <a:r>
              <a:rPr lang="en-US" sz="2000" dirty="0" err="1">
                <a:latin typeface="Arial" pitchFamily="34" charset="0"/>
                <a:cs typeface="Arial" pitchFamily="34" charset="0"/>
              </a:rPr>
              <a:t>sẽ</a:t>
            </a:r>
            <a:r>
              <a:rPr lang="en-US" sz="2000" dirty="0">
                <a:latin typeface="Arial" pitchFamily="34" charset="0"/>
                <a:cs typeface="Arial" pitchFamily="34" charset="0"/>
              </a:rPr>
              <a:t> </a:t>
            </a:r>
            <a:r>
              <a:rPr lang="en-US" sz="2000" dirty="0" err="1">
                <a:latin typeface="Arial" pitchFamily="34" charset="0"/>
                <a:cs typeface="Arial" pitchFamily="34" charset="0"/>
              </a:rPr>
              <a:t>tăng</a:t>
            </a:r>
            <a:r>
              <a:rPr lang="en-US" sz="2000" dirty="0">
                <a:latin typeface="Arial" pitchFamily="34" charset="0"/>
                <a:cs typeface="Arial" pitchFamily="34" charset="0"/>
              </a:rPr>
              <a:t> </a:t>
            </a:r>
            <a:r>
              <a:rPr lang="en-US" sz="2000" dirty="0" err="1">
                <a:latin typeface="Arial" pitchFamily="34" charset="0"/>
                <a:cs typeface="Arial" pitchFamily="34" charset="0"/>
              </a:rPr>
              <a:t>từ</a:t>
            </a:r>
            <a:r>
              <a:rPr lang="en-US" sz="2000" dirty="0">
                <a:latin typeface="Arial" pitchFamily="34" charset="0"/>
                <a:cs typeface="Arial" pitchFamily="34" charset="0"/>
              </a:rPr>
              <a:t> </a:t>
            </a:r>
            <a:r>
              <a:rPr lang="en-US" sz="2000" dirty="0">
                <a:solidFill>
                  <a:srgbClr val="FF0000"/>
                </a:solidFill>
                <a:latin typeface="Arial" pitchFamily="34" charset="0"/>
                <a:cs typeface="Arial" pitchFamily="34" charset="0"/>
              </a:rPr>
              <a:t>186,22 </a:t>
            </a:r>
            <a:r>
              <a:rPr lang="en-US" sz="2000" dirty="0" err="1">
                <a:solidFill>
                  <a:srgbClr val="FF0000"/>
                </a:solidFill>
                <a:latin typeface="Arial" pitchFamily="34" charset="0"/>
                <a:cs typeface="Arial" pitchFamily="34" charset="0"/>
              </a:rPr>
              <a:t>tỷ</a:t>
            </a:r>
            <a:r>
              <a:rPr lang="en-US" sz="2000" dirty="0">
                <a:solidFill>
                  <a:srgbClr val="FF0000"/>
                </a:solidFill>
                <a:latin typeface="Arial" pitchFamily="34" charset="0"/>
                <a:cs typeface="Arial" pitchFamily="34" charset="0"/>
              </a:rPr>
              <a:t> USD </a:t>
            </a:r>
            <a:r>
              <a:rPr lang="en-US" sz="2000" dirty="0" err="1">
                <a:solidFill>
                  <a:srgbClr val="FF0000"/>
                </a:solidFill>
                <a:latin typeface="Arial" pitchFamily="34" charset="0"/>
                <a:cs typeface="Arial" pitchFamily="34" charset="0"/>
              </a:rPr>
              <a:t>vào</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năm</a:t>
            </a:r>
            <a:r>
              <a:rPr lang="en-US" sz="2000" dirty="0">
                <a:solidFill>
                  <a:srgbClr val="FF0000"/>
                </a:solidFill>
                <a:latin typeface="Arial" pitchFamily="34" charset="0"/>
                <a:cs typeface="Arial" pitchFamily="34" charset="0"/>
              </a:rPr>
              <a:t> 2023 </a:t>
            </a:r>
            <a:r>
              <a:rPr lang="en-US" sz="2000" dirty="0" err="1">
                <a:latin typeface="Arial" pitchFamily="34" charset="0"/>
                <a:cs typeface="Arial" pitchFamily="34" charset="0"/>
              </a:rPr>
              <a:t>lên</a:t>
            </a:r>
            <a:r>
              <a:rPr lang="en-US" sz="2000" dirty="0">
                <a:latin typeface="Arial" pitchFamily="34" charset="0"/>
                <a:cs typeface="Arial" pitchFamily="34" charset="0"/>
              </a:rPr>
              <a:t> 212,85 </a:t>
            </a:r>
            <a:r>
              <a:rPr lang="en-US" sz="2000" dirty="0" err="1">
                <a:latin typeface="Arial" pitchFamily="34" charset="0"/>
                <a:cs typeface="Arial" pitchFamily="34" charset="0"/>
              </a:rPr>
              <a:t>tỷ</a:t>
            </a:r>
            <a:r>
              <a:rPr lang="en-US" sz="2000" dirty="0">
                <a:latin typeface="Arial" pitchFamily="34" charset="0"/>
                <a:cs typeface="Arial" pitchFamily="34" charset="0"/>
              </a:rPr>
              <a:t> USD </a:t>
            </a:r>
            <a:r>
              <a:rPr lang="en-US" sz="2000" dirty="0" err="1">
                <a:latin typeface="Arial" pitchFamily="34" charset="0"/>
                <a:cs typeface="Arial" pitchFamily="34" charset="0"/>
              </a:rPr>
              <a:t>vào</a:t>
            </a:r>
            <a:r>
              <a:rPr lang="en-US" sz="2000" dirty="0">
                <a:latin typeface="Arial" pitchFamily="34" charset="0"/>
                <a:cs typeface="Arial" pitchFamily="34" charset="0"/>
              </a:rPr>
              <a:t> </a:t>
            </a:r>
            <a:r>
              <a:rPr lang="en-US" sz="2000" dirty="0" err="1">
                <a:latin typeface="Arial" pitchFamily="34" charset="0"/>
                <a:cs typeface="Arial" pitchFamily="34" charset="0"/>
              </a:rPr>
              <a:t>năm</a:t>
            </a:r>
            <a:r>
              <a:rPr lang="en-US" sz="2000" dirty="0">
                <a:latin typeface="Arial" pitchFamily="34" charset="0"/>
                <a:cs typeface="Arial" pitchFamily="34" charset="0"/>
              </a:rPr>
              <a:t> 2028, </a:t>
            </a:r>
            <a:r>
              <a:rPr lang="en-US" sz="2000" dirty="0" err="1">
                <a:latin typeface="Arial" pitchFamily="34" charset="0"/>
                <a:cs typeface="Arial" pitchFamily="34" charset="0"/>
              </a:rPr>
              <a:t>với</a:t>
            </a:r>
            <a:r>
              <a:rPr lang="en-US" sz="2000" dirty="0">
                <a:latin typeface="Arial" pitchFamily="34" charset="0"/>
                <a:cs typeface="Arial" pitchFamily="34" charset="0"/>
              </a:rPr>
              <a:t> </a:t>
            </a:r>
            <a:r>
              <a:rPr lang="en-US" sz="2000" dirty="0" err="1">
                <a:latin typeface="Arial" pitchFamily="34" charset="0"/>
                <a:cs typeface="Arial" pitchFamily="34" charset="0"/>
              </a:rPr>
              <a:t>tốc</a:t>
            </a:r>
            <a:r>
              <a:rPr lang="en-US" sz="2000" dirty="0">
                <a:latin typeface="Arial" pitchFamily="34" charset="0"/>
                <a:cs typeface="Arial" pitchFamily="34" charset="0"/>
              </a:rPr>
              <a:t> </a:t>
            </a:r>
            <a:r>
              <a:rPr lang="en-US" sz="2000" dirty="0" err="1">
                <a:latin typeface="Arial" pitchFamily="34" charset="0"/>
                <a:cs typeface="Arial" pitchFamily="34" charset="0"/>
              </a:rPr>
              <a:t>độ</a:t>
            </a:r>
            <a:r>
              <a:rPr lang="en-US" sz="2000" dirty="0">
                <a:latin typeface="Arial" pitchFamily="34" charset="0"/>
                <a:cs typeface="Arial" pitchFamily="34" charset="0"/>
              </a:rPr>
              <a:t> CAGR </a:t>
            </a:r>
            <a:r>
              <a:rPr lang="en-US" sz="2000" dirty="0" err="1">
                <a:latin typeface="Arial" pitchFamily="34" charset="0"/>
                <a:cs typeface="Arial" pitchFamily="34" charset="0"/>
              </a:rPr>
              <a:t>là</a:t>
            </a:r>
            <a:r>
              <a:rPr lang="en-US" sz="2000" dirty="0">
                <a:latin typeface="Arial" pitchFamily="34" charset="0"/>
                <a:cs typeface="Arial" pitchFamily="34" charset="0"/>
              </a:rPr>
              <a:t> 2,71% </a:t>
            </a:r>
            <a:r>
              <a:rPr lang="en-US" sz="2000" dirty="0" err="1">
                <a:latin typeface="Arial" pitchFamily="34" charset="0"/>
                <a:cs typeface="Arial" pitchFamily="34" charset="0"/>
              </a:rPr>
              <a:t>trong</a:t>
            </a:r>
            <a:r>
              <a:rPr lang="en-US" sz="2000" dirty="0">
                <a:latin typeface="Arial" pitchFamily="34" charset="0"/>
                <a:cs typeface="Arial" pitchFamily="34" charset="0"/>
              </a:rPr>
              <a:t> </a:t>
            </a:r>
            <a:r>
              <a:rPr lang="en-US" sz="2000" dirty="0" err="1">
                <a:latin typeface="Arial" pitchFamily="34" charset="0"/>
                <a:cs typeface="Arial" pitchFamily="34" charset="0"/>
              </a:rPr>
              <a:t>giai</a:t>
            </a:r>
            <a:r>
              <a:rPr lang="en-US" sz="2000" dirty="0">
                <a:latin typeface="Arial" pitchFamily="34" charset="0"/>
                <a:cs typeface="Arial" pitchFamily="34" charset="0"/>
              </a:rPr>
              <a:t> </a:t>
            </a:r>
            <a:r>
              <a:rPr lang="en-US" sz="2000" dirty="0" err="1">
                <a:latin typeface="Arial" pitchFamily="34" charset="0"/>
                <a:cs typeface="Arial" pitchFamily="34" charset="0"/>
              </a:rPr>
              <a:t>đoạn</a:t>
            </a:r>
            <a:r>
              <a:rPr lang="en-US" sz="2000" dirty="0">
                <a:latin typeface="Arial" pitchFamily="34" charset="0"/>
                <a:cs typeface="Arial" pitchFamily="34" charset="0"/>
              </a:rPr>
              <a:t> </a:t>
            </a:r>
            <a:r>
              <a:rPr lang="en-US" sz="2000" dirty="0" err="1">
                <a:latin typeface="Arial" pitchFamily="34" charset="0"/>
                <a:cs typeface="Arial" pitchFamily="34" charset="0"/>
              </a:rPr>
              <a:t>dự</a:t>
            </a:r>
            <a:r>
              <a:rPr lang="en-US" sz="2000" dirty="0">
                <a:latin typeface="Arial" pitchFamily="34" charset="0"/>
                <a:cs typeface="Arial" pitchFamily="34" charset="0"/>
              </a:rPr>
              <a:t> </a:t>
            </a:r>
            <a:r>
              <a:rPr lang="en-US" sz="2000" dirty="0" err="1">
                <a:latin typeface="Arial" pitchFamily="34" charset="0"/>
                <a:cs typeface="Arial" pitchFamily="34" charset="0"/>
              </a:rPr>
              <a:t>báo</a:t>
            </a:r>
            <a:r>
              <a:rPr lang="en-US" sz="2000" dirty="0">
                <a:latin typeface="Arial" pitchFamily="34" charset="0"/>
                <a:cs typeface="Arial" pitchFamily="34" charset="0"/>
              </a:rPr>
              <a:t> (2023-2028).</a:t>
            </a:r>
          </a:p>
          <a:p>
            <a:r>
              <a:rPr lang="en-US" sz="2000" dirty="0" err="1">
                <a:latin typeface="Arial" pitchFamily="34" charset="0"/>
                <a:cs typeface="Arial" pitchFamily="34" charset="0"/>
              </a:rPr>
              <a:t>Thực</a:t>
            </a:r>
            <a:r>
              <a:rPr lang="en-US" sz="2000" dirty="0">
                <a:latin typeface="Arial" pitchFamily="34" charset="0"/>
                <a:cs typeface="Arial" pitchFamily="34" charset="0"/>
              </a:rPr>
              <a:t> </a:t>
            </a:r>
            <a:r>
              <a:rPr lang="en-US" sz="2000" dirty="0" err="1">
                <a:latin typeface="Arial" pitchFamily="34" charset="0"/>
                <a:cs typeface="Arial" pitchFamily="34" charset="0"/>
              </a:rPr>
              <a:t>phẩm</a:t>
            </a:r>
            <a:r>
              <a:rPr lang="en-US" sz="2000" dirty="0">
                <a:latin typeface="Arial" pitchFamily="34" charset="0"/>
                <a:cs typeface="Arial" pitchFamily="34" charset="0"/>
              </a:rPr>
              <a:t> </a:t>
            </a:r>
            <a:r>
              <a:rPr lang="en-US" sz="2000" dirty="0" err="1">
                <a:latin typeface="Arial" pitchFamily="34" charset="0"/>
                <a:cs typeface="Arial" pitchFamily="34" charset="0"/>
              </a:rPr>
              <a:t>chức</a:t>
            </a:r>
            <a:r>
              <a:rPr lang="en-US" sz="2000" dirty="0">
                <a:latin typeface="Arial" pitchFamily="34" charset="0"/>
                <a:cs typeface="Arial" pitchFamily="34" charset="0"/>
              </a:rPr>
              <a:t> </a:t>
            </a:r>
            <a:r>
              <a:rPr lang="en-US" sz="2000" dirty="0" err="1">
                <a:latin typeface="Arial" pitchFamily="34" charset="0"/>
                <a:cs typeface="Arial" pitchFamily="34" charset="0"/>
              </a:rPr>
              <a:t>năng</a:t>
            </a:r>
            <a:r>
              <a:rPr lang="en-US" sz="2000" dirty="0">
                <a:latin typeface="Arial" pitchFamily="34" charset="0"/>
                <a:cs typeface="Arial" pitchFamily="34" charset="0"/>
              </a:rPr>
              <a:t> </a:t>
            </a:r>
            <a:r>
              <a:rPr lang="en-US" sz="2000" dirty="0" err="1">
                <a:latin typeface="Arial" pitchFamily="34" charset="0"/>
                <a:cs typeface="Arial" pitchFamily="34" charset="0"/>
              </a:rPr>
              <a:t>mang</a:t>
            </a:r>
            <a:r>
              <a:rPr lang="en-US" sz="2000" dirty="0">
                <a:latin typeface="Arial" pitchFamily="34" charset="0"/>
                <a:cs typeface="Arial" pitchFamily="34" charset="0"/>
              </a:rPr>
              <a:t> </a:t>
            </a:r>
            <a:r>
              <a:rPr lang="en-US" sz="2000" dirty="0" err="1">
                <a:latin typeface="Arial" pitchFamily="34" charset="0"/>
                <a:cs typeface="Arial" pitchFamily="34" charset="0"/>
              </a:rPr>
              <a:t>lại</a:t>
            </a:r>
            <a:r>
              <a:rPr lang="en-US" sz="2000" dirty="0">
                <a:latin typeface="Arial" pitchFamily="34" charset="0"/>
                <a:cs typeface="Arial" pitchFamily="34" charset="0"/>
              </a:rPr>
              <a:t> </a:t>
            </a:r>
            <a:r>
              <a:rPr lang="en-US" sz="2000" dirty="0" err="1">
                <a:latin typeface="Arial" pitchFamily="34" charset="0"/>
                <a:cs typeface="Arial" pitchFamily="34" charset="0"/>
              </a:rPr>
              <a:t>những</a:t>
            </a:r>
            <a:r>
              <a:rPr lang="en-US" sz="2000" dirty="0">
                <a:latin typeface="Arial" pitchFamily="34" charset="0"/>
                <a:cs typeface="Arial" pitchFamily="34" charset="0"/>
              </a:rPr>
              <a:t> </a:t>
            </a:r>
            <a:r>
              <a:rPr lang="en-US" sz="2000" dirty="0" err="1">
                <a:latin typeface="Arial" pitchFamily="34" charset="0"/>
                <a:cs typeface="Arial" pitchFamily="34" charset="0"/>
              </a:rPr>
              <a:t>lợi</a:t>
            </a:r>
            <a:r>
              <a:rPr lang="en-US" sz="2000" dirty="0">
                <a:latin typeface="Arial" pitchFamily="34" charset="0"/>
                <a:cs typeface="Arial" pitchFamily="34" charset="0"/>
              </a:rPr>
              <a:t> </a:t>
            </a:r>
            <a:r>
              <a:rPr lang="en-US" sz="2000" dirty="0" err="1">
                <a:latin typeface="Arial" pitchFamily="34" charset="0"/>
                <a:cs typeface="Arial" pitchFamily="34" charset="0"/>
              </a:rPr>
              <a:t>ích</a:t>
            </a:r>
            <a:r>
              <a:rPr lang="en-US" sz="2000" dirty="0">
                <a:latin typeface="Arial" pitchFamily="34" charset="0"/>
                <a:cs typeface="Arial" pitchFamily="34" charset="0"/>
              </a:rPr>
              <a:t> </a:t>
            </a:r>
            <a:r>
              <a:rPr lang="en-US" sz="2000" dirty="0" err="1">
                <a:latin typeface="Arial" pitchFamily="34" charset="0"/>
                <a:cs typeface="Arial" pitchFamily="34" charset="0"/>
              </a:rPr>
              <a:t>sức</a:t>
            </a:r>
            <a:r>
              <a:rPr lang="en-US" sz="2000" dirty="0">
                <a:latin typeface="Arial" pitchFamily="34" charset="0"/>
                <a:cs typeface="Arial" pitchFamily="34" charset="0"/>
              </a:rPr>
              <a:t> </a:t>
            </a:r>
            <a:r>
              <a:rPr lang="en-US" sz="2000" dirty="0" err="1">
                <a:latin typeface="Arial" pitchFamily="34" charset="0"/>
                <a:cs typeface="Arial" pitchFamily="34" charset="0"/>
              </a:rPr>
              <a:t>khỏe</a:t>
            </a:r>
            <a:r>
              <a:rPr lang="en-US" sz="2000" dirty="0">
                <a:latin typeface="Arial" pitchFamily="34" charset="0"/>
                <a:cs typeface="Arial" pitchFamily="34" charset="0"/>
              </a:rPr>
              <a:t> </a:t>
            </a:r>
            <a:r>
              <a:rPr lang="en-US" sz="2000" dirty="0" err="1">
                <a:latin typeface="Arial" pitchFamily="34" charset="0"/>
                <a:cs typeface="Arial" pitchFamily="34" charset="0"/>
              </a:rPr>
              <a:t>cụ</a:t>
            </a:r>
            <a:r>
              <a:rPr lang="en-US" sz="2000" dirty="0">
                <a:latin typeface="Arial" pitchFamily="34" charset="0"/>
                <a:cs typeface="Arial" pitchFamily="34" charset="0"/>
              </a:rPr>
              <a:t> </a:t>
            </a:r>
            <a:r>
              <a:rPr lang="en-US" sz="2000" dirty="0" err="1">
                <a:latin typeface="Arial" pitchFamily="34" charset="0"/>
                <a:cs typeface="Arial" pitchFamily="34" charset="0"/>
              </a:rPr>
              <a:t>thể</a:t>
            </a:r>
            <a:r>
              <a:rPr lang="en-US" sz="2000" dirty="0">
                <a:latin typeface="Arial" pitchFamily="34" charset="0"/>
                <a:cs typeface="Arial" pitchFamily="34" charset="0"/>
              </a:rPr>
              <a:t> </a:t>
            </a:r>
            <a:r>
              <a:rPr lang="en-US" sz="2000" dirty="0" err="1">
                <a:latin typeface="Arial" pitchFamily="34" charset="0"/>
                <a:cs typeface="Arial" pitchFamily="34" charset="0"/>
              </a:rPr>
              <a:t>ngoài</a:t>
            </a:r>
            <a:r>
              <a:rPr lang="en-US" sz="2000" dirty="0">
                <a:latin typeface="Arial" pitchFamily="34" charset="0"/>
                <a:cs typeface="Arial" pitchFamily="34" charset="0"/>
              </a:rPr>
              <a:t> </a:t>
            </a:r>
            <a:r>
              <a:rPr lang="en-US" sz="2000" dirty="0" err="1">
                <a:latin typeface="Arial" pitchFamily="34" charset="0"/>
                <a:cs typeface="Arial" pitchFamily="34" charset="0"/>
              </a:rPr>
              <a:t>việc</a:t>
            </a:r>
            <a:r>
              <a:rPr lang="en-US" sz="2000" dirty="0">
                <a:latin typeface="Arial" pitchFamily="34" charset="0"/>
                <a:cs typeface="Arial" pitchFamily="34" charset="0"/>
              </a:rPr>
              <a:t> </a:t>
            </a:r>
            <a:r>
              <a:rPr lang="en-US" sz="2000" dirty="0" err="1">
                <a:solidFill>
                  <a:srgbClr val="FF0000"/>
                </a:solidFill>
                <a:latin typeface="Arial" pitchFamily="34" charset="0"/>
                <a:cs typeface="Arial" pitchFamily="34" charset="0"/>
              </a:rPr>
              <a:t>bổ</a:t>
            </a:r>
            <a:r>
              <a:rPr lang="en-US" sz="2000" dirty="0">
                <a:solidFill>
                  <a:srgbClr val="FF0000"/>
                </a:solidFill>
                <a:latin typeface="Arial" pitchFamily="34" charset="0"/>
                <a:cs typeface="Arial" pitchFamily="34" charset="0"/>
              </a:rPr>
              <a:t> sung </a:t>
            </a:r>
            <a:r>
              <a:rPr lang="en-US" sz="2000" dirty="0" err="1">
                <a:solidFill>
                  <a:srgbClr val="FF0000"/>
                </a:solidFill>
                <a:latin typeface="Arial" pitchFamily="34" charset="0"/>
                <a:cs typeface="Arial" pitchFamily="34" charset="0"/>
              </a:rPr>
              <a:t>chất</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dinh</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dưỡng</a:t>
            </a:r>
            <a:r>
              <a:rPr lang="en-US" sz="2000" dirty="0">
                <a:solidFill>
                  <a:srgbClr val="FF0000"/>
                </a:solidFill>
                <a:latin typeface="Arial" pitchFamily="34" charset="0"/>
                <a:cs typeface="Arial" pitchFamily="34" charset="0"/>
              </a:rPr>
              <a:t> </a:t>
            </a:r>
            <a:r>
              <a:rPr lang="en-US" sz="2000" dirty="0" err="1">
                <a:latin typeface="Arial" pitchFamily="34" charset="0"/>
                <a:cs typeface="Arial" pitchFamily="34" charset="0"/>
              </a:rPr>
              <a:t>thường</a:t>
            </a:r>
            <a:r>
              <a:rPr lang="en-US" sz="2000" dirty="0">
                <a:latin typeface="Arial" pitchFamily="34" charset="0"/>
                <a:cs typeface="Arial" pitchFamily="34" charset="0"/>
              </a:rPr>
              <a:t> </a:t>
            </a:r>
            <a:r>
              <a:rPr lang="en-US" sz="2000" dirty="0" err="1">
                <a:latin typeface="Arial" pitchFamily="34" charset="0"/>
                <a:cs typeface="Arial" pitchFamily="34" charset="0"/>
              </a:rPr>
              <a:t>xuyên</a:t>
            </a:r>
            <a:r>
              <a:rPr lang="en-US" sz="2000" dirty="0">
                <a:latin typeface="Arial" pitchFamily="34" charset="0"/>
                <a:cs typeface="Arial" pitchFamily="34" charset="0"/>
              </a:rPr>
              <a:t> </a:t>
            </a:r>
            <a:r>
              <a:rPr lang="en-US" sz="2000" dirty="0" err="1">
                <a:latin typeface="Arial" pitchFamily="34" charset="0"/>
                <a:cs typeface="Arial" pitchFamily="34" charset="0"/>
              </a:rPr>
              <a:t>hàng</a:t>
            </a:r>
            <a:r>
              <a:rPr lang="en-US" sz="2000" dirty="0">
                <a:latin typeface="Arial" pitchFamily="34" charset="0"/>
                <a:cs typeface="Arial" pitchFamily="34" charset="0"/>
              </a:rPr>
              <a:t> </a:t>
            </a:r>
            <a:r>
              <a:rPr lang="en-US" sz="2000" dirty="0" err="1">
                <a:latin typeface="Arial" pitchFamily="34" charset="0"/>
                <a:cs typeface="Arial" pitchFamily="34" charset="0"/>
              </a:rPr>
              <a:t>ngày</a:t>
            </a:r>
            <a:r>
              <a:rPr lang="en-US" sz="2000" dirty="0">
                <a:latin typeface="Arial" pitchFamily="34" charset="0"/>
                <a:cs typeface="Arial" pitchFamily="34" charset="0"/>
              </a:rPr>
              <a:t>, </a:t>
            </a:r>
            <a:r>
              <a:rPr lang="en-US" sz="2000" dirty="0" err="1">
                <a:latin typeface="Arial" pitchFamily="34" charset="0"/>
                <a:cs typeface="Arial" pitchFamily="34" charset="0"/>
              </a:rPr>
              <a:t>chẳng</a:t>
            </a:r>
            <a:r>
              <a:rPr lang="en-US" sz="2000" dirty="0">
                <a:latin typeface="Arial" pitchFamily="34" charset="0"/>
                <a:cs typeface="Arial" pitchFamily="34" charset="0"/>
              </a:rPr>
              <a:t> </a:t>
            </a:r>
            <a:r>
              <a:rPr lang="en-US" sz="2000" dirty="0" err="1">
                <a:latin typeface="Arial" pitchFamily="34" charset="0"/>
                <a:cs typeface="Arial" pitchFamily="34" charset="0"/>
              </a:rPr>
              <a:t>hạn</a:t>
            </a:r>
            <a:r>
              <a:rPr lang="en-US" sz="2000" dirty="0">
                <a:latin typeface="Arial" pitchFamily="34" charset="0"/>
                <a:cs typeface="Arial" pitchFamily="34" charset="0"/>
              </a:rPr>
              <a:t> </a:t>
            </a:r>
            <a:r>
              <a:rPr lang="en-US" sz="2000" dirty="0" err="1">
                <a:latin typeface="Arial" pitchFamily="34" charset="0"/>
                <a:cs typeface="Arial" pitchFamily="34" charset="0"/>
              </a:rPr>
              <a:t>như</a:t>
            </a:r>
            <a:r>
              <a:rPr lang="en-US" sz="2000" dirty="0">
                <a:latin typeface="Arial" pitchFamily="34" charset="0"/>
                <a:cs typeface="Arial" pitchFamily="34" charset="0"/>
              </a:rPr>
              <a:t> </a:t>
            </a:r>
            <a:r>
              <a:rPr lang="en-US" sz="2000" dirty="0" err="1">
                <a:solidFill>
                  <a:srgbClr val="FF0000"/>
                </a:solidFill>
                <a:latin typeface="Arial" pitchFamily="34" charset="0"/>
                <a:cs typeface="Arial" pitchFamily="34" charset="0"/>
              </a:rPr>
              <a:t>cải</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thiện</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sức</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khỏe</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xương</a:t>
            </a:r>
            <a:r>
              <a:rPr lang="en-US" sz="2000" dirty="0">
                <a:latin typeface="Arial" pitchFamily="34" charset="0"/>
                <a:cs typeface="Arial" pitchFamily="34" charset="0"/>
              </a:rPr>
              <a:t>, </a:t>
            </a:r>
            <a:r>
              <a:rPr lang="en-US" sz="2000" dirty="0" err="1">
                <a:latin typeface="Arial" pitchFamily="34" charset="0"/>
                <a:cs typeface="Arial" pitchFamily="34" charset="0"/>
              </a:rPr>
              <a:t>kiểm</a:t>
            </a:r>
            <a:r>
              <a:rPr lang="en-US" sz="2000" dirty="0">
                <a:latin typeface="Arial" pitchFamily="34" charset="0"/>
                <a:cs typeface="Arial" pitchFamily="34" charset="0"/>
              </a:rPr>
              <a:t> </a:t>
            </a:r>
            <a:r>
              <a:rPr lang="en-US" sz="2000" dirty="0" err="1">
                <a:latin typeface="Arial" pitchFamily="34" charset="0"/>
                <a:cs typeface="Arial" pitchFamily="34" charset="0"/>
              </a:rPr>
              <a:t>soát</a:t>
            </a:r>
            <a:r>
              <a:rPr lang="en-US" sz="2000" dirty="0">
                <a:latin typeface="Arial" pitchFamily="34" charset="0"/>
                <a:cs typeface="Arial" pitchFamily="34" charset="0"/>
              </a:rPr>
              <a:t> </a:t>
            </a:r>
            <a:r>
              <a:rPr lang="en-US" sz="2000" dirty="0">
                <a:solidFill>
                  <a:srgbClr val="FF0000"/>
                </a:solidFill>
                <a:latin typeface="Arial" pitchFamily="34" charset="0"/>
                <a:cs typeface="Arial" pitchFamily="34" charset="0"/>
              </a:rPr>
              <a:t>cholesterol</a:t>
            </a:r>
            <a:r>
              <a:rPr lang="en-US" sz="2000" dirty="0">
                <a:latin typeface="Arial" pitchFamily="34" charset="0"/>
                <a:cs typeface="Arial" pitchFamily="34" charset="0"/>
              </a:rPr>
              <a:t>, </a:t>
            </a:r>
            <a:r>
              <a:rPr lang="en-US" sz="2000" dirty="0" err="1">
                <a:latin typeface="Arial" pitchFamily="34" charset="0"/>
                <a:cs typeface="Arial" pitchFamily="34" charset="0"/>
              </a:rPr>
              <a:t>cải</a:t>
            </a:r>
            <a:r>
              <a:rPr lang="en-US" sz="2000" dirty="0">
                <a:latin typeface="Arial" pitchFamily="34" charset="0"/>
                <a:cs typeface="Arial" pitchFamily="34" charset="0"/>
              </a:rPr>
              <a:t> </a:t>
            </a:r>
            <a:r>
              <a:rPr lang="en-US" sz="2000" dirty="0" err="1">
                <a:latin typeface="Arial" pitchFamily="34" charset="0"/>
                <a:cs typeface="Arial" pitchFamily="34" charset="0"/>
              </a:rPr>
              <a:t>thiện</a:t>
            </a:r>
            <a:r>
              <a:rPr lang="en-US" sz="2000" dirty="0">
                <a:latin typeface="Arial" pitchFamily="34" charset="0"/>
                <a:cs typeface="Arial" pitchFamily="34" charset="0"/>
              </a:rPr>
              <a:t> </a:t>
            </a:r>
            <a:r>
              <a:rPr lang="en-US" sz="2000" dirty="0" err="1">
                <a:solidFill>
                  <a:srgbClr val="FF0000"/>
                </a:solidFill>
                <a:latin typeface="Arial" pitchFamily="34" charset="0"/>
                <a:cs typeface="Arial" pitchFamily="34" charset="0"/>
              </a:rPr>
              <a:t>sức</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khỏe</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tim</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mạch</a:t>
            </a:r>
            <a:r>
              <a:rPr lang="en-US" sz="2000" dirty="0">
                <a:solidFill>
                  <a:srgbClr val="FF0000"/>
                </a:solidFill>
                <a:latin typeface="Arial" pitchFamily="34" charset="0"/>
                <a:cs typeface="Arial" pitchFamily="34" charset="0"/>
              </a:rPr>
              <a:t> </a:t>
            </a:r>
            <a:r>
              <a:rPr lang="en-US" sz="2000" dirty="0" err="1">
                <a:latin typeface="Arial" pitchFamily="34" charset="0"/>
                <a:cs typeface="Arial" pitchFamily="34" charset="0"/>
              </a:rPr>
              <a:t>và</a:t>
            </a:r>
            <a:r>
              <a:rPr lang="en-US" sz="2000" dirty="0">
                <a:latin typeface="Arial" pitchFamily="34" charset="0"/>
                <a:cs typeface="Arial" pitchFamily="34" charset="0"/>
              </a:rPr>
              <a:t> </a:t>
            </a:r>
            <a:r>
              <a:rPr lang="en-US" sz="2000" dirty="0" err="1">
                <a:latin typeface="Arial" pitchFamily="34" charset="0"/>
                <a:cs typeface="Arial" pitchFamily="34" charset="0"/>
              </a:rPr>
              <a:t>các</a:t>
            </a:r>
            <a:r>
              <a:rPr lang="en-US" sz="2000" dirty="0">
                <a:latin typeface="Arial" pitchFamily="34" charset="0"/>
                <a:cs typeface="Arial" pitchFamily="34" charset="0"/>
              </a:rPr>
              <a:t> </a:t>
            </a:r>
            <a:r>
              <a:rPr lang="en-US" sz="2000" dirty="0" err="1">
                <a:latin typeface="Arial" pitchFamily="34" charset="0"/>
                <a:cs typeface="Arial" pitchFamily="34" charset="0"/>
              </a:rPr>
              <a:t>lợi</a:t>
            </a:r>
            <a:r>
              <a:rPr lang="en-US" sz="2000" dirty="0">
                <a:latin typeface="Arial" pitchFamily="34" charset="0"/>
                <a:cs typeface="Arial" pitchFamily="34" charset="0"/>
              </a:rPr>
              <a:t> </a:t>
            </a:r>
            <a:r>
              <a:rPr lang="en-US" sz="2000" dirty="0" err="1">
                <a:latin typeface="Arial" pitchFamily="34" charset="0"/>
                <a:cs typeface="Arial" pitchFamily="34" charset="0"/>
              </a:rPr>
              <a:t>ích</a:t>
            </a:r>
            <a:r>
              <a:rPr lang="en-US" sz="2000" dirty="0">
                <a:latin typeface="Arial" pitchFamily="34" charset="0"/>
                <a:cs typeface="Arial" pitchFamily="34" charset="0"/>
              </a:rPr>
              <a:t> </a:t>
            </a:r>
            <a:r>
              <a:rPr lang="en-US" sz="2000" dirty="0" err="1">
                <a:latin typeface="Arial" pitchFamily="34" charset="0"/>
                <a:cs typeface="Arial" pitchFamily="34" charset="0"/>
              </a:rPr>
              <a:t>khác</a:t>
            </a:r>
            <a:r>
              <a:rPr lang="en-US" sz="2000" dirty="0">
                <a:latin typeface="Arial" pitchFamily="34" charset="0"/>
                <a:cs typeface="Arial" pitchFamily="34" charset="0"/>
              </a:rPr>
              <a:t> </a:t>
            </a:r>
            <a:r>
              <a:rPr lang="en-US" sz="2000" dirty="0" err="1">
                <a:latin typeface="Arial" pitchFamily="34" charset="0"/>
                <a:cs typeface="Arial" pitchFamily="34" charset="0"/>
              </a:rPr>
              <a:t>liên</a:t>
            </a:r>
            <a:r>
              <a:rPr lang="en-US" sz="2000" dirty="0">
                <a:latin typeface="Arial" pitchFamily="34" charset="0"/>
                <a:cs typeface="Arial" pitchFamily="34" charset="0"/>
              </a:rPr>
              <a:t> </a:t>
            </a:r>
            <a:r>
              <a:rPr lang="en-US" sz="2000" dirty="0" err="1">
                <a:latin typeface="Arial" pitchFamily="34" charset="0"/>
                <a:cs typeface="Arial" pitchFamily="34" charset="0"/>
              </a:rPr>
              <a:t>quan</a:t>
            </a:r>
            <a:r>
              <a:rPr lang="en-US" sz="2000" dirty="0">
                <a:latin typeface="Arial" pitchFamily="34" charset="0"/>
                <a:cs typeface="Arial" pitchFamily="34" charset="0"/>
              </a:rPr>
              <a:t> </a:t>
            </a:r>
            <a:r>
              <a:rPr lang="en-US" sz="2000" dirty="0" err="1">
                <a:latin typeface="Arial" pitchFamily="34" charset="0"/>
                <a:cs typeface="Arial" pitchFamily="34" charset="0"/>
              </a:rPr>
              <a:t>đến</a:t>
            </a:r>
            <a:r>
              <a:rPr lang="en-US" sz="2000" dirty="0">
                <a:latin typeface="Arial" pitchFamily="34" charset="0"/>
                <a:cs typeface="Arial" pitchFamily="34" charset="0"/>
              </a:rPr>
              <a:t> </a:t>
            </a:r>
            <a:r>
              <a:rPr lang="en-US" sz="2000" dirty="0" err="1">
                <a:latin typeface="Arial" pitchFamily="34" charset="0"/>
                <a:cs typeface="Arial" pitchFamily="34" charset="0"/>
              </a:rPr>
              <a:t>sức</a:t>
            </a:r>
            <a:r>
              <a:rPr lang="en-US" sz="2000" dirty="0">
                <a:latin typeface="Arial" pitchFamily="34" charset="0"/>
                <a:cs typeface="Arial" pitchFamily="34" charset="0"/>
              </a:rPr>
              <a:t> </a:t>
            </a:r>
            <a:r>
              <a:rPr lang="en-US" sz="2000" dirty="0" err="1">
                <a:latin typeface="Arial" pitchFamily="34" charset="0"/>
                <a:cs typeface="Arial" pitchFamily="34" charset="0"/>
              </a:rPr>
              <a:t>khỏe</a:t>
            </a:r>
            <a:r>
              <a:rPr lang="en-US" sz="2000" dirty="0">
                <a:latin typeface="Arial" pitchFamily="34" charset="0"/>
                <a:cs typeface="Arial" pitchFamily="34" charset="0"/>
              </a:rPr>
              <a:t> </a:t>
            </a:r>
            <a:r>
              <a:rPr lang="en-US" sz="2000" dirty="0" err="1">
                <a:latin typeface="Arial" pitchFamily="34" charset="0"/>
                <a:cs typeface="Arial" pitchFamily="34" charset="0"/>
              </a:rPr>
              <a:t>của</a:t>
            </a:r>
            <a:r>
              <a:rPr lang="en-US" sz="2000" dirty="0">
                <a:latin typeface="Arial" pitchFamily="34" charset="0"/>
                <a:cs typeface="Arial" pitchFamily="34" charset="0"/>
              </a:rPr>
              <a:t> </a:t>
            </a:r>
            <a:r>
              <a:rPr lang="en-US" sz="2000" dirty="0" err="1">
                <a:latin typeface="Arial" pitchFamily="34" charset="0"/>
                <a:cs typeface="Arial" pitchFamily="34" charset="0"/>
              </a:rPr>
              <a:t>mắt</a:t>
            </a:r>
            <a:r>
              <a:rPr lang="en-US" sz="2000" dirty="0">
                <a:latin typeface="Arial" pitchFamily="34" charset="0"/>
                <a:cs typeface="Arial" pitchFamily="34" charset="0"/>
              </a:rPr>
              <a:t> </a:t>
            </a:r>
            <a:r>
              <a:rPr lang="en-US" sz="2000" dirty="0" err="1">
                <a:latin typeface="Arial" pitchFamily="34" charset="0"/>
                <a:cs typeface="Arial" pitchFamily="34" charset="0"/>
              </a:rPr>
              <a:t>và</a:t>
            </a:r>
            <a:r>
              <a:rPr lang="en-US" sz="2000" dirty="0">
                <a:latin typeface="Arial" pitchFamily="34" charset="0"/>
                <a:cs typeface="Arial" pitchFamily="34" charset="0"/>
              </a:rPr>
              <a:t> </a:t>
            </a:r>
            <a:r>
              <a:rPr lang="en-US" sz="2000" dirty="0" err="1">
                <a:latin typeface="Arial" pitchFamily="34" charset="0"/>
                <a:cs typeface="Arial" pitchFamily="34" charset="0"/>
              </a:rPr>
              <a:t>thị</a:t>
            </a:r>
            <a:r>
              <a:rPr lang="en-US" sz="2000" dirty="0">
                <a:latin typeface="Arial" pitchFamily="34" charset="0"/>
                <a:cs typeface="Arial" pitchFamily="34" charset="0"/>
              </a:rPr>
              <a:t> </a:t>
            </a:r>
            <a:r>
              <a:rPr lang="en-US" sz="2000" dirty="0" err="1">
                <a:latin typeface="Arial" pitchFamily="34" charset="0"/>
                <a:cs typeface="Arial" pitchFamily="34" charset="0"/>
              </a:rPr>
              <a:t>lực</a:t>
            </a:r>
            <a:r>
              <a:rPr lang="en-US" sz="2000" dirty="0">
                <a:latin typeface="Arial" pitchFamily="34" charset="0"/>
                <a:cs typeface="Arial" pitchFamily="34" charset="0"/>
              </a:rPr>
              <a:t>. </a:t>
            </a:r>
            <a:r>
              <a:rPr lang="en-US" sz="2000" dirty="0" err="1">
                <a:latin typeface="Arial" pitchFamily="34" charset="0"/>
                <a:cs typeface="Arial" pitchFamily="34" charset="0"/>
              </a:rPr>
              <a:t>Nhu</a:t>
            </a:r>
            <a:r>
              <a:rPr lang="en-US" sz="2000" dirty="0">
                <a:latin typeface="Arial" pitchFamily="34" charset="0"/>
                <a:cs typeface="Arial" pitchFamily="34" charset="0"/>
              </a:rPr>
              <a:t> </a:t>
            </a:r>
            <a:r>
              <a:rPr lang="en-US" sz="2000" dirty="0" err="1">
                <a:latin typeface="Arial" pitchFamily="34" charset="0"/>
                <a:cs typeface="Arial" pitchFamily="34" charset="0"/>
              </a:rPr>
              <a:t>cầu</a:t>
            </a:r>
            <a:r>
              <a:rPr lang="en-US" sz="2000" dirty="0">
                <a:latin typeface="Arial" pitchFamily="34" charset="0"/>
                <a:cs typeface="Arial" pitchFamily="34" charset="0"/>
              </a:rPr>
              <a:t> </a:t>
            </a:r>
            <a:r>
              <a:rPr lang="en-US" sz="2000" dirty="0" err="1">
                <a:latin typeface="Arial" pitchFamily="34" charset="0"/>
                <a:cs typeface="Arial" pitchFamily="34" charset="0"/>
              </a:rPr>
              <a:t>ngày</a:t>
            </a:r>
            <a:r>
              <a:rPr lang="en-US" sz="2000" dirty="0">
                <a:latin typeface="Arial" pitchFamily="34" charset="0"/>
                <a:cs typeface="Arial" pitchFamily="34" charset="0"/>
              </a:rPr>
              <a:t> </a:t>
            </a:r>
            <a:r>
              <a:rPr lang="en-US" sz="2000" dirty="0" err="1">
                <a:latin typeface="Arial" pitchFamily="34" charset="0"/>
                <a:cs typeface="Arial" pitchFamily="34" charset="0"/>
              </a:rPr>
              <a:t>càng</a:t>
            </a:r>
            <a:r>
              <a:rPr lang="en-US" sz="2000" dirty="0">
                <a:latin typeface="Arial" pitchFamily="34" charset="0"/>
                <a:cs typeface="Arial" pitchFamily="34" charset="0"/>
              </a:rPr>
              <a:t> </a:t>
            </a:r>
            <a:r>
              <a:rPr lang="en-US" sz="2000" dirty="0" err="1">
                <a:latin typeface="Arial" pitchFamily="34" charset="0"/>
                <a:cs typeface="Arial" pitchFamily="34" charset="0"/>
              </a:rPr>
              <a:t>tăng</a:t>
            </a:r>
            <a:r>
              <a:rPr lang="en-US" sz="2000" dirty="0">
                <a:latin typeface="Arial" pitchFamily="34" charset="0"/>
                <a:cs typeface="Arial" pitchFamily="34" charset="0"/>
              </a:rPr>
              <a:t> </a:t>
            </a:r>
            <a:r>
              <a:rPr lang="en-US" sz="2000" dirty="0" err="1">
                <a:latin typeface="Arial" pitchFamily="34" charset="0"/>
                <a:cs typeface="Arial" pitchFamily="34" charset="0"/>
              </a:rPr>
              <a:t>về</a:t>
            </a:r>
            <a:r>
              <a:rPr lang="en-US" sz="2000" dirty="0">
                <a:latin typeface="Arial" pitchFamily="34" charset="0"/>
                <a:cs typeface="Arial" pitchFamily="34" charset="0"/>
              </a:rPr>
              <a:t> </a:t>
            </a:r>
            <a:r>
              <a:rPr lang="en-US" sz="2000" dirty="0" err="1">
                <a:latin typeface="Arial" pitchFamily="34" charset="0"/>
                <a:cs typeface="Arial" pitchFamily="34" charset="0"/>
              </a:rPr>
              <a:t>phụ</a:t>
            </a:r>
            <a:r>
              <a:rPr lang="en-US" sz="2000" dirty="0">
                <a:latin typeface="Arial" pitchFamily="34" charset="0"/>
                <a:cs typeface="Arial" pitchFamily="34" charset="0"/>
              </a:rPr>
              <a:t> </a:t>
            </a:r>
            <a:r>
              <a:rPr lang="en-US" sz="2000" dirty="0" err="1">
                <a:latin typeface="Arial" pitchFamily="34" charset="0"/>
                <a:cs typeface="Arial" pitchFamily="34" charset="0"/>
              </a:rPr>
              <a:t>gia</a:t>
            </a:r>
            <a:r>
              <a:rPr lang="en-US" sz="2000" dirty="0">
                <a:latin typeface="Arial" pitchFamily="34" charset="0"/>
                <a:cs typeface="Arial" pitchFamily="34" charset="0"/>
              </a:rPr>
              <a:t> </a:t>
            </a:r>
            <a:r>
              <a:rPr lang="en-US" sz="2000" dirty="0" err="1">
                <a:latin typeface="Arial" pitchFamily="34" charset="0"/>
                <a:cs typeface="Arial" pitchFamily="34" charset="0"/>
              </a:rPr>
              <a:t>thực</a:t>
            </a:r>
            <a:r>
              <a:rPr lang="en-US" sz="2000" dirty="0">
                <a:latin typeface="Arial" pitchFamily="34" charset="0"/>
                <a:cs typeface="Arial" pitchFamily="34" charset="0"/>
              </a:rPr>
              <a:t> </a:t>
            </a:r>
            <a:r>
              <a:rPr lang="en-US" sz="2000" dirty="0" err="1">
                <a:latin typeface="Arial" pitchFamily="34" charset="0"/>
                <a:cs typeface="Arial" pitchFamily="34" charset="0"/>
              </a:rPr>
              <a:t>phẩm</a:t>
            </a:r>
            <a:r>
              <a:rPr lang="en-US" sz="2000" dirty="0">
                <a:latin typeface="Arial" pitchFamily="34" charset="0"/>
                <a:cs typeface="Arial" pitchFamily="34" charset="0"/>
              </a:rPr>
              <a:t> </a:t>
            </a:r>
            <a:r>
              <a:rPr lang="en-US" sz="2000" dirty="0" err="1">
                <a:latin typeface="Arial" pitchFamily="34" charset="0"/>
                <a:cs typeface="Arial" pitchFamily="34" charset="0"/>
              </a:rPr>
              <a:t>dinh</a:t>
            </a:r>
            <a:r>
              <a:rPr lang="en-US" sz="2000" dirty="0">
                <a:latin typeface="Arial" pitchFamily="34" charset="0"/>
                <a:cs typeface="Arial" pitchFamily="34" charset="0"/>
              </a:rPr>
              <a:t> </a:t>
            </a:r>
            <a:r>
              <a:rPr lang="en-US" sz="2000" dirty="0" err="1">
                <a:latin typeface="Arial" pitchFamily="34" charset="0"/>
                <a:cs typeface="Arial" pitchFamily="34" charset="0"/>
              </a:rPr>
              <a:t>dưỡng</a:t>
            </a:r>
            <a:r>
              <a:rPr lang="en-US" sz="2000" dirty="0">
                <a:latin typeface="Arial" pitchFamily="34" charset="0"/>
                <a:cs typeface="Arial" pitchFamily="34" charset="0"/>
              </a:rPr>
              <a:t> </a:t>
            </a:r>
            <a:r>
              <a:rPr lang="en-US" sz="2000" dirty="0" err="1">
                <a:latin typeface="Arial" pitchFamily="34" charset="0"/>
                <a:cs typeface="Arial" pitchFamily="34" charset="0"/>
              </a:rPr>
              <a:t>và</a:t>
            </a:r>
            <a:r>
              <a:rPr lang="en-US" sz="2000" dirty="0">
                <a:latin typeface="Arial" pitchFamily="34" charset="0"/>
                <a:cs typeface="Arial" pitchFamily="34" charset="0"/>
              </a:rPr>
              <a:t> </a:t>
            </a:r>
            <a:r>
              <a:rPr lang="en-US" sz="2000" dirty="0" err="1">
                <a:latin typeface="Arial" pitchFamily="34" charset="0"/>
                <a:cs typeface="Arial" pitchFamily="34" charset="0"/>
              </a:rPr>
              <a:t>tăng</a:t>
            </a:r>
            <a:r>
              <a:rPr lang="en-US" sz="2000" dirty="0">
                <a:latin typeface="Arial" pitchFamily="34" charset="0"/>
                <a:cs typeface="Arial" pitchFamily="34" charset="0"/>
              </a:rPr>
              <a:t> </a:t>
            </a:r>
            <a:r>
              <a:rPr lang="en-US" sz="2000" dirty="0" err="1">
                <a:latin typeface="Arial" pitchFamily="34" charset="0"/>
                <a:cs typeface="Arial" pitchFamily="34" charset="0"/>
              </a:rPr>
              <a:t>cường</a:t>
            </a:r>
            <a:r>
              <a:rPr lang="en-US" sz="2000" dirty="0">
                <a:latin typeface="Arial" pitchFamily="34" charset="0"/>
                <a:cs typeface="Arial" pitchFamily="34" charset="0"/>
              </a:rPr>
              <a:t> </a:t>
            </a:r>
            <a:r>
              <a:rPr lang="en-US" sz="2000" dirty="0" err="1">
                <a:latin typeface="Arial" pitchFamily="34" charset="0"/>
                <a:cs typeface="Arial" pitchFamily="34" charset="0"/>
              </a:rPr>
              <a:t>được</a:t>
            </a:r>
            <a:r>
              <a:rPr lang="en-US" sz="2000" dirty="0">
                <a:latin typeface="Arial" pitchFamily="34" charset="0"/>
                <a:cs typeface="Arial" pitchFamily="34" charset="0"/>
              </a:rPr>
              <a:t> </a:t>
            </a:r>
            <a:r>
              <a:rPr lang="en-US" sz="2000" dirty="0" err="1">
                <a:latin typeface="Arial" pitchFamily="34" charset="0"/>
                <a:cs typeface="Arial" pitchFamily="34" charset="0"/>
              </a:rPr>
              <a:t>dự</a:t>
            </a:r>
            <a:r>
              <a:rPr lang="en-US" sz="2000" dirty="0">
                <a:latin typeface="Arial" pitchFamily="34" charset="0"/>
                <a:cs typeface="Arial" pitchFamily="34" charset="0"/>
              </a:rPr>
              <a:t> </a:t>
            </a:r>
            <a:r>
              <a:rPr lang="en-US" sz="2000" dirty="0" err="1">
                <a:latin typeface="Arial" pitchFamily="34" charset="0"/>
                <a:cs typeface="Arial" pitchFamily="34" charset="0"/>
              </a:rPr>
              <a:t>đoán</a:t>
            </a:r>
            <a:r>
              <a:rPr lang="en-US" sz="2000" dirty="0">
                <a:latin typeface="Arial" pitchFamily="34" charset="0"/>
                <a:cs typeface="Arial" pitchFamily="34" charset="0"/>
              </a:rPr>
              <a:t> </a:t>
            </a:r>
            <a:r>
              <a:rPr lang="en-US" sz="2000" dirty="0" err="1">
                <a:latin typeface="Arial" pitchFamily="34" charset="0"/>
                <a:cs typeface="Arial" pitchFamily="34" charset="0"/>
              </a:rPr>
              <a:t>sẽ</a:t>
            </a:r>
            <a:r>
              <a:rPr lang="en-US" sz="2000" dirty="0">
                <a:latin typeface="Arial" pitchFamily="34" charset="0"/>
                <a:cs typeface="Arial" pitchFamily="34" charset="0"/>
              </a:rPr>
              <a:t> </a:t>
            </a:r>
            <a:r>
              <a:rPr lang="en-US" sz="2000" dirty="0" err="1">
                <a:latin typeface="Arial" pitchFamily="34" charset="0"/>
                <a:cs typeface="Arial" pitchFamily="34" charset="0"/>
              </a:rPr>
              <a:t>thúc</a:t>
            </a:r>
            <a:r>
              <a:rPr lang="en-US" sz="2000" dirty="0">
                <a:latin typeface="Arial" pitchFamily="34" charset="0"/>
                <a:cs typeface="Arial" pitchFamily="34" charset="0"/>
              </a:rPr>
              <a:t> </a:t>
            </a:r>
            <a:r>
              <a:rPr lang="en-US" sz="2000" dirty="0" err="1">
                <a:latin typeface="Arial" pitchFamily="34" charset="0"/>
                <a:cs typeface="Arial" pitchFamily="34" charset="0"/>
              </a:rPr>
              <a:t>đẩy</a:t>
            </a:r>
            <a:r>
              <a:rPr lang="en-US" sz="2000" dirty="0">
                <a:latin typeface="Arial" pitchFamily="34" charset="0"/>
                <a:cs typeface="Arial" pitchFamily="34" charset="0"/>
              </a:rPr>
              <a:t> </a:t>
            </a:r>
            <a:r>
              <a:rPr lang="en-US" sz="2000" dirty="0" err="1">
                <a:latin typeface="Arial" pitchFamily="34" charset="0"/>
                <a:cs typeface="Arial" pitchFamily="34" charset="0"/>
              </a:rPr>
              <a:t>tăng</a:t>
            </a:r>
            <a:r>
              <a:rPr lang="en-US" sz="2000" dirty="0">
                <a:latin typeface="Arial" pitchFamily="34" charset="0"/>
                <a:cs typeface="Arial" pitchFamily="34" charset="0"/>
              </a:rPr>
              <a:t> </a:t>
            </a:r>
            <a:r>
              <a:rPr lang="en-US" sz="2000" dirty="0" err="1">
                <a:latin typeface="Arial" pitchFamily="34" charset="0"/>
                <a:cs typeface="Arial" pitchFamily="34" charset="0"/>
              </a:rPr>
              <a:t>trưởng</a:t>
            </a:r>
            <a:r>
              <a:rPr lang="en-US" sz="2000" dirty="0">
                <a:latin typeface="Arial" pitchFamily="34" charset="0"/>
                <a:cs typeface="Arial" pitchFamily="34" charset="0"/>
              </a:rPr>
              <a:t> </a:t>
            </a:r>
            <a:r>
              <a:rPr lang="en-US" sz="2000" dirty="0" err="1">
                <a:latin typeface="Arial" pitchFamily="34" charset="0"/>
                <a:cs typeface="Arial" pitchFamily="34" charset="0"/>
              </a:rPr>
              <a:t>thị</a:t>
            </a:r>
            <a:r>
              <a:rPr lang="en-US" sz="2000" dirty="0">
                <a:latin typeface="Arial" pitchFamily="34" charset="0"/>
                <a:cs typeface="Arial" pitchFamily="34" charset="0"/>
              </a:rPr>
              <a:t> </a:t>
            </a:r>
            <a:r>
              <a:rPr lang="en-US" sz="2000" dirty="0" err="1">
                <a:latin typeface="Arial" pitchFamily="34" charset="0"/>
                <a:cs typeface="Arial" pitchFamily="34" charset="0"/>
              </a:rPr>
              <a:t>trường</a:t>
            </a:r>
            <a:r>
              <a:rPr lang="en-US" sz="2000" dirty="0">
                <a:latin typeface="Arial" pitchFamily="34" charset="0"/>
                <a:cs typeface="Arial" pitchFamily="34" charset="0"/>
              </a:rPr>
              <a:t>. </a:t>
            </a:r>
            <a:r>
              <a:rPr lang="en-US" sz="2000" dirty="0" err="1">
                <a:latin typeface="Arial" pitchFamily="34" charset="0"/>
                <a:cs typeface="Arial" pitchFamily="34" charset="0"/>
              </a:rPr>
              <a:t>Các</a:t>
            </a:r>
            <a:r>
              <a:rPr lang="en-US" sz="2000" dirty="0">
                <a:latin typeface="Arial" pitchFamily="34" charset="0"/>
                <a:cs typeface="Arial" pitchFamily="34" charset="0"/>
              </a:rPr>
              <a:t> </a:t>
            </a:r>
            <a:r>
              <a:rPr lang="en-US" sz="2000" dirty="0" err="1">
                <a:latin typeface="Arial" pitchFamily="34" charset="0"/>
                <a:cs typeface="Arial" pitchFamily="34" charset="0"/>
              </a:rPr>
              <a:t>nhà</a:t>
            </a:r>
            <a:r>
              <a:rPr lang="en-US" sz="2000" dirty="0">
                <a:latin typeface="Arial" pitchFamily="34" charset="0"/>
                <a:cs typeface="Arial" pitchFamily="34" charset="0"/>
              </a:rPr>
              <a:t> </a:t>
            </a:r>
            <a:r>
              <a:rPr lang="en-US" sz="2000" dirty="0" err="1">
                <a:latin typeface="Arial" pitchFamily="34" charset="0"/>
                <a:cs typeface="Arial" pitchFamily="34" charset="0"/>
              </a:rPr>
              <a:t>sản</a:t>
            </a:r>
            <a:r>
              <a:rPr lang="en-US" sz="2000" dirty="0">
                <a:latin typeface="Arial" pitchFamily="34" charset="0"/>
                <a:cs typeface="Arial" pitchFamily="34" charset="0"/>
              </a:rPr>
              <a:t> </a:t>
            </a:r>
            <a:r>
              <a:rPr lang="en-US" sz="2000" dirty="0" err="1">
                <a:latin typeface="Arial" pitchFamily="34" charset="0"/>
                <a:cs typeface="Arial" pitchFamily="34" charset="0"/>
              </a:rPr>
              <a:t>xuất</a:t>
            </a:r>
            <a:r>
              <a:rPr lang="en-US" sz="2000" dirty="0">
                <a:latin typeface="Arial" pitchFamily="34" charset="0"/>
                <a:cs typeface="Arial" pitchFamily="34" charset="0"/>
              </a:rPr>
              <a:t> </a:t>
            </a:r>
            <a:r>
              <a:rPr lang="en-US" sz="2000" dirty="0" err="1">
                <a:latin typeface="Arial" pitchFamily="34" charset="0"/>
                <a:cs typeface="Arial" pitchFamily="34" charset="0"/>
              </a:rPr>
              <a:t>thực</a:t>
            </a:r>
            <a:r>
              <a:rPr lang="en-US" sz="2000" dirty="0">
                <a:latin typeface="Arial" pitchFamily="34" charset="0"/>
                <a:cs typeface="Arial" pitchFamily="34" charset="0"/>
              </a:rPr>
              <a:t> </a:t>
            </a:r>
            <a:r>
              <a:rPr lang="en-US" sz="2000" dirty="0" err="1">
                <a:latin typeface="Arial" pitchFamily="34" charset="0"/>
                <a:cs typeface="Arial" pitchFamily="34" charset="0"/>
              </a:rPr>
              <a:t>phẩm</a:t>
            </a:r>
            <a:r>
              <a:rPr lang="en-US" sz="2000" dirty="0">
                <a:latin typeface="Arial" pitchFamily="34" charset="0"/>
                <a:cs typeface="Arial" pitchFamily="34" charset="0"/>
              </a:rPr>
              <a:t> </a:t>
            </a:r>
            <a:r>
              <a:rPr lang="en-US" sz="2000" dirty="0" err="1">
                <a:latin typeface="Arial" pitchFamily="34" charset="0"/>
                <a:cs typeface="Arial" pitchFamily="34" charset="0"/>
              </a:rPr>
              <a:t>đang</a:t>
            </a:r>
            <a:r>
              <a:rPr lang="en-US" sz="2000" dirty="0">
                <a:latin typeface="Arial" pitchFamily="34" charset="0"/>
                <a:cs typeface="Arial" pitchFamily="34" charset="0"/>
              </a:rPr>
              <a:t> </a:t>
            </a:r>
            <a:r>
              <a:rPr lang="en-US" sz="2000" dirty="0" err="1">
                <a:latin typeface="Arial" pitchFamily="34" charset="0"/>
                <a:cs typeface="Arial" pitchFamily="34" charset="0"/>
              </a:rPr>
              <a:t>triển</a:t>
            </a:r>
            <a:r>
              <a:rPr lang="en-US" sz="2000" dirty="0">
                <a:latin typeface="Arial" pitchFamily="34" charset="0"/>
                <a:cs typeface="Arial" pitchFamily="34" charset="0"/>
              </a:rPr>
              <a:t> </a:t>
            </a:r>
            <a:r>
              <a:rPr lang="en-US" sz="2000" dirty="0" err="1">
                <a:latin typeface="Arial" pitchFamily="34" charset="0"/>
                <a:cs typeface="Arial" pitchFamily="34" charset="0"/>
              </a:rPr>
              <a:t>khai</a:t>
            </a:r>
            <a:r>
              <a:rPr lang="en-US" sz="2000" dirty="0">
                <a:latin typeface="Arial" pitchFamily="34" charset="0"/>
                <a:cs typeface="Arial" pitchFamily="34" charset="0"/>
              </a:rPr>
              <a:t> </a:t>
            </a:r>
            <a:r>
              <a:rPr lang="en-US" sz="2000" dirty="0" err="1">
                <a:latin typeface="Arial" pitchFamily="34" charset="0"/>
                <a:cs typeface="Arial" pitchFamily="34" charset="0"/>
              </a:rPr>
              <a:t>việc</a:t>
            </a:r>
            <a:r>
              <a:rPr lang="en-US" sz="2000" dirty="0">
                <a:latin typeface="Arial" pitchFamily="34" charset="0"/>
                <a:cs typeface="Arial" pitchFamily="34" charset="0"/>
              </a:rPr>
              <a:t> </a:t>
            </a:r>
            <a:r>
              <a:rPr lang="en-US" sz="2000" dirty="0" err="1">
                <a:latin typeface="Arial" pitchFamily="34" charset="0"/>
                <a:cs typeface="Arial" pitchFamily="34" charset="0"/>
              </a:rPr>
              <a:t>tăng</a:t>
            </a:r>
            <a:r>
              <a:rPr lang="en-US" sz="2000" dirty="0">
                <a:latin typeface="Arial" pitchFamily="34" charset="0"/>
                <a:cs typeface="Arial" pitchFamily="34" charset="0"/>
              </a:rPr>
              <a:t> </a:t>
            </a:r>
            <a:r>
              <a:rPr lang="en-US" sz="2000" dirty="0" err="1">
                <a:latin typeface="Arial" pitchFamily="34" charset="0"/>
                <a:cs typeface="Arial" pitchFamily="34" charset="0"/>
              </a:rPr>
              <a:t>cường</a:t>
            </a:r>
            <a:r>
              <a:rPr lang="en-US" sz="2000" dirty="0">
                <a:latin typeface="Arial" pitchFamily="34" charset="0"/>
                <a:cs typeface="Arial" pitchFamily="34" charset="0"/>
              </a:rPr>
              <a:t> </a:t>
            </a:r>
            <a:r>
              <a:rPr lang="en-US" sz="2000" dirty="0" err="1">
                <a:latin typeface="Arial" pitchFamily="34" charset="0"/>
                <a:cs typeface="Arial" pitchFamily="34" charset="0"/>
              </a:rPr>
              <a:t>các</a:t>
            </a:r>
            <a:r>
              <a:rPr lang="en-US" sz="2000" dirty="0">
                <a:latin typeface="Arial" pitchFamily="34" charset="0"/>
                <a:cs typeface="Arial" pitchFamily="34" charset="0"/>
              </a:rPr>
              <a:t> </a:t>
            </a:r>
            <a:r>
              <a:rPr lang="en-US" sz="2000" dirty="0" err="1">
                <a:latin typeface="Arial" pitchFamily="34" charset="0"/>
                <a:cs typeface="Arial" pitchFamily="34" charset="0"/>
              </a:rPr>
              <a:t>chất</a:t>
            </a:r>
            <a:r>
              <a:rPr lang="en-US" sz="2000" dirty="0">
                <a:latin typeface="Arial" pitchFamily="34" charset="0"/>
                <a:cs typeface="Arial" pitchFamily="34" charset="0"/>
              </a:rPr>
              <a:t> </a:t>
            </a:r>
            <a:r>
              <a:rPr lang="en-US" sz="2000" dirty="0" err="1">
                <a:latin typeface="Arial" pitchFamily="34" charset="0"/>
                <a:cs typeface="Arial" pitchFamily="34" charset="0"/>
              </a:rPr>
              <a:t>phụ</a:t>
            </a:r>
            <a:r>
              <a:rPr lang="en-US" sz="2000" dirty="0">
                <a:latin typeface="Arial" pitchFamily="34" charset="0"/>
                <a:cs typeface="Arial" pitchFamily="34" charset="0"/>
              </a:rPr>
              <a:t> </a:t>
            </a:r>
            <a:r>
              <a:rPr lang="en-US" sz="2000" dirty="0" err="1">
                <a:latin typeface="Arial" pitchFamily="34" charset="0"/>
                <a:cs typeface="Arial" pitchFamily="34" charset="0"/>
              </a:rPr>
              <a:t>gia</a:t>
            </a:r>
            <a:r>
              <a:rPr lang="en-US" sz="2000" dirty="0">
                <a:latin typeface="Arial" pitchFamily="34" charset="0"/>
                <a:cs typeface="Arial" pitchFamily="34" charset="0"/>
              </a:rPr>
              <a:t> </a:t>
            </a:r>
            <a:r>
              <a:rPr lang="en-US" sz="2000" dirty="0" err="1">
                <a:latin typeface="Arial" pitchFamily="34" charset="0"/>
                <a:cs typeface="Arial" pitchFamily="34" charset="0"/>
              </a:rPr>
              <a:t>dinh</a:t>
            </a:r>
            <a:r>
              <a:rPr lang="en-US" sz="2000" dirty="0">
                <a:latin typeface="Arial" pitchFamily="34" charset="0"/>
                <a:cs typeface="Arial" pitchFamily="34" charset="0"/>
              </a:rPr>
              <a:t> </a:t>
            </a:r>
            <a:r>
              <a:rPr lang="en-US" sz="2000" dirty="0" err="1">
                <a:latin typeface="Arial" pitchFamily="34" charset="0"/>
                <a:cs typeface="Arial" pitchFamily="34" charset="0"/>
              </a:rPr>
              <a:t>dưỡng</a:t>
            </a:r>
            <a:r>
              <a:rPr lang="en-US" sz="2000" dirty="0">
                <a:latin typeface="Arial" pitchFamily="34" charset="0"/>
                <a:cs typeface="Arial" pitchFamily="34" charset="0"/>
              </a:rPr>
              <a:t>, </a:t>
            </a:r>
            <a:r>
              <a:rPr lang="en-US" sz="2000" dirty="0" err="1">
                <a:latin typeface="Arial" pitchFamily="34" charset="0"/>
                <a:cs typeface="Arial" pitchFamily="34" charset="0"/>
              </a:rPr>
              <a:t>chẳng</a:t>
            </a:r>
            <a:r>
              <a:rPr lang="en-US" sz="2000" dirty="0">
                <a:latin typeface="Arial" pitchFamily="34" charset="0"/>
                <a:cs typeface="Arial" pitchFamily="34" charset="0"/>
              </a:rPr>
              <a:t> </a:t>
            </a:r>
            <a:r>
              <a:rPr lang="en-US" sz="2000" dirty="0" err="1">
                <a:latin typeface="Arial" pitchFamily="34" charset="0"/>
                <a:cs typeface="Arial" pitchFamily="34" charset="0"/>
              </a:rPr>
              <a:t>hạn</a:t>
            </a:r>
            <a:r>
              <a:rPr lang="en-US" sz="2000" dirty="0">
                <a:latin typeface="Arial" pitchFamily="34" charset="0"/>
                <a:cs typeface="Arial" pitchFamily="34" charset="0"/>
              </a:rPr>
              <a:t> </a:t>
            </a:r>
            <a:r>
              <a:rPr lang="en-US" sz="2000" dirty="0" err="1">
                <a:latin typeface="Arial" pitchFamily="34" charset="0"/>
                <a:cs typeface="Arial" pitchFamily="34" charset="0"/>
              </a:rPr>
              <a:t>như</a:t>
            </a:r>
            <a:r>
              <a:rPr lang="en-US" sz="2000" dirty="0">
                <a:latin typeface="Arial" pitchFamily="34" charset="0"/>
                <a:cs typeface="Arial" pitchFamily="34" charset="0"/>
              </a:rPr>
              <a:t> </a:t>
            </a:r>
            <a:r>
              <a:rPr lang="en-US" sz="2000" dirty="0" err="1">
                <a:latin typeface="Arial" pitchFamily="34" charset="0"/>
                <a:cs typeface="Arial" pitchFamily="34" charset="0"/>
              </a:rPr>
              <a:t>axit</a:t>
            </a:r>
            <a:r>
              <a:rPr lang="en-US" sz="2000" dirty="0">
                <a:latin typeface="Arial" pitchFamily="34" charset="0"/>
                <a:cs typeface="Arial" pitchFamily="34" charset="0"/>
              </a:rPr>
              <a:t> </a:t>
            </a:r>
            <a:r>
              <a:rPr lang="en-US" sz="2000" dirty="0" err="1">
                <a:latin typeface="Arial" pitchFamily="34" charset="0"/>
                <a:cs typeface="Arial" pitchFamily="34" charset="0"/>
              </a:rPr>
              <a:t>béo</a:t>
            </a:r>
            <a:r>
              <a:rPr lang="en-US" sz="2000" dirty="0">
                <a:latin typeface="Arial" pitchFamily="34" charset="0"/>
                <a:cs typeface="Arial" pitchFamily="34" charset="0"/>
              </a:rPr>
              <a:t> omega-3, </a:t>
            </a:r>
            <a:r>
              <a:rPr lang="en-US" sz="2000" dirty="0" err="1">
                <a:latin typeface="Arial" pitchFamily="34" charset="0"/>
                <a:cs typeface="Arial" pitchFamily="34" charset="0"/>
              </a:rPr>
              <a:t>chất</a:t>
            </a:r>
            <a:r>
              <a:rPr lang="en-US" sz="2000" dirty="0">
                <a:latin typeface="Arial" pitchFamily="34" charset="0"/>
                <a:cs typeface="Arial" pitchFamily="34" charset="0"/>
              </a:rPr>
              <a:t> </a:t>
            </a:r>
            <a:r>
              <a:rPr lang="en-US" sz="2000" dirty="0" err="1">
                <a:latin typeface="Arial" pitchFamily="34" charset="0"/>
                <a:cs typeface="Arial" pitchFamily="34" charset="0"/>
              </a:rPr>
              <a:t>xơ</a:t>
            </a:r>
            <a:r>
              <a:rPr lang="en-US" sz="2000" dirty="0">
                <a:latin typeface="Arial" pitchFamily="34" charset="0"/>
                <a:cs typeface="Arial" pitchFamily="34" charset="0"/>
              </a:rPr>
              <a:t>, vitamin </a:t>
            </a:r>
            <a:r>
              <a:rPr lang="en-US" sz="2000" dirty="0" err="1">
                <a:latin typeface="Arial" pitchFamily="34" charset="0"/>
                <a:cs typeface="Arial" pitchFamily="34" charset="0"/>
              </a:rPr>
              <a:t>và</a:t>
            </a:r>
            <a:r>
              <a:rPr lang="en-US" sz="2000" dirty="0">
                <a:latin typeface="Arial" pitchFamily="34" charset="0"/>
                <a:cs typeface="Arial" pitchFamily="34" charset="0"/>
              </a:rPr>
              <a:t> </a:t>
            </a:r>
            <a:r>
              <a:rPr lang="en-US" sz="2000" dirty="0" err="1">
                <a:latin typeface="Arial" pitchFamily="34" charset="0"/>
                <a:cs typeface="Arial" pitchFamily="34" charset="0"/>
              </a:rPr>
              <a:t>khoáng</a:t>
            </a:r>
            <a:r>
              <a:rPr lang="en-US" sz="2000" dirty="0">
                <a:latin typeface="Arial" pitchFamily="34" charset="0"/>
                <a:cs typeface="Arial" pitchFamily="34" charset="0"/>
              </a:rPr>
              <a:t> </a:t>
            </a:r>
            <a:r>
              <a:rPr lang="en-US" sz="2000" dirty="0" err="1">
                <a:latin typeface="Arial" pitchFamily="34" charset="0"/>
                <a:cs typeface="Arial" pitchFamily="34" charset="0"/>
              </a:rPr>
              <a:t>chất</a:t>
            </a:r>
            <a:r>
              <a:rPr lang="en-US" sz="2000" dirty="0">
                <a:latin typeface="Arial" pitchFamily="34" charset="0"/>
                <a:cs typeface="Arial" pitchFamily="34" charset="0"/>
              </a:rPr>
              <a:t> </a:t>
            </a:r>
            <a:r>
              <a:rPr lang="en-US" sz="2000" dirty="0" err="1">
                <a:latin typeface="Arial" pitchFamily="34" charset="0"/>
                <a:cs typeface="Arial" pitchFamily="34" charset="0"/>
              </a:rPr>
              <a:t>trong</a:t>
            </a:r>
            <a:r>
              <a:rPr lang="en-US" sz="2000" dirty="0">
                <a:latin typeface="Arial" pitchFamily="34" charset="0"/>
                <a:cs typeface="Arial" pitchFamily="34" charset="0"/>
              </a:rPr>
              <a:t> </a:t>
            </a:r>
            <a:r>
              <a:rPr lang="en-US" sz="2000" dirty="0" err="1">
                <a:latin typeface="Arial" pitchFamily="34" charset="0"/>
                <a:cs typeface="Arial" pitchFamily="34" charset="0"/>
              </a:rPr>
              <a:t>sản</a:t>
            </a:r>
            <a:r>
              <a:rPr lang="en-US" sz="2000" dirty="0">
                <a:latin typeface="Arial" pitchFamily="34" charset="0"/>
                <a:cs typeface="Arial" pitchFamily="34" charset="0"/>
              </a:rPr>
              <a:t> </a:t>
            </a:r>
            <a:r>
              <a:rPr lang="en-US" sz="2000" dirty="0" err="1">
                <a:latin typeface="Arial" pitchFamily="34" charset="0"/>
                <a:cs typeface="Arial" pitchFamily="34" charset="0"/>
              </a:rPr>
              <a:t>phẩm</a:t>
            </a:r>
            <a:r>
              <a:rPr lang="en-US" sz="2000" dirty="0">
                <a:latin typeface="Arial" pitchFamily="34" charset="0"/>
                <a:cs typeface="Arial" pitchFamily="34" charset="0"/>
              </a:rPr>
              <a:t> </a:t>
            </a:r>
            <a:r>
              <a:rPr lang="en-US" sz="2000" dirty="0" err="1">
                <a:latin typeface="Arial" pitchFamily="34" charset="0"/>
                <a:cs typeface="Arial" pitchFamily="34" charset="0"/>
              </a:rPr>
              <a:t>của</a:t>
            </a:r>
            <a:r>
              <a:rPr lang="en-US" sz="2000" dirty="0">
                <a:latin typeface="Arial" pitchFamily="34" charset="0"/>
                <a:cs typeface="Arial" pitchFamily="34" charset="0"/>
              </a:rPr>
              <a:t> </a:t>
            </a:r>
            <a:r>
              <a:rPr lang="en-US" sz="2000" dirty="0" err="1">
                <a:latin typeface="Arial" pitchFamily="34" charset="0"/>
                <a:cs typeface="Arial" pitchFamily="34" charset="0"/>
              </a:rPr>
              <a:t>họ</a:t>
            </a:r>
            <a:r>
              <a:rPr lang="en-US" sz="2000" dirty="0">
                <a:latin typeface="Arial" pitchFamily="34" charset="0"/>
                <a:cs typeface="Arial" pitchFamily="34" charset="0"/>
              </a:rPr>
              <a:t>. </a:t>
            </a:r>
            <a:r>
              <a:rPr lang="en-US" sz="2000" dirty="0" err="1">
                <a:latin typeface="Arial" pitchFamily="34" charset="0"/>
                <a:cs typeface="Arial" pitchFamily="34" charset="0"/>
              </a:rPr>
              <a:t>Mục</a:t>
            </a:r>
            <a:r>
              <a:rPr lang="en-US" sz="2000" dirty="0">
                <a:latin typeface="Arial" pitchFamily="34" charset="0"/>
                <a:cs typeface="Arial" pitchFamily="34" charset="0"/>
              </a:rPr>
              <a:t> </a:t>
            </a:r>
            <a:r>
              <a:rPr lang="en-US" sz="2000" dirty="0" err="1">
                <a:latin typeface="Arial" pitchFamily="34" charset="0"/>
                <a:cs typeface="Arial" pitchFamily="34" charset="0"/>
              </a:rPr>
              <a:t>đích</a:t>
            </a:r>
            <a:r>
              <a:rPr lang="en-US" sz="2000" dirty="0">
                <a:latin typeface="Arial" pitchFamily="34" charset="0"/>
                <a:cs typeface="Arial" pitchFamily="34" charset="0"/>
              </a:rPr>
              <a:t> </a:t>
            </a:r>
            <a:r>
              <a:rPr lang="en-US" sz="2000" dirty="0" err="1">
                <a:latin typeface="Arial" pitchFamily="34" charset="0"/>
                <a:cs typeface="Arial" pitchFamily="34" charset="0"/>
              </a:rPr>
              <a:t>của</a:t>
            </a:r>
            <a:r>
              <a:rPr lang="en-US" sz="2000" dirty="0">
                <a:latin typeface="Arial" pitchFamily="34" charset="0"/>
                <a:cs typeface="Arial" pitchFamily="34" charset="0"/>
              </a:rPr>
              <a:t> </a:t>
            </a:r>
            <a:r>
              <a:rPr lang="en-US" sz="2000" dirty="0" err="1">
                <a:latin typeface="Arial" pitchFamily="34" charset="0"/>
                <a:cs typeface="Arial" pitchFamily="34" charset="0"/>
              </a:rPr>
              <a:t>việc</a:t>
            </a:r>
            <a:r>
              <a:rPr lang="en-US" sz="2000" dirty="0">
                <a:latin typeface="Arial" pitchFamily="34" charset="0"/>
                <a:cs typeface="Arial" pitchFamily="34" charset="0"/>
              </a:rPr>
              <a:t> </a:t>
            </a:r>
            <a:r>
              <a:rPr lang="en-US" sz="2000" dirty="0" err="1">
                <a:solidFill>
                  <a:srgbClr val="FF0000"/>
                </a:solidFill>
                <a:latin typeface="Arial" pitchFamily="34" charset="0"/>
                <a:cs typeface="Arial" pitchFamily="34" charset="0"/>
              </a:rPr>
              <a:t>kết</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hợp</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các</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chất</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phụ</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gia</a:t>
            </a:r>
            <a:r>
              <a:rPr lang="en-US" sz="2000" dirty="0">
                <a:solidFill>
                  <a:srgbClr val="FF0000"/>
                </a:solidFill>
                <a:latin typeface="Arial" pitchFamily="34" charset="0"/>
                <a:cs typeface="Arial" pitchFamily="34" charset="0"/>
              </a:rPr>
              <a:t> </a:t>
            </a:r>
            <a:r>
              <a:rPr lang="en-US" sz="2000" dirty="0" err="1">
                <a:latin typeface="Arial" pitchFamily="34" charset="0"/>
                <a:cs typeface="Arial" pitchFamily="34" charset="0"/>
              </a:rPr>
              <a:t>nói</a:t>
            </a:r>
            <a:r>
              <a:rPr lang="en-US" sz="2000" dirty="0">
                <a:latin typeface="Arial" pitchFamily="34" charset="0"/>
                <a:cs typeface="Arial" pitchFamily="34" charset="0"/>
              </a:rPr>
              <a:t> </a:t>
            </a:r>
            <a:r>
              <a:rPr lang="en-US" sz="2000" dirty="0" err="1">
                <a:latin typeface="Arial" pitchFamily="34" charset="0"/>
                <a:cs typeface="Arial" pitchFamily="34" charset="0"/>
              </a:rPr>
              <a:t>trên</a:t>
            </a:r>
            <a:r>
              <a:rPr lang="en-US" sz="2000" dirty="0">
                <a:latin typeface="Arial" pitchFamily="34" charset="0"/>
                <a:cs typeface="Arial" pitchFamily="34" charset="0"/>
              </a:rPr>
              <a:t> </a:t>
            </a:r>
            <a:r>
              <a:rPr lang="en-US" sz="2000" dirty="0" err="1">
                <a:latin typeface="Arial" pitchFamily="34" charset="0"/>
                <a:cs typeface="Arial" pitchFamily="34" charset="0"/>
              </a:rPr>
              <a:t>trong</a:t>
            </a:r>
            <a:r>
              <a:rPr lang="en-US" sz="2000" dirty="0">
                <a:latin typeface="Arial" pitchFamily="34" charset="0"/>
                <a:cs typeface="Arial" pitchFamily="34" charset="0"/>
              </a:rPr>
              <a:t> </a:t>
            </a:r>
            <a:r>
              <a:rPr lang="en-US" sz="2000" dirty="0" err="1">
                <a:latin typeface="Arial" pitchFamily="34" charset="0"/>
                <a:cs typeface="Arial" pitchFamily="34" charset="0"/>
              </a:rPr>
              <a:t>ngành</a:t>
            </a:r>
            <a:r>
              <a:rPr lang="en-US" sz="2000" dirty="0">
                <a:latin typeface="Arial" pitchFamily="34" charset="0"/>
                <a:cs typeface="Arial" pitchFamily="34" charset="0"/>
              </a:rPr>
              <a:t> </a:t>
            </a:r>
            <a:r>
              <a:rPr lang="en-US" sz="2000" dirty="0" err="1">
                <a:latin typeface="Arial" pitchFamily="34" charset="0"/>
                <a:cs typeface="Arial" pitchFamily="34" charset="0"/>
              </a:rPr>
              <a:t>công</a:t>
            </a:r>
            <a:r>
              <a:rPr lang="en-US" sz="2000" dirty="0">
                <a:latin typeface="Arial" pitchFamily="34" charset="0"/>
                <a:cs typeface="Arial" pitchFamily="34" charset="0"/>
              </a:rPr>
              <a:t> </a:t>
            </a:r>
            <a:r>
              <a:rPr lang="en-US" sz="2000" dirty="0" err="1">
                <a:latin typeface="Arial" pitchFamily="34" charset="0"/>
                <a:cs typeface="Arial" pitchFamily="34" charset="0"/>
              </a:rPr>
              <a:t>nghiệp</a:t>
            </a:r>
            <a:r>
              <a:rPr lang="en-US" sz="2000" dirty="0">
                <a:latin typeface="Arial" pitchFamily="34" charset="0"/>
                <a:cs typeface="Arial" pitchFamily="34" charset="0"/>
              </a:rPr>
              <a:t> </a:t>
            </a:r>
            <a:r>
              <a:rPr lang="en-US" sz="2000" dirty="0" err="1">
                <a:latin typeface="Arial" pitchFamily="34" charset="0"/>
                <a:cs typeface="Arial" pitchFamily="34" charset="0"/>
              </a:rPr>
              <a:t>thực</a:t>
            </a:r>
            <a:r>
              <a:rPr lang="en-US" sz="2000" dirty="0">
                <a:latin typeface="Arial" pitchFamily="34" charset="0"/>
                <a:cs typeface="Arial" pitchFamily="34" charset="0"/>
              </a:rPr>
              <a:t> </a:t>
            </a:r>
            <a:r>
              <a:rPr lang="en-US" sz="2000" dirty="0" err="1">
                <a:latin typeface="Arial" pitchFamily="34" charset="0"/>
                <a:cs typeface="Arial" pitchFamily="34" charset="0"/>
              </a:rPr>
              <a:t>phẩm</a:t>
            </a:r>
            <a:r>
              <a:rPr lang="en-US" sz="2000" dirty="0">
                <a:latin typeface="Arial" pitchFamily="34" charset="0"/>
                <a:cs typeface="Arial" pitchFamily="34" charset="0"/>
              </a:rPr>
              <a:t> </a:t>
            </a:r>
            <a:r>
              <a:rPr lang="en-US" sz="2000" dirty="0" err="1">
                <a:latin typeface="Arial" pitchFamily="34" charset="0"/>
                <a:cs typeface="Arial" pitchFamily="34" charset="0"/>
              </a:rPr>
              <a:t>là</a:t>
            </a:r>
            <a:r>
              <a:rPr lang="en-US" sz="2000" dirty="0">
                <a:latin typeface="Arial" pitchFamily="34" charset="0"/>
                <a:cs typeface="Arial" pitchFamily="34" charset="0"/>
              </a:rPr>
              <a:t> </a:t>
            </a:r>
            <a:r>
              <a:rPr lang="en-US" sz="2000" dirty="0" err="1">
                <a:latin typeface="Arial" pitchFamily="34" charset="0"/>
                <a:cs typeface="Arial" pitchFamily="34" charset="0"/>
              </a:rPr>
              <a:t>để</a:t>
            </a:r>
            <a:r>
              <a:rPr lang="en-US" sz="2000" dirty="0">
                <a:latin typeface="Arial" pitchFamily="34" charset="0"/>
                <a:cs typeface="Arial" pitchFamily="34" charset="0"/>
              </a:rPr>
              <a:t> </a:t>
            </a:r>
            <a:r>
              <a:rPr lang="en-US" sz="2000" dirty="0" err="1">
                <a:solidFill>
                  <a:srgbClr val="FF0000"/>
                </a:solidFill>
                <a:latin typeface="Arial" pitchFamily="34" charset="0"/>
                <a:cs typeface="Arial" pitchFamily="34" charset="0"/>
              </a:rPr>
              <a:t>tăng</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hàm</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lượng</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dinh</a:t>
            </a:r>
            <a:r>
              <a:rPr lang="en-US" sz="2000" dirty="0">
                <a:solidFill>
                  <a:srgbClr val="FF0000"/>
                </a:solidFill>
                <a:latin typeface="Arial" pitchFamily="34" charset="0"/>
                <a:cs typeface="Arial" pitchFamily="34" charset="0"/>
              </a:rPr>
              <a:t> </a:t>
            </a:r>
            <a:r>
              <a:rPr lang="en-US" sz="2000" dirty="0" err="1">
                <a:solidFill>
                  <a:srgbClr val="FF0000"/>
                </a:solidFill>
                <a:latin typeface="Arial" pitchFamily="34" charset="0"/>
                <a:cs typeface="Arial" pitchFamily="34" charset="0"/>
              </a:rPr>
              <a:t>dưỡng</a:t>
            </a:r>
            <a:r>
              <a:rPr lang="en-US" sz="2000" dirty="0">
                <a:solidFill>
                  <a:srgbClr val="FF0000"/>
                </a:solidFill>
                <a:latin typeface="Arial" pitchFamily="34" charset="0"/>
                <a:cs typeface="Arial" pitchFamily="34" charset="0"/>
              </a:rPr>
              <a:t> </a:t>
            </a:r>
            <a:r>
              <a:rPr lang="en-US" sz="2000" dirty="0" err="1">
                <a:latin typeface="Arial" pitchFamily="34" charset="0"/>
                <a:cs typeface="Arial" pitchFamily="34" charset="0"/>
              </a:rPr>
              <a:t>của</a:t>
            </a:r>
            <a:r>
              <a:rPr lang="en-US" sz="2000" dirty="0">
                <a:latin typeface="Arial" pitchFamily="34" charset="0"/>
                <a:cs typeface="Arial" pitchFamily="34" charset="0"/>
              </a:rPr>
              <a:t> </a:t>
            </a:r>
            <a:r>
              <a:rPr lang="en-US" sz="2000" dirty="0" err="1">
                <a:latin typeface="Arial" pitchFamily="34" charset="0"/>
                <a:cs typeface="Arial" pitchFamily="34" charset="0"/>
              </a:rPr>
              <a:t>các</a:t>
            </a:r>
            <a:r>
              <a:rPr lang="en-US" sz="2000" dirty="0">
                <a:latin typeface="Arial" pitchFamily="34" charset="0"/>
                <a:cs typeface="Arial" pitchFamily="34" charset="0"/>
              </a:rPr>
              <a:t> </a:t>
            </a:r>
            <a:r>
              <a:rPr lang="en-US" sz="2000" dirty="0" err="1">
                <a:latin typeface="Arial" pitchFamily="34" charset="0"/>
                <a:cs typeface="Arial" pitchFamily="34" charset="0"/>
              </a:rPr>
              <a:t>mặt</a:t>
            </a:r>
            <a:r>
              <a:rPr lang="en-US" sz="2000" dirty="0">
                <a:latin typeface="Arial" pitchFamily="34" charset="0"/>
                <a:cs typeface="Arial" pitchFamily="34" charset="0"/>
              </a:rPr>
              <a:t> </a:t>
            </a:r>
            <a:r>
              <a:rPr lang="en-US" sz="2000" dirty="0" err="1">
                <a:latin typeface="Arial" pitchFamily="34" charset="0"/>
                <a:cs typeface="Arial" pitchFamily="34" charset="0"/>
              </a:rPr>
              <a:t>hàng</a:t>
            </a:r>
            <a:r>
              <a:rPr lang="en-US" sz="2000" dirty="0">
                <a:latin typeface="Arial" pitchFamily="34" charset="0"/>
                <a:cs typeface="Arial" pitchFamily="34" charset="0"/>
              </a:rPr>
              <a:t> </a:t>
            </a:r>
            <a:r>
              <a:rPr lang="en-US" sz="2000" dirty="0" err="1">
                <a:latin typeface="Arial" pitchFamily="34" charset="0"/>
                <a:cs typeface="Arial" pitchFamily="34" charset="0"/>
              </a:rPr>
              <a:t>thực</a:t>
            </a:r>
            <a:r>
              <a:rPr lang="en-US" sz="2000" dirty="0">
                <a:latin typeface="Arial" pitchFamily="34" charset="0"/>
                <a:cs typeface="Arial" pitchFamily="34" charset="0"/>
              </a:rPr>
              <a:t> </a:t>
            </a:r>
            <a:r>
              <a:rPr lang="en-US" sz="2000" dirty="0" err="1">
                <a:latin typeface="Arial" pitchFamily="34" charset="0"/>
                <a:cs typeface="Arial" pitchFamily="34" charset="0"/>
              </a:rPr>
              <a:t>phẩm</a:t>
            </a:r>
            <a:r>
              <a:rPr lang="en-US" sz="2000" dirty="0">
                <a:latin typeface="Arial" pitchFamily="34" charset="0"/>
                <a:cs typeface="Arial" pitchFamily="34" charset="0"/>
              </a:rPr>
              <a:t>.</a:t>
            </a:r>
          </a:p>
        </p:txBody>
      </p:sp>
    </p:spTree>
    <p:extLst>
      <p:ext uri="{BB962C8B-B14F-4D97-AF65-F5344CB8AC3E}">
        <p14:creationId xmlns:p14="http://schemas.microsoft.com/office/powerpoint/2010/main" val="149825051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76200"/>
            <a:ext cx="8229600" cy="1066800"/>
          </a:xfrm>
        </p:spPr>
        <p:txBody>
          <a:bodyPr/>
          <a:lstStyle/>
          <a:p>
            <a:pPr algn="l"/>
            <a:r>
              <a:rPr lang="en-US" dirty="0" smtClean="0"/>
              <a:t>Dietary Supplement – </a:t>
            </a:r>
            <a:r>
              <a:rPr lang="en-US" dirty="0" smtClean="0">
                <a:solidFill>
                  <a:srgbClr val="FF0000"/>
                </a:solidFill>
              </a:rPr>
              <a:t>TP </a:t>
            </a:r>
            <a:r>
              <a:rPr lang="en-US" dirty="0" err="1" smtClean="0">
                <a:solidFill>
                  <a:srgbClr val="FF0000"/>
                </a:solidFill>
              </a:rPr>
              <a:t>Bổ</a:t>
            </a:r>
            <a:r>
              <a:rPr lang="en-US" dirty="0" smtClean="0">
                <a:solidFill>
                  <a:srgbClr val="FF0000"/>
                </a:solidFill>
              </a:rPr>
              <a:t> sung</a:t>
            </a:r>
            <a:endParaRPr lang="en-US" dirty="0">
              <a:solidFill>
                <a:srgbClr val="FF0000"/>
              </a:solidFill>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 y="762000"/>
            <a:ext cx="9067800" cy="57912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7033215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1495</TotalTime>
  <Words>6784</Words>
  <Application>Microsoft Office PowerPoint</Application>
  <PresentationFormat>On-screen Show (4:3)</PresentationFormat>
  <Paragraphs>190</Paragraphs>
  <Slides>69</Slides>
  <Notes>0</Notes>
  <HiddenSlides>0</HiddenSlides>
  <MMClips>0</MMClips>
  <ScaleCrop>false</ScaleCrop>
  <HeadingPairs>
    <vt:vector size="4" baseType="variant">
      <vt:variant>
        <vt:lpstr>Theme</vt:lpstr>
      </vt:variant>
      <vt:variant>
        <vt:i4>1</vt:i4>
      </vt:variant>
      <vt:variant>
        <vt:lpstr>Slide Titles</vt:lpstr>
      </vt:variant>
      <vt:variant>
        <vt:i4>69</vt:i4>
      </vt:variant>
    </vt:vector>
  </HeadingPairs>
  <TitlesOfParts>
    <vt:vector size="70" baseType="lpstr">
      <vt:lpstr>Office Theme</vt:lpstr>
      <vt:lpstr>QUẢN LÝ  THỰC PHẨM CHỨC NĂNG</vt:lpstr>
      <vt:lpstr>PowerPoint Presentation</vt:lpstr>
      <vt:lpstr>PowerPoint Presentation</vt:lpstr>
      <vt:lpstr>PowerPoint Presentation</vt:lpstr>
      <vt:lpstr>     -Thực phẩm là sản phẩm mà con người ăn, uống ở dạng tươi sống hoặc đã qua sơ chế, chế biến, bảo quản. Thực phẩm không bao gồm mỹ phẩm, thuốc lá và các chất sử dụng như dược phẩm. -  Thực phẩm chức năng là thực phẩm dùng để hỗ trợ chức năng của cơ thể con người, tạo cho cơ thể tình trạng thoải mái, tăng sức đề kháng, giảm bớt nguy cơ mắc bệnh, bao gồm: 1- Thực phẩm bổ sung, 2- Thực phẩm bảo vệ sức khoẻ, 3- Thực phẩm dinh dưỡng y học.   </vt:lpstr>
      <vt:lpstr>PowerPoint Presentation</vt:lpstr>
      <vt:lpstr>THỰC TRẠNG THỰC PHẨM CHỨC NĂNG HIỆN NAY</vt:lpstr>
      <vt:lpstr>PowerPoint Presentation</vt:lpstr>
      <vt:lpstr>Dietary Supplement – TP Bổ sung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CÁC SAI PHẠM THƯỜNG GẶP</vt:lpstr>
      <vt:lpstr>Men gạo đỏ tại Nhật Bản</vt:lpstr>
      <vt:lpstr>PowerPoint Presentation</vt:lpstr>
      <vt:lpstr> Tại Quảng Ngãi,16/6/2021 Gân Cốt Hoàn- Viện Pasteur Nha Trang xét nghiệm Diclofenac: 7,16 mg/g- đã bị phạt nặng  </vt:lpstr>
      <vt:lpstr>Tại Quảng Ngãi 16/6/2021 Viện Pasteur Nha Trang  xét nghiệm Diclofenac: 4,85 mg/g – Đã bị phạt nặng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CHÍNH SÁCH VỀ AN TOÀN THỰC PHẨM</vt:lpstr>
      <vt:lpstr>Luật an toàn thực phẩm 2010</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NGHỊ ĐỊNH 15/2018</vt:lpstr>
      <vt:lpstr>Thực Phẩm Bảo Vệ Sức Khoẻ</vt:lpstr>
      <vt:lpstr>PowerPoint Presentation</vt:lpstr>
      <vt:lpstr>PowerPoint Presentation</vt:lpstr>
      <vt:lpstr>PowerPoint Presentation</vt:lpstr>
      <vt:lpstr>Thực Phẩm Dinh Dưỡng y Học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TT 43/2014/BYT</vt:lpstr>
      <vt:lpstr>PowerPoint Presentation</vt:lpstr>
      <vt:lpstr>PowerPoint Presentation</vt:lpstr>
      <vt:lpstr>PowerPoint Presentation</vt:lpstr>
      <vt:lpstr>Cục ATTP- Quản lý Thực phẩm</vt:lpstr>
      <vt:lpstr>Cục QL Dược- QL Thuốc và Mỹ phẩm</vt:lpstr>
      <vt:lpstr>XỬ PHẠT- THEO NGHỊ ĐỊNH 115/2018</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QUẢN LÝ THỰC PHẨM CHỨC NĂNG</dc:title>
  <dc:creator>Windows User</dc:creator>
  <cp:lastModifiedBy>sv</cp:lastModifiedBy>
  <cp:revision>116</cp:revision>
  <dcterms:created xsi:type="dcterms:W3CDTF">2024-06-28T00:57:01Z</dcterms:created>
  <dcterms:modified xsi:type="dcterms:W3CDTF">2024-10-03T08:33:06Z</dcterms:modified>
</cp:coreProperties>
</file>